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2" r:id="rId6"/>
    <p:sldId id="263" r:id="rId7"/>
    <p:sldId id="266" r:id="rId8"/>
    <p:sldId id="267"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7"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04" d="100"/>
          <a:sy n="104" d="100"/>
        </p:scale>
        <p:origin x="20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2/13/23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2/13/23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itchFamily="2" charset="-122"/>
        </a:defRPr>
      </a:lvl2pPr>
      <a:lvl3pPr algn="l" rtl="0" fontAlgn="base">
        <a:spcBef>
          <a:spcPct val="0"/>
        </a:spcBef>
        <a:spcAft>
          <a:spcPct val="0"/>
        </a:spcAft>
        <a:defRPr sz="3600">
          <a:solidFill>
            <a:schemeClr val="tx1"/>
          </a:solidFill>
          <a:latin typeface="Arial" panose="020B0604020202020204" pitchFamily="34" charset="0"/>
          <a:ea typeface="SimSun" pitchFamily="2" charset="-122"/>
        </a:defRPr>
      </a:lvl3pPr>
      <a:lvl4pPr algn="l" rtl="0" fontAlgn="base">
        <a:spcBef>
          <a:spcPct val="0"/>
        </a:spcBef>
        <a:spcAft>
          <a:spcPct val="0"/>
        </a:spcAft>
        <a:defRPr sz="3600">
          <a:solidFill>
            <a:schemeClr val="tx1"/>
          </a:solidFill>
          <a:latin typeface="Arial" panose="020B0604020202020204" pitchFamily="34" charset="0"/>
          <a:ea typeface="SimSun" pitchFamily="2" charset="-122"/>
        </a:defRPr>
      </a:lvl4pPr>
      <a:lvl5pPr algn="l" rtl="0" fontAlgn="base">
        <a:spcBef>
          <a:spcPct val="0"/>
        </a:spcBef>
        <a:spcAft>
          <a:spcPct val="0"/>
        </a:spcAft>
        <a:defRPr sz="3600">
          <a:solidFill>
            <a:schemeClr val="tx1"/>
          </a:solidFill>
          <a:latin typeface="Arial" panose="020B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xresdefault"/>
          <p:cNvPicPr>
            <a:picLocks noChangeAspect="1"/>
          </p:cNvPicPr>
          <p:nvPr/>
        </p:nvPicPr>
        <p:blipFill rotWithShape="1">
          <a:blip r:embed="rId2"/>
          <a:srcRect l="14539" r="19963" b="787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90000"/>
              </a:lnSpc>
              <a:spcBef>
                <a:spcPts val="1000"/>
              </a:spcBef>
            </a:pPr>
            <a:r>
              <a:rPr lang="en-US" altLang="en-US" sz="2000"/>
              <a:t>Кафедра перевода и переводоведения ИГУ</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Box 4"/>
          <p:cNvSpPr txBox="1"/>
          <p:nvPr/>
        </p:nvSpPr>
        <p:spPr>
          <a:xfrm>
            <a:off x="4801870" y="4169410"/>
            <a:ext cx="7298690" cy="1198880"/>
          </a:xfrm>
          <a:prstGeom prst="rect">
            <a:avLst/>
          </a:prstGeom>
          <a:noFill/>
        </p:spPr>
        <p:txBody>
          <a:bodyPr wrap="square" rtlCol="0">
            <a:spAutoFit/>
          </a:bodyPr>
          <a:lstStyle/>
          <a:p>
            <a:pPr>
              <a:spcAft>
                <a:spcPts val="600"/>
              </a:spcAft>
            </a:pPr>
            <a:r>
              <a:rPr lang="en-US" sz="7200">
                <a:ln w="12700">
                  <a:solidFill>
                    <a:schemeClr val="tx2">
                      <a:lumMod val="75000"/>
                      <a:lumMod val="75000"/>
                    </a:schemeClr>
                  </a:solidFill>
                  <a:prstDash val="solid"/>
                </a:ln>
                <a:pattFill prst="dkUpDiag">
                  <a:fgClr>
                    <a:schemeClr val="tx2"/>
                  </a:fgClr>
                  <a:bgClr>
                    <a:schemeClr val="tx2">
                      <a:lumMod val="20000"/>
                      <a:lumOff val="80000"/>
                      <a:lumMod val="20000"/>
                      <a:lumOff val="80000"/>
                    </a:schemeClr>
                  </a:bgClr>
                </a:pattFill>
                <a:effectLst>
                  <a:outerShdw dist="38100" dir="2640000" algn="bl" rotWithShape="0">
                    <a:schemeClr val="tx2">
                      <a:lumMod val="75000"/>
                      <a:lumMod val="75000"/>
                    </a:schemeClr>
                  </a:outerShdw>
                </a:effectLst>
                <a:latin typeface="American Typewriter Regular" panose="02090604020004020304" charset="0"/>
                <a:cs typeface="American Typewriter Regular" panose="02090604020004020304" charset="0"/>
              </a:rPr>
              <a:t>OMEGA 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altLang="en-US" sz="5100" kern="1200">
                <a:solidFill>
                  <a:schemeClr val="tx1"/>
                </a:solidFill>
                <a:latin typeface="+mj-lt"/>
                <a:ea typeface="+mj-ea"/>
                <a:cs typeface="+mj-cs"/>
              </a:rPr>
              <a:t>Работа в редакторе</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Снимок экрана 2023-01-30 в 09.35.32"/>
          <p:cNvPicPr>
            <a:picLocks noGrp="1" noChangeAspect="1"/>
          </p:cNvPicPr>
          <p:nvPr>
            <p:ph idx="1"/>
          </p:nvPr>
        </p:nvPicPr>
        <p:blipFill>
          <a:blip r:embed="rId2"/>
          <a:stretch>
            <a:fillRect/>
          </a:stretch>
        </p:blipFill>
        <p:spPr>
          <a:xfrm>
            <a:off x="5528028" y="640080"/>
            <a:ext cx="5467151" cy="5550408"/>
          </a:xfrm>
          <a:prstGeom prst="rect">
            <a:avLst/>
          </a:prstGeom>
          <a:effectLst>
            <a:outerShdw blurRad="436099" dist="50800" dir="5400000" algn="ctr" rotWithShape="0">
              <a:srgbClr val="000000">
                <a:alpha val="9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Нижний колонтитул">
            <a:extLst>
              <a:ext uri="{FF2B5EF4-FFF2-40B4-BE49-F238E27FC236}">
                <a16:creationId xmlns:a16="http://schemas.microsoft.com/office/drawing/2014/main" id="{3CCC5D14-DB81-407E-E70A-926DA2983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Content Placeholder 2"/>
          <p:cNvSpPr>
            <a:spLocks noGrp="1"/>
          </p:cNvSpPr>
          <p:nvPr>
            <p:ph idx="1"/>
          </p:nvPr>
        </p:nvSpPr>
        <p:spPr>
          <a:xfrm>
            <a:off x="838200" y="741405"/>
            <a:ext cx="10727721" cy="5402819"/>
          </a:xfrm>
          <a:ln/>
        </p:spPr>
        <p:style>
          <a:lnRef idx="2">
            <a:schemeClr val="accent1"/>
          </a:lnRef>
          <a:fillRef idx="1">
            <a:schemeClr val="lt1"/>
          </a:fillRef>
          <a:effectRef idx="0">
            <a:schemeClr val="accent1"/>
          </a:effectRef>
          <a:fontRef idx="minor">
            <a:schemeClr val="dk1"/>
          </a:fontRef>
        </p:style>
        <p:txBody>
          <a:bodyPr>
            <a:noAutofit/>
          </a:bodyPr>
          <a:lstStyle/>
          <a:p>
            <a:pPr>
              <a:lnSpc>
                <a:spcPct val="90000"/>
              </a:lnSpc>
            </a:pPr>
            <a:r>
              <a:rPr lang="en-US" sz="2000" dirty="0" err="1"/>
              <a:t>Текст</a:t>
            </a:r>
            <a:r>
              <a:rPr lang="en-US" sz="2000" dirty="0"/>
              <a:t> </a:t>
            </a:r>
            <a:r>
              <a:rPr lang="en-US" sz="2000" dirty="0" err="1"/>
              <a:t>разделился</a:t>
            </a:r>
            <a:r>
              <a:rPr lang="en-US" sz="2000" dirty="0"/>
              <a:t> </a:t>
            </a:r>
            <a:r>
              <a:rPr lang="en-US" sz="2000" dirty="0" err="1"/>
              <a:t>на</a:t>
            </a:r>
            <a:r>
              <a:rPr lang="en-US" sz="2000" dirty="0"/>
              <a:t> </a:t>
            </a:r>
            <a:r>
              <a:rPr lang="en-US" sz="2000" dirty="0" err="1"/>
              <a:t>сегменты</a:t>
            </a:r>
            <a:r>
              <a:rPr lang="en-US" sz="2000" dirty="0"/>
              <a:t>.</a:t>
            </a:r>
          </a:p>
          <a:p>
            <a:pPr>
              <a:lnSpc>
                <a:spcPct val="90000"/>
              </a:lnSpc>
            </a:pPr>
            <a:r>
              <a:rPr lang="en-US" sz="2000" dirty="0" err="1"/>
              <a:t>Каждое</a:t>
            </a:r>
            <a:r>
              <a:rPr lang="en-US" sz="2000" dirty="0"/>
              <a:t> </a:t>
            </a:r>
            <a:r>
              <a:rPr lang="en-US" sz="2000" dirty="0" err="1"/>
              <a:t>предолжение</a:t>
            </a:r>
            <a:r>
              <a:rPr lang="en-US" sz="2000" dirty="0"/>
              <a:t> </a:t>
            </a:r>
            <a:r>
              <a:rPr lang="en-US" sz="2000" dirty="0" err="1"/>
              <a:t>выделилось</a:t>
            </a:r>
            <a:r>
              <a:rPr lang="en-US" sz="2000" dirty="0"/>
              <a:t> </a:t>
            </a:r>
            <a:r>
              <a:rPr lang="en-US" sz="2000" dirty="0" err="1"/>
              <a:t>в</a:t>
            </a:r>
            <a:r>
              <a:rPr lang="en-US" sz="2000" dirty="0"/>
              <a:t> </a:t>
            </a:r>
            <a:r>
              <a:rPr lang="en-US" sz="2000" dirty="0" err="1"/>
              <a:t>отдельный</a:t>
            </a:r>
            <a:r>
              <a:rPr lang="en-US" sz="2000" dirty="0"/>
              <a:t> </a:t>
            </a:r>
            <a:r>
              <a:rPr lang="en-US" sz="2000" dirty="0" err="1"/>
              <a:t>сегмент</a:t>
            </a:r>
            <a:r>
              <a:rPr lang="en-US" sz="2000" dirty="0"/>
              <a:t>. </a:t>
            </a:r>
            <a:r>
              <a:rPr lang="en-US" sz="2000" dirty="0" err="1"/>
              <a:t>Правила</a:t>
            </a:r>
            <a:r>
              <a:rPr lang="en-US" sz="2000" dirty="0"/>
              <a:t> </a:t>
            </a:r>
            <a:r>
              <a:rPr lang="en-US" sz="2000" dirty="0" err="1"/>
              <a:t>сегментации</a:t>
            </a:r>
            <a:r>
              <a:rPr lang="en-US" sz="2000" dirty="0"/>
              <a:t> </a:t>
            </a:r>
            <a:r>
              <a:rPr lang="en-US" sz="2000" dirty="0" err="1"/>
              <a:t>можно</a:t>
            </a:r>
            <a:r>
              <a:rPr lang="en-US" sz="2000" dirty="0"/>
              <a:t> </a:t>
            </a:r>
            <a:r>
              <a:rPr lang="en-US" sz="2000" dirty="0" err="1"/>
              <a:t>настроить</a:t>
            </a:r>
            <a:r>
              <a:rPr lang="en-US" sz="2000" dirty="0"/>
              <a:t> </a:t>
            </a:r>
            <a:r>
              <a:rPr lang="en-US" sz="2000" dirty="0" err="1"/>
              <a:t>самостоятельно</a:t>
            </a:r>
            <a:r>
              <a:rPr lang="en-US" sz="2000" dirty="0"/>
              <a:t> </a:t>
            </a:r>
            <a:r>
              <a:rPr lang="en-US" sz="2000" dirty="0" err="1"/>
              <a:t>при</a:t>
            </a:r>
            <a:r>
              <a:rPr lang="en-US" sz="2000" dirty="0"/>
              <a:t> </a:t>
            </a:r>
            <a:r>
              <a:rPr lang="en-US" sz="2000" dirty="0" err="1"/>
              <a:t>необходимости</a:t>
            </a:r>
            <a:r>
              <a:rPr lang="en-US" sz="2000" dirty="0"/>
              <a:t>.</a:t>
            </a:r>
          </a:p>
          <a:p>
            <a:pPr>
              <a:lnSpc>
                <a:spcPct val="90000"/>
              </a:lnSpc>
            </a:pPr>
            <a:r>
              <a:rPr lang="en-US" sz="2000" dirty="0" err="1"/>
              <a:t>Форматирование</a:t>
            </a:r>
            <a:r>
              <a:rPr lang="en-US" sz="2000" dirty="0"/>
              <a:t> </a:t>
            </a:r>
            <a:r>
              <a:rPr lang="en-US" sz="2000" dirty="0" err="1"/>
              <a:t>в</a:t>
            </a:r>
            <a:r>
              <a:rPr lang="en-US" sz="2000" dirty="0"/>
              <a:t> </a:t>
            </a:r>
            <a:r>
              <a:rPr lang="en-US" sz="2000" dirty="0" err="1"/>
              <a:t>OmegaT</a:t>
            </a:r>
            <a:r>
              <a:rPr lang="en-US" sz="2000" dirty="0"/>
              <a:t> </a:t>
            </a:r>
            <a:r>
              <a:rPr lang="en-US" sz="2000" dirty="0" err="1"/>
              <a:t>не</a:t>
            </a:r>
            <a:r>
              <a:rPr lang="en-US" sz="2000" dirty="0"/>
              <a:t> </a:t>
            </a:r>
            <a:r>
              <a:rPr lang="en-US" sz="2000" dirty="0" err="1"/>
              <a:t>видно</a:t>
            </a:r>
            <a:r>
              <a:rPr lang="en-US" sz="2000" dirty="0"/>
              <a:t>, </a:t>
            </a:r>
            <a:r>
              <a:rPr lang="en-US" sz="2000" dirty="0" err="1"/>
              <a:t>его</a:t>
            </a:r>
            <a:r>
              <a:rPr lang="en-US" sz="2000" dirty="0"/>
              <a:t> </a:t>
            </a:r>
            <a:r>
              <a:rPr lang="en-US" sz="2000" dirty="0" err="1"/>
              <a:t>заменяют</a:t>
            </a:r>
            <a:r>
              <a:rPr lang="en-US" sz="2000" dirty="0"/>
              <a:t> </a:t>
            </a:r>
            <a:r>
              <a:rPr lang="en-US" sz="2000" dirty="0" err="1"/>
              <a:t>теги</a:t>
            </a:r>
            <a:r>
              <a:rPr lang="ru-RU" altLang="en-US" sz="2000" dirty="0"/>
              <a:t>.</a:t>
            </a:r>
            <a:endParaRPr lang="en-US" sz="2000" dirty="0"/>
          </a:p>
          <a:p>
            <a:pPr>
              <a:lnSpc>
                <a:spcPct val="90000"/>
              </a:lnSpc>
            </a:pPr>
            <a:r>
              <a:rPr lang="en-US" sz="2000" dirty="0" err="1"/>
              <a:t>Они</a:t>
            </a:r>
            <a:r>
              <a:rPr lang="en-US" sz="2000" dirty="0"/>
              <a:t> </a:t>
            </a:r>
            <a:r>
              <a:rPr lang="en-US" sz="2000" dirty="0" err="1"/>
              <a:t>представляют</a:t>
            </a:r>
            <a:r>
              <a:rPr lang="en-US" sz="2000" dirty="0"/>
              <a:t> </a:t>
            </a:r>
            <a:r>
              <a:rPr lang="en-US" sz="2000" dirty="0" err="1"/>
              <a:t>собой</a:t>
            </a:r>
            <a:r>
              <a:rPr lang="en-US" sz="2000" dirty="0"/>
              <a:t> </a:t>
            </a:r>
            <a:r>
              <a:rPr lang="en-US" sz="2000" dirty="0" err="1"/>
              <a:t>сокращения</a:t>
            </a:r>
            <a:r>
              <a:rPr lang="en-US" sz="2000" dirty="0"/>
              <a:t> </a:t>
            </a:r>
            <a:r>
              <a:rPr lang="en-US" sz="2000" dirty="0" err="1"/>
              <a:t>тегов</a:t>
            </a:r>
            <a:r>
              <a:rPr lang="en-US" sz="2000" dirty="0"/>
              <a:t> </a:t>
            </a:r>
            <a:r>
              <a:rPr lang="en-US" sz="2000" dirty="0" err="1"/>
              <a:t>из</a:t>
            </a:r>
            <a:r>
              <a:rPr lang="en-US" sz="2000" dirty="0"/>
              <a:t> Word, </a:t>
            </a:r>
            <a:r>
              <a:rPr lang="en-US" sz="2000" dirty="0" err="1"/>
              <a:t>которые</a:t>
            </a:r>
            <a:r>
              <a:rPr lang="en-US" sz="2000" dirty="0"/>
              <a:t> </a:t>
            </a:r>
            <a:r>
              <a:rPr lang="en-US" sz="2000" dirty="0" err="1"/>
              <a:t>иначе</a:t>
            </a:r>
            <a:r>
              <a:rPr lang="en-US" sz="2000" dirty="0"/>
              <a:t> </a:t>
            </a:r>
            <a:r>
              <a:rPr lang="en-US" sz="2000" dirty="0" err="1"/>
              <a:t>могли</a:t>
            </a:r>
            <a:r>
              <a:rPr lang="en-US" sz="2000" dirty="0"/>
              <a:t> </a:t>
            </a:r>
            <a:r>
              <a:rPr lang="en-US" sz="2000" dirty="0" err="1"/>
              <a:t>выглядеть</a:t>
            </a:r>
            <a:r>
              <a:rPr lang="en-US" sz="2000" dirty="0"/>
              <a:t> </a:t>
            </a:r>
            <a:r>
              <a:rPr lang="en-US" sz="2000" dirty="0" err="1"/>
              <a:t>как</a:t>
            </a:r>
            <a:r>
              <a:rPr lang="en-US" sz="2000" dirty="0"/>
              <a:t> &lt;t&gt;. </a:t>
            </a:r>
            <a:r>
              <a:rPr lang="en-US" sz="2000" dirty="0" err="1"/>
              <a:t>Чтобы</a:t>
            </a:r>
            <a:r>
              <a:rPr lang="en-US" sz="2000" dirty="0"/>
              <a:t> </a:t>
            </a:r>
            <a:r>
              <a:rPr lang="en-US" sz="2000" dirty="0" err="1"/>
              <a:t>сохранить</a:t>
            </a:r>
            <a:r>
              <a:rPr lang="en-US" sz="2000" dirty="0"/>
              <a:t> </a:t>
            </a:r>
            <a:r>
              <a:rPr lang="en-US" sz="2000" dirty="0" err="1"/>
              <a:t>оригинальное</a:t>
            </a:r>
            <a:r>
              <a:rPr lang="en-US" sz="2000" dirty="0"/>
              <a:t> </a:t>
            </a:r>
            <a:r>
              <a:rPr lang="en-US" sz="2000" dirty="0" err="1"/>
              <a:t>форматирование</a:t>
            </a:r>
            <a:r>
              <a:rPr lang="en-US" sz="2000" dirty="0"/>
              <a:t>, </a:t>
            </a:r>
            <a:r>
              <a:rPr lang="en-US" sz="2000" dirty="0" err="1"/>
              <a:t>нужно</a:t>
            </a:r>
            <a:r>
              <a:rPr lang="en-US" sz="2000" dirty="0"/>
              <a:t> </a:t>
            </a:r>
            <a:r>
              <a:rPr lang="en-US" sz="2000" dirty="0" err="1"/>
              <a:t>оставлять</a:t>
            </a:r>
            <a:r>
              <a:rPr lang="en-US" sz="2000" dirty="0"/>
              <a:t> </a:t>
            </a:r>
            <a:r>
              <a:rPr lang="en-US" sz="2000" dirty="0" err="1"/>
              <a:t>эти</a:t>
            </a:r>
            <a:r>
              <a:rPr lang="en-US" sz="2000" dirty="0"/>
              <a:t> </a:t>
            </a:r>
            <a:r>
              <a:rPr lang="en-US" sz="2000" dirty="0" err="1"/>
              <a:t>теги</a:t>
            </a:r>
            <a:r>
              <a:rPr lang="en-US" sz="2000" dirty="0"/>
              <a:t> </a:t>
            </a:r>
            <a:r>
              <a:rPr lang="en-US" sz="2000" dirty="0" err="1"/>
              <a:t>как</a:t>
            </a:r>
            <a:r>
              <a:rPr lang="en-US" sz="2000" dirty="0"/>
              <a:t> </a:t>
            </a:r>
            <a:r>
              <a:rPr lang="en-US" sz="2000" dirty="0" err="1"/>
              <a:t>есть</a:t>
            </a:r>
            <a:r>
              <a:rPr lang="en-US" sz="2000" dirty="0"/>
              <a:t>, </a:t>
            </a:r>
            <a:r>
              <a:rPr lang="en-US" sz="2000" dirty="0" err="1"/>
              <a:t>вписывая</a:t>
            </a:r>
            <a:r>
              <a:rPr lang="en-US" sz="2000" dirty="0"/>
              <a:t> </a:t>
            </a:r>
            <a:r>
              <a:rPr lang="en-US" sz="2000" dirty="0" err="1"/>
              <a:t>перевод</a:t>
            </a:r>
            <a:r>
              <a:rPr lang="en-US" sz="2000" dirty="0"/>
              <a:t> </a:t>
            </a:r>
            <a:r>
              <a:rPr lang="en-US" sz="2000" dirty="0" err="1"/>
              <a:t>между</a:t>
            </a:r>
            <a:r>
              <a:rPr lang="en-US" sz="2000" dirty="0"/>
              <a:t> </a:t>
            </a:r>
            <a:r>
              <a:rPr lang="en-US" sz="2000" dirty="0" err="1"/>
              <a:t>тегами</a:t>
            </a:r>
            <a:r>
              <a:rPr lang="en-US" sz="2000" dirty="0"/>
              <a:t> </a:t>
            </a:r>
            <a:r>
              <a:rPr lang="en-US" sz="2000" dirty="0" err="1"/>
              <a:t>по</a:t>
            </a:r>
            <a:r>
              <a:rPr lang="en-US" sz="2000" dirty="0"/>
              <a:t> </a:t>
            </a:r>
            <a:r>
              <a:rPr lang="en-US" sz="2000" dirty="0" err="1"/>
              <a:t>той</a:t>
            </a:r>
            <a:r>
              <a:rPr lang="en-US" sz="2000" dirty="0"/>
              <a:t> </a:t>
            </a:r>
            <a:r>
              <a:rPr lang="en-US" sz="2000" dirty="0" err="1"/>
              <a:t>же</a:t>
            </a:r>
            <a:r>
              <a:rPr lang="en-US" sz="2000" dirty="0"/>
              <a:t> </a:t>
            </a:r>
            <a:r>
              <a:rPr lang="en-US" sz="2000" dirty="0" err="1"/>
              <a:t>логике</a:t>
            </a:r>
            <a:r>
              <a:rPr lang="en-US" sz="2000" dirty="0"/>
              <a:t>, </a:t>
            </a:r>
            <a:r>
              <a:rPr lang="en-US" sz="2000" dirty="0" err="1"/>
              <a:t>что</a:t>
            </a:r>
            <a:r>
              <a:rPr lang="en-US" sz="2000" dirty="0"/>
              <a:t> </a:t>
            </a:r>
            <a:r>
              <a:rPr lang="en-US" sz="2000" dirty="0" err="1"/>
              <a:t>и</a:t>
            </a:r>
            <a:r>
              <a:rPr lang="en-US" sz="2000" dirty="0"/>
              <a:t> </a:t>
            </a:r>
            <a:r>
              <a:rPr lang="en-US" sz="2000" dirty="0" err="1"/>
              <a:t>в</a:t>
            </a:r>
            <a:r>
              <a:rPr lang="en-US" sz="2000" dirty="0"/>
              <a:t> </a:t>
            </a:r>
            <a:r>
              <a:rPr lang="en-US" sz="2000" dirty="0" err="1"/>
              <a:t>оригинале</a:t>
            </a:r>
            <a:r>
              <a:rPr lang="en-US" sz="2000" dirty="0"/>
              <a:t>.</a:t>
            </a:r>
          </a:p>
          <a:p>
            <a:pPr>
              <a:lnSpc>
                <a:spcPct val="90000"/>
              </a:lnSpc>
            </a:pPr>
            <a:r>
              <a:rPr lang="en-US" sz="2000" dirty="0" err="1"/>
              <a:t>Опция</a:t>
            </a:r>
            <a:r>
              <a:rPr lang="en-US" sz="2000" dirty="0"/>
              <a:t> Remove tags </a:t>
            </a:r>
            <a:r>
              <a:rPr lang="en-US" sz="2000" dirty="0" err="1"/>
              <a:t>в</a:t>
            </a:r>
            <a:r>
              <a:rPr lang="en-US" sz="2000" dirty="0"/>
              <a:t> </a:t>
            </a:r>
            <a:r>
              <a:rPr lang="en-US" sz="2000" dirty="0" err="1"/>
              <a:t>настройках</a:t>
            </a:r>
            <a:r>
              <a:rPr lang="en-US" sz="2000" dirty="0"/>
              <a:t> </a:t>
            </a:r>
            <a:r>
              <a:rPr lang="en-US" sz="2000" dirty="0" err="1"/>
              <a:t>проекта</a:t>
            </a:r>
            <a:r>
              <a:rPr lang="en-US" sz="2000" dirty="0"/>
              <a:t> </a:t>
            </a:r>
            <a:r>
              <a:rPr lang="en-US" sz="2000" dirty="0" err="1"/>
              <a:t>убирает</a:t>
            </a:r>
            <a:r>
              <a:rPr lang="en-US" sz="2000" dirty="0"/>
              <a:t> </a:t>
            </a:r>
            <a:r>
              <a:rPr lang="en-US" sz="2000" dirty="0" err="1"/>
              <a:t>теги</a:t>
            </a:r>
            <a:r>
              <a:rPr lang="en-US" sz="2000" dirty="0"/>
              <a:t> </a:t>
            </a:r>
            <a:r>
              <a:rPr lang="en-US" sz="2000" dirty="0" err="1"/>
              <a:t>вместе</a:t>
            </a:r>
            <a:r>
              <a:rPr lang="en-US" sz="2000" dirty="0"/>
              <a:t> </a:t>
            </a:r>
            <a:r>
              <a:rPr lang="en-US" sz="2000" dirty="0" err="1"/>
              <a:t>с</a:t>
            </a:r>
            <a:r>
              <a:rPr lang="en-US" sz="2000" dirty="0"/>
              <a:t> </a:t>
            </a:r>
            <a:r>
              <a:rPr lang="en-US" sz="2000" dirty="0" err="1"/>
              <a:t>форматированием</a:t>
            </a:r>
            <a:r>
              <a:rPr lang="en-US" sz="2000" dirty="0"/>
              <a:t>. </a:t>
            </a:r>
            <a:r>
              <a:rPr lang="en-US" sz="2000" dirty="0" err="1"/>
              <a:t>Не</a:t>
            </a:r>
            <a:r>
              <a:rPr lang="en-US" sz="2000" dirty="0"/>
              <a:t> </a:t>
            </a:r>
            <a:r>
              <a:rPr lang="en-US" sz="2000" dirty="0" err="1"/>
              <a:t>рекомендуется</a:t>
            </a:r>
            <a:r>
              <a:rPr lang="en-US" sz="2000" dirty="0"/>
              <a:t> </a:t>
            </a:r>
            <a:r>
              <a:rPr lang="en-US" sz="2000" dirty="0" err="1"/>
              <a:t>использовать</a:t>
            </a:r>
            <a:r>
              <a:rPr lang="en-US" sz="2000" dirty="0"/>
              <a:t>, </a:t>
            </a:r>
            <a:r>
              <a:rPr lang="en-US" sz="2000" dirty="0" err="1"/>
              <a:t>если</a:t>
            </a:r>
            <a:r>
              <a:rPr lang="en-US" sz="2000" dirty="0"/>
              <a:t> </a:t>
            </a:r>
            <a:r>
              <a:rPr lang="en-US" sz="2000" dirty="0" err="1"/>
              <a:t>важно</a:t>
            </a:r>
            <a:r>
              <a:rPr lang="en-US" sz="2000" dirty="0"/>
              <a:t> </a:t>
            </a:r>
            <a:r>
              <a:rPr lang="en-US" sz="2000" dirty="0" err="1"/>
              <a:t>сохранить</a:t>
            </a:r>
            <a:r>
              <a:rPr lang="en-US" sz="2000" dirty="0"/>
              <a:t> </a:t>
            </a:r>
            <a:r>
              <a:rPr lang="en-US" sz="2000" dirty="0" err="1"/>
              <a:t>оригинальное</a:t>
            </a:r>
            <a:r>
              <a:rPr lang="en-US" sz="2000" dirty="0"/>
              <a:t> </a:t>
            </a:r>
            <a:r>
              <a:rPr lang="en-US" sz="2000" dirty="0" err="1"/>
              <a:t>форматирование</a:t>
            </a:r>
            <a:r>
              <a:rPr lang="en-US" sz="2000" dirty="0"/>
              <a:t>.</a:t>
            </a:r>
          </a:p>
          <a:p>
            <a:pPr>
              <a:lnSpc>
                <a:spcPct val="90000"/>
              </a:lnSpc>
            </a:pPr>
            <a:r>
              <a:rPr lang="en-US" sz="2000" dirty="0" err="1"/>
              <a:t>Заголовок</a:t>
            </a:r>
            <a:r>
              <a:rPr lang="en-US" sz="2000" dirty="0"/>
              <a:t> </a:t>
            </a:r>
            <a:r>
              <a:rPr lang="en-US" sz="2000" dirty="0" err="1"/>
              <a:t>не</a:t>
            </a:r>
            <a:r>
              <a:rPr lang="en-US" sz="2000" dirty="0"/>
              <a:t> </a:t>
            </a:r>
            <a:r>
              <a:rPr lang="en-US" sz="2000" dirty="0" err="1"/>
              <a:t>дублируется</a:t>
            </a:r>
            <a:r>
              <a:rPr lang="en-US" sz="2000" dirty="0"/>
              <a:t>.</a:t>
            </a:r>
          </a:p>
          <a:p>
            <a:pPr>
              <a:lnSpc>
                <a:spcPct val="90000"/>
              </a:lnSpc>
            </a:pPr>
            <a:r>
              <a:rPr lang="en-US" sz="2000" dirty="0" err="1"/>
              <a:t>На</a:t>
            </a:r>
            <a:r>
              <a:rPr lang="en-US" sz="2000" dirty="0"/>
              <a:t> </a:t>
            </a:r>
            <a:r>
              <a:rPr lang="en-US" sz="2000" dirty="0" err="1"/>
              <a:t>самом</a:t>
            </a:r>
            <a:r>
              <a:rPr lang="en-US" sz="2000" dirty="0"/>
              <a:t> </a:t>
            </a:r>
            <a:r>
              <a:rPr lang="en-US" sz="2000" dirty="0" err="1"/>
              <a:t>деле</a:t>
            </a:r>
            <a:r>
              <a:rPr lang="en-US" sz="2000" dirty="0"/>
              <a:t>, </a:t>
            </a:r>
            <a:r>
              <a:rPr lang="en-US" sz="2000" dirty="0" err="1"/>
              <a:t>сверху</a:t>
            </a:r>
            <a:r>
              <a:rPr lang="en-US" sz="2000" dirty="0"/>
              <a:t> (</a:t>
            </a:r>
            <a:r>
              <a:rPr lang="en-US" sz="2000" dirty="0" err="1"/>
              <a:t>в</a:t>
            </a:r>
            <a:r>
              <a:rPr lang="en-US" sz="2000" dirty="0"/>
              <a:t> </a:t>
            </a:r>
            <a:r>
              <a:rPr lang="en-US" sz="2000" dirty="0" err="1"/>
              <a:t>зелёном</a:t>
            </a:r>
            <a:r>
              <a:rPr lang="en-US" sz="2000" dirty="0"/>
              <a:t> </a:t>
            </a:r>
            <a:r>
              <a:rPr lang="en-US" sz="2000" dirty="0" err="1"/>
              <a:t>цвете</a:t>
            </a:r>
            <a:r>
              <a:rPr lang="en-US" sz="2000" dirty="0"/>
              <a:t>) </a:t>
            </a:r>
            <a:r>
              <a:rPr lang="en-US" sz="2000" dirty="0" err="1"/>
              <a:t>всегда</a:t>
            </a:r>
            <a:r>
              <a:rPr lang="en-US" sz="2000" dirty="0"/>
              <a:t> </a:t>
            </a:r>
            <a:r>
              <a:rPr lang="en-US" sz="2000" dirty="0" err="1"/>
              <a:t>отображается</a:t>
            </a:r>
            <a:r>
              <a:rPr lang="en-US" sz="2000" dirty="0"/>
              <a:t> </a:t>
            </a:r>
            <a:r>
              <a:rPr lang="en-US" sz="2000" dirty="0" err="1"/>
              <a:t>текст</a:t>
            </a:r>
            <a:r>
              <a:rPr lang="en-US" sz="2000" dirty="0"/>
              <a:t> </a:t>
            </a:r>
            <a:r>
              <a:rPr lang="en-US" sz="2000" dirty="0" err="1"/>
              <a:t>на</a:t>
            </a:r>
            <a:r>
              <a:rPr lang="en-US" sz="2000" dirty="0"/>
              <a:t> </a:t>
            </a:r>
            <a:r>
              <a:rPr lang="en-US" sz="2000" dirty="0" err="1"/>
              <a:t>исходном</a:t>
            </a:r>
            <a:r>
              <a:rPr lang="en-US" sz="2000" dirty="0"/>
              <a:t> </a:t>
            </a:r>
            <a:r>
              <a:rPr lang="en-US" sz="2000" dirty="0" err="1"/>
              <a:t>языке</a:t>
            </a:r>
            <a:r>
              <a:rPr lang="en-US" sz="2000" dirty="0"/>
              <a:t>, </a:t>
            </a:r>
            <a:r>
              <a:rPr lang="en-US" sz="2000" dirty="0" err="1"/>
              <a:t>изменить</a:t>
            </a:r>
            <a:r>
              <a:rPr lang="en-US" sz="2000" dirty="0"/>
              <a:t> </a:t>
            </a:r>
            <a:r>
              <a:rPr lang="en-US" sz="2000" dirty="0" err="1"/>
              <a:t>его</a:t>
            </a:r>
            <a:r>
              <a:rPr lang="en-US" sz="2000" dirty="0"/>
              <a:t> </a:t>
            </a:r>
            <a:r>
              <a:rPr lang="en-US" sz="2000" dirty="0" err="1"/>
              <a:t>нельзя</a:t>
            </a:r>
            <a:r>
              <a:rPr lang="en-US" sz="2000" dirty="0"/>
              <a:t>. </a:t>
            </a:r>
            <a:r>
              <a:rPr lang="en-US" sz="2000" dirty="0" err="1"/>
              <a:t>Под</a:t>
            </a:r>
            <a:r>
              <a:rPr lang="en-US" sz="2000" dirty="0"/>
              <a:t> </a:t>
            </a:r>
            <a:r>
              <a:rPr lang="en-US" sz="2000" dirty="0" err="1"/>
              <a:t>ним</a:t>
            </a:r>
            <a:r>
              <a:rPr lang="en-US" sz="2000" dirty="0"/>
              <a:t> </a:t>
            </a:r>
            <a:r>
              <a:rPr lang="en-US" sz="2000" dirty="0" err="1"/>
              <a:t>находится</a:t>
            </a:r>
            <a:r>
              <a:rPr lang="en-US" sz="2000" dirty="0"/>
              <a:t> </a:t>
            </a:r>
            <a:r>
              <a:rPr lang="en-US" sz="2000" dirty="0" err="1"/>
              <a:t>текстовое</a:t>
            </a:r>
            <a:r>
              <a:rPr lang="en-US" sz="2000" dirty="0"/>
              <a:t> </a:t>
            </a:r>
            <a:r>
              <a:rPr lang="en-US" sz="2000" dirty="0" err="1"/>
              <a:t>поле</a:t>
            </a:r>
            <a:r>
              <a:rPr lang="en-US" sz="2000" dirty="0"/>
              <a:t>, </a:t>
            </a:r>
            <a:r>
              <a:rPr lang="en-US" sz="2000" dirty="0" err="1"/>
              <a:t>куда</a:t>
            </a:r>
            <a:r>
              <a:rPr lang="en-US" sz="2000" dirty="0"/>
              <a:t> </a:t>
            </a:r>
            <a:r>
              <a:rPr lang="en-US" sz="2000" dirty="0" err="1"/>
              <a:t>по</a:t>
            </a:r>
            <a:r>
              <a:rPr lang="ru-RU" altLang="en-US" sz="2000" dirty="0"/>
              <a:t> </a:t>
            </a:r>
            <a:r>
              <a:rPr lang="en-US" sz="2000" dirty="0" err="1"/>
              <a:t>умолчанию</a:t>
            </a:r>
            <a:r>
              <a:rPr lang="en-US" sz="2000" dirty="0"/>
              <a:t> </a:t>
            </a:r>
            <a:r>
              <a:rPr lang="en-US" sz="2000" dirty="0" err="1"/>
              <a:t>скопирован</a:t>
            </a:r>
            <a:r>
              <a:rPr lang="en-US" sz="2000" dirty="0"/>
              <a:t> </a:t>
            </a:r>
            <a:r>
              <a:rPr lang="en-US" sz="2000" dirty="0" err="1"/>
              <a:t>тот</a:t>
            </a:r>
            <a:r>
              <a:rPr lang="en-US" sz="2000" dirty="0"/>
              <a:t> </a:t>
            </a:r>
            <a:r>
              <a:rPr lang="en-US" sz="2000" dirty="0" err="1"/>
              <a:t>же</a:t>
            </a:r>
            <a:r>
              <a:rPr lang="en-US" sz="2000" dirty="0"/>
              <a:t> </a:t>
            </a:r>
            <a:r>
              <a:rPr lang="en-US" sz="2000" dirty="0" err="1"/>
              <a:t>самый</a:t>
            </a:r>
            <a:r>
              <a:rPr lang="en-US" sz="2000" dirty="0"/>
              <a:t> </a:t>
            </a:r>
            <a:r>
              <a:rPr lang="en-US" sz="2000" dirty="0" err="1"/>
              <a:t>текст</a:t>
            </a:r>
            <a:r>
              <a:rPr lang="en-US" sz="2000" dirty="0"/>
              <a:t>. </a:t>
            </a:r>
            <a:r>
              <a:rPr lang="en-US" sz="2000" dirty="0" err="1"/>
              <a:t>Его</a:t>
            </a:r>
            <a:r>
              <a:rPr lang="en-US" sz="2000" dirty="0"/>
              <a:t> </a:t>
            </a:r>
            <a:r>
              <a:rPr lang="en-US" sz="2000" dirty="0" err="1"/>
              <a:t>нужно</a:t>
            </a:r>
            <a:r>
              <a:rPr lang="en-US" sz="2000" dirty="0"/>
              <a:t> </a:t>
            </a:r>
            <a:r>
              <a:rPr lang="en-US" sz="2000" dirty="0" err="1"/>
              <a:t>удалить</a:t>
            </a:r>
            <a:r>
              <a:rPr lang="en-US" sz="2000" dirty="0"/>
              <a:t> </a:t>
            </a:r>
            <a:r>
              <a:rPr lang="en-US" sz="2000" dirty="0" err="1"/>
              <a:t>и</a:t>
            </a:r>
            <a:r>
              <a:rPr lang="en-US" sz="2000" dirty="0"/>
              <a:t> </a:t>
            </a:r>
            <a:r>
              <a:rPr lang="en-US" sz="2000" dirty="0" err="1"/>
              <a:t>вписать</a:t>
            </a:r>
            <a:r>
              <a:rPr lang="en-US" sz="2000" dirty="0"/>
              <a:t> </a:t>
            </a:r>
            <a:r>
              <a:rPr lang="en-US" sz="2000" dirty="0" err="1"/>
              <a:t>перевод</a:t>
            </a:r>
            <a:r>
              <a:rPr lang="en-US" sz="20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Снимок экрана 2023-01-30 в 09.38.23"/>
          <p:cNvPicPr>
            <a:picLocks noGrp="1" noChangeAspect="1"/>
          </p:cNvPicPr>
          <p:nvPr>
            <p:ph idx="1"/>
          </p:nvPr>
        </p:nvPicPr>
        <p:blipFill>
          <a:blip r:embed="rId2"/>
          <a:stretch>
            <a:fillRect/>
          </a:stretch>
        </p:blipFill>
        <p:spPr>
          <a:xfrm>
            <a:off x="3324395" y="643467"/>
            <a:ext cx="5543209" cy="5571065"/>
          </a:xfrm>
          <a:prstGeom prst="rect">
            <a:avLst/>
          </a:prstGeom>
          <a:ln>
            <a:noFill/>
          </a:ln>
          <a:effectLst>
            <a:outerShdw blurRad="528290" dist="231254" dir="5400000" algn="ctr" rotWithShape="0">
              <a:srgbClr val="000000">
                <a:alpha val="81000"/>
              </a:srgbClr>
            </a:outerShdw>
          </a:effec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ru-RU" sz="5400" dirty="0"/>
              <a:t>Модули</a:t>
            </a:r>
            <a:endParaRPr 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a:t>Fuzzy Matches (нечёткие совпадения) — результаты поиска по базе данных проекта. Там будут отображаться подсказки по переводу, основанные на ваших предыдущих переводах.</a:t>
            </a:r>
          </a:p>
          <a:p>
            <a:endParaRPr lang="en-US" sz="2200"/>
          </a:p>
          <a:p>
            <a:r>
              <a:rPr lang="en-US" sz="2200"/>
              <a:t>Glossary (словарь проекта) — результат поиска по глоссарию, который вы составляете самостоятельно. В отличие от памяти перевода, это не готовый текст, а лишь подсказки по определённым терминам. Это мощный инструмент, который помогает сохранять единообразие в терминологии.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ru-RU" altLang="en-US" sz="5400"/>
              <a:t>Процесс перевода</a:t>
            </a:r>
            <a:br>
              <a:rPr lang="en-US" sz="5400"/>
            </a:b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endParaRPr lang="en-US" sz="2200"/>
          </a:p>
          <a:p>
            <a:r>
              <a:rPr lang="en-US" sz="2200"/>
              <a:t>Дважды кликните на сегмент для перевода</a:t>
            </a:r>
            <a:r>
              <a:rPr lang="ru-RU" altLang="en-US" sz="2200"/>
              <a:t>.</a:t>
            </a:r>
            <a:endParaRPr lang="en-US" sz="2200"/>
          </a:p>
          <a:p>
            <a:r>
              <a:rPr lang="en-US" sz="2200"/>
              <a:t>Под оригинальным текстом появится редактируемая текстовая строка, курсор будет в её начале, а в строке будет продублирован оригинальный текст.</a:t>
            </a:r>
          </a:p>
          <a:p>
            <a:r>
              <a:rPr lang="en-US" sz="2200"/>
              <a:t>Впишите свой перевод</a:t>
            </a:r>
            <a:r>
              <a:rPr lang="ru-RU" altLang="en-US" sz="2200"/>
              <a:t>.</a:t>
            </a:r>
            <a:endParaRPr lang="en-US" sz="2200"/>
          </a:p>
          <a:p>
            <a:r>
              <a:rPr lang="en-US" sz="2200"/>
              <a:t>Нажмите Enter</a:t>
            </a:r>
            <a:r>
              <a:rPr lang="ru-RU" altLang="en-US" sz="2200"/>
              <a:t>.</a:t>
            </a:r>
            <a:endParaRPr lang="en-US" sz="2200"/>
          </a:p>
          <a:p>
            <a:r>
              <a:rPr lang="en-US" sz="2200"/>
              <a:t>При нажатии перевод сохранится, а курсор перейдёт к следующему сегменту.</a:t>
            </a:r>
          </a:p>
          <a:p>
            <a:r>
              <a:rPr lang="en-US" sz="2200">
                <a:sym typeface="+mn-ea"/>
              </a:rPr>
              <a:t>В любой момент можно вернуться к предыдущему сегменту, просто дважды щёлкнув на него.</a:t>
            </a:r>
            <a:endParaRPr lang="en-US" sz="2200"/>
          </a:p>
          <a:p>
            <a:pPr marL="0" indent="0">
              <a:buNone/>
            </a:pPr>
            <a:endParaRPr lang="en-US"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lnSpc>
                <a:spcPct val="90000"/>
              </a:lnSpc>
              <a:buNone/>
            </a:pPr>
            <a:endParaRPr lang="en-US" sz="2200"/>
          </a:p>
          <a:p>
            <a:pPr>
              <a:lnSpc>
                <a:spcPct val="90000"/>
              </a:lnSpc>
            </a:pPr>
            <a:r>
              <a:rPr lang="en-US" sz="2200"/>
              <a:t>В правом нижнем углу есть удобный индикатор прогресса. Кликните на него, чтобы переключить режим просмотра.</a:t>
            </a:r>
          </a:p>
          <a:p>
            <a:pPr>
              <a:lnSpc>
                <a:spcPct val="90000"/>
              </a:lnSpc>
            </a:pPr>
            <a:r>
              <a:rPr lang="en-US" sz="2200"/>
              <a:t>Во втором режиме </a:t>
            </a:r>
            <a:r>
              <a:rPr lang="ru-RU" altLang="en-US" sz="2200"/>
              <a:t>показано</a:t>
            </a:r>
            <a:r>
              <a:rPr lang="en-US" sz="2200"/>
              <a:t>, </a:t>
            </a:r>
            <a:r>
              <a:rPr lang="ru-RU" altLang="en-US" sz="2200"/>
              <a:t>сколько </a:t>
            </a:r>
            <a:r>
              <a:rPr lang="en-US" sz="2200"/>
              <a:t>в файле из </a:t>
            </a:r>
            <a:r>
              <a:rPr lang="ru-RU" altLang="en-US" sz="2200"/>
              <a:t>определенного  </a:t>
            </a:r>
            <a:r>
              <a:rPr lang="en-US" sz="2200"/>
              <a:t>уникальных сегментов переведено, а </a:t>
            </a:r>
            <a:r>
              <a:rPr lang="ru-RU" altLang="en-US" sz="2200"/>
              <a:t>сколько </a:t>
            </a:r>
            <a:r>
              <a:rPr lang="en-US" sz="2200"/>
              <a:t>в проекте</a:t>
            </a:r>
            <a:r>
              <a:rPr lang="ru-RU" altLang="en-US" sz="2200"/>
              <a:t>, а также сколько всего сегментов.</a:t>
            </a:r>
            <a:endParaRPr lang="en-US" sz="2200"/>
          </a:p>
          <a:p>
            <a:pPr>
              <a:lnSpc>
                <a:spcPct val="90000"/>
              </a:lnSpc>
            </a:pPr>
            <a:r>
              <a:rPr lang="en-US" sz="2200"/>
              <a:t>Цифры в конце не относятся к счётчику проекта. Это — индикатор длины сегмента с которым вы работаете. Он говорит, что в оригинале</a:t>
            </a:r>
            <a:r>
              <a:rPr lang="ru-RU" altLang="en-US" sz="2200"/>
              <a:t>, например,</a:t>
            </a:r>
            <a:r>
              <a:rPr lang="en-US" sz="2200"/>
              <a:t> было 14 символов, и в переводе их тоже 14. Эта функция полезна в тех случаях, когда нужно строго соблюдать длину строки, например при переводе интерфейса программ.</a:t>
            </a:r>
          </a:p>
        </p:txBody>
      </p:sp>
      <p:sp>
        <p:nvSpPr>
          <p:cNvPr id="4" name="Title 1"/>
          <p:cNvSpPr>
            <a:spLocks noGrp="1"/>
          </p:cNvSpPr>
          <p:nvPr/>
        </p:nvSpPr>
        <p:spPr>
          <a:xfrm>
            <a:off x="838200" y="377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ru-RU" altLang="en-US">
                <a:solidFill>
                  <a:srgbClr val="FFFFFF"/>
                </a:solidFill>
              </a:rPr>
              <a:t>Нечеткие совпадения (Fuzzy Matches)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r>
              <a:rPr lang="en-US" sz="2000"/>
              <a:t>Синим цветом выделны слова, которые присутствуют в памяти перевода, но отсутствуют в текущем предложении (с которым сравнивается совпадение), зелёным — слова, расположенные рядом с недостающими частями.</a:t>
            </a:r>
          </a:p>
          <a:p>
            <a:pPr>
              <a:lnSpc>
                <a:spcPct val="90000"/>
              </a:lnSpc>
            </a:pPr>
            <a:r>
              <a:rPr lang="en-US" sz="2000"/>
              <a:t>Ниже будет перевод, сохранённый в памяти. Если нажать Ctrl+R, то он скопируется в поле для перевода.</a:t>
            </a:r>
          </a:p>
          <a:p>
            <a:pPr>
              <a:lnSpc>
                <a:spcPct val="90000"/>
              </a:lnSpc>
            </a:pPr>
            <a:r>
              <a:rPr lang="en-US" sz="2000"/>
              <a:t>Ещё ниже указаны три числа в процентах. Они означают степень совпадения между предложением и памятью перевода. </a:t>
            </a:r>
          </a:p>
          <a:p>
            <a:pPr>
              <a:lnSpc>
                <a:spcPct val="90000"/>
              </a:lnSpc>
            </a:pPr>
            <a:r>
              <a:rPr lang="en-US" sz="2000"/>
              <a:t> </a:t>
            </a:r>
            <a:r>
              <a:rPr lang="ru-RU" altLang="en-US" sz="2000"/>
              <a:t>Е</a:t>
            </a:r>
            <a:r>
              <a:rPr lang="en-US" sz="2000"/>
              <a:t>сли механизм Fuzzy Match найдёт 100% совпадение, он может вставить его самостоятельно.</a:t>
            </a:r>
          </a:p>
          <a:p>
            <a:pPr>
              <a:lnSpc>
                <a:spcPct val="90000"/>
              </a:lnSpc>
            </a:pPr>
            <a:r>
              <a:rPr lang="ru-RU" altLang="en-US" sz="2000"/>
              <a:t>Например, </a:t>
            </a:r>
            <a:r>
              <a:rPr lang="en-US" sz="2000"/>
              <a:t>в оригинале </a:t>
            </a:r>
            <a:r>
              <a:rPr lang="ru-RU" altLang="en-US" sz="2000"/>
              <a:t>- </a:t>
            </a:r>
            <a:r>
              <a:rPr lang="en-US" sz="2000"/>
              <a:t>шесть строчек See All. Программа </a:t>
            </a:r>
            <a:r>
              <a:rPr lang="ru-RU" altLang="en-US" sz="2000"/>
              <a:t>уберет </a:t>
            </a:r>
            <a:r>
              <a:rPr lang="en-US" sz="2000"/>
              <a:t>все дубликаты, оставив лишь одну строчку. Достаточно перевести её одну, и остальные сегменты тоже </a:t>
            </a:r>
            <a:r>
              <a:rPr lang="ru-RU" altLang="en-US" sz="2000"/>
              <a:t>автоматически </a:t>
            </a:r>
            <a:r>
              <a:rPr lang="en-US" sz="2000"/>
              <a:t>переведутся.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US" sz="4200">
                <a:sym typeface="+mn-ea"/>
              </a:rPr>
              <a:t>Глоссарий</a:t>
            </a:r>
            <a:br>
              <a:rPr lang="en-US" sz="4200"/>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a:lnSpc>
                <a:spcPct val="90000"/>
              </a:lnSpc>
            </a:pPr>
            <a:endParaRPr lang="ru-RU" sz="1500"/>
          </a:p>
          <a:p>
            <a:pPr>
              <a:lnSpc>
                <a:spcPct val="90000"/>
              </a:lnSpc>
            </a:pPr>
            <a:r>
              <a:rPr lang="ru-RU" sz="1500"/>
              <a:t>Файлы глоссария — это простые текстовые файлы, содержащие списки из трёх столбцов, разделённых табуляциями, где в первом столбце находятся исходные термины, а во втором — их переводы. Третий столбец можно использовать для дополнительной информации (комментариев). У некоторых записей в глоссарии может отсутствовать перевод, т. е. они содержат только исходный термин и комментарий.</a:t>
            </a:r>
          </a:p>
          <a:p>
            <a:pPr>
              <a:lnSpc>
                <a:spcPct val="90000"/>
              </a:lnSpc>
            </a:pPr>
            <a:r>
              <a:rPr lang="ru-RU" sz="1500"/>
              <a:t>Файлы глоссария могут быть как в системной кодировке (с расширением «.</a:t>
            </a:r>
            <a:r>
              <a:rPr lang="en-US" sz="1500"/>
              <a:t>tab»), </a:t>
            </a:r>
            <a:r>
              <a:rPr lang="ru-RU" sz="1500"/>
              <a:t>так и в </a:t>
            </a:r>
            <a:r>
              <a:rPr lang="en-US" sz="1500"/>
              <a:t>UTF-8 (</a:t>
            </a:r>
            <a:r>
              <a:rPr lang="ru-RU" sz="1500"/>
              <a:t>с расширением «.</a:t>
            </a:r>
            <a:r>
              <a:rPr lang="en-US" sz="1500"/>
              <a:t>utf8»). </a:t>
            </a:r>
            <a:r>
              <a:rPr lang="ru-RU" sz="1500"/>
              <a:t>По очевидным причинам, предпочитаемой кодировкой является Юникод (</a:t>
            </a:r>
            <a:r>
              <a:rPr lang="en-US" sz="1500"/>
              <a:t>UTF-8). </a:t>
            </a:r>
            <a:r>
              <a:rPr lang="ru-RU" sz="1500"/>
              <a:t>Также поддерживается формат </a:t>
            </a:r>
            <a:r>
              <a:rPr lang="en-US" sz="1500"/>
              <a:t>CSV. </a:t>
            </a:r>
            <a:r>
              <a:rPr lang="ru-RU" sz="1500"/>
              <a:t>В целом, формат напоминает описанный ранее: исходный термин, перевод. Комментарии отделяются запятой «,». Строки могут быть заключены в кавычки ", что позволяет включать в строки запятые:</a:t>
            </a:r>
          </a:p>
          <a:p>
            <a:pPr>
              <a:lnSpc>
                <a:spcPct val="90000"/>
              </a:lnSpc>
            </a:pPr>
            <a:r>
              <a:rPr lang="ru-RU" sz="1500"/>
              <a:t>Например: "Это исходный термин, в котором есть запятая", "</a:t>
            </a:r>
            <a:r>
              <a:rPr lang="en-US" sz="1500"/>
              <a:t>c'est un terme, qui contient une virgule"</a:t>
            </a:r>
          </a:p>
          <a:p>
            <a:pPr>
              <a:lnSpc>
                <a:spcPct val="90000"/>
              </a:lnSpc>
            </a:pPr>
            <a:r>
              <a:rPr lang="ru-RU" sz="1500"/>
              <a:t>Помимо простых текстовых файлов, поддерживаются глоссарии в формате </a:t>
            </a:r>
            <a:r>
              <a:rPr lang="en-US" sz="1500"/>
              <a:t>TBX. TBX - Term Base eXchange — </a:t>
            </a:r>
            <a:r>
              <a:rPr lang="ru-RU" sz="1500"/>
              <a:t>открытый, основанный на </a:t>
            </a:r>
            <a:r>
              <a:rPr lang="en-US" sz="1500"/>
              <a:t>XML </a:t>
            </a:r>
            <a:r>
              <a:rPr lang="ru-RU" sz="1500"/>
              <a:t>стандарт обмена структурированными терминологическими базами, </a:t>
            </a:r>
            <a:r>
              <a:rPr lang="en-US" sz="1500"/>
              <a:t>TBX </a:t>
            </a:r>
            <a:r>
              <a:rPr lang="ru-RU" sz="1500"/>
              <a:t>был утверждён </a:t>
            </a:r>
            <a:r>
              <a:rPr lang="en-US" sz="1500"/>
              <a:t>LISA </a:t>
            </a:r>
            <a:r>
              <a:rPr lang="ru-RU" sz="1500"/>
              <a:t>и </a:t>
            </a:r>
            <a:r>
              <a:rPr lang="en-US" sz="1500"/>
              <a:t>ISO </a:t>
            </a:r>
            <a:r>
              <a:rPr lang="ru-RU" sz="1500"/>
              <a:t>как международный стандарт. Если вы используете какую-нибудь систему управления терминологией, например, </a:t>
            </a:r>
            <a:r>
              <a:rPr lang="en-US" sz="1500"/>
              <a:t>MultiTerm, </a:t>
            </a:r>
            <a:r>
              <a:rPr lang="ru-RU" sz="1500"/>
              <a:t>вполне возможно, что она может сохранять терминологическую базу в формате </a:t>
            </a:r>
            <a:r>
              <a:rPr lang="en-US" sz="1500"/>
              <a:t>TBX. Microsoft Terminology Collection </a:t>
            </a:r>
            <a:r>
              <a:rPr lang="ru-RU" sz="1500"/>
              <a:t>можно загрузить почти для 100 языков и использовать как отличный глоссарий по ИТ тематике.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pPr>
              <a:lnSpc>
                <a:spcPct val="90000"/>
              </a:lnSpc>
            </a:pPr>
            <a:r>
              <a:rPr lang="en-US" altLang="en-US" sz="4800" kern="1200">
                <a:solidFill>
                  <a:schemeClr val="tx1"/>
                </a:solidFill>
                <a:latin typeface="+mj-lt"/>
                <a:ea typeface="+mj-ea"/>
                <a:cs typeface="+mj-cs"/>
              </a:rPr>
              <a:t>Сохраняем перевод</a:t>
            </a:r>
          </a:p>
        </p:txBody>
      </p:sp>
      <p:sp>
        <p:nvSpPr>
          <p:cNvPr id="23"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Снимок экрана 2023-01-30 в 09.56.54"/>
          <p:cNvPicPr>
            <a:picLocks noChangeAspect="1"/>
          </p:cNvPicPr>
          <p:nvPr/>
        </p:nvPicPr>
        <p:blipFill>
          <a:blip r:embed="rId2"/>
          <a:stretch>
            <a:fillRect/>
          </a:stretch>
        </p:blipFill>
        <p:spPr>
          <a:xfrm>
            <a:off x="3867666" y="568695"/>
            <a:ext cx="7843306" cy="4941282"/>
          </a:xfrm>
          <a:prstGeom prst="rect">
            <a:avLst/>
          </a:prstGeom>
          <a:effectLst>
            <a:outerShdw blurRad="429536" dist="273732" dir="5400000" algn="ctr" rotWithShape="0">
              <a:srgbClr val="000000">
                <a:alpha val="87354"/>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35152" y="1124465"/>
            <a:ext cx="10515600" cy="4919719"/>
          </a:xfrm>
        </p:spPr>
        <p:txBody>
          <a:bodyPr>
            <a:normAutofit/>
          </a:bodyPr>
          <a:lstStyle/>
          <a:p>
            <a:r>
              <a:rPr lang="en-US" sz="2200" dirty="0" err="1">
                <a:sym typeface="+mn-ea"/>
              </a:rPr>
              <a:t>После</a:t>
            </a:r>
            <a:r>
              <a:rPr lang="en-US" sz="2200" dirty="0">
                <a:sym typeface="+mn-ea"/>
              </a:rPr>
              <a:t> </a:t>
            </a:r>
            <a:r>
              <a:rPr lang="en-US" sz="2200" dirty="0" err="1">
                <a:sym typeface="+mn-ea"/>
              </a:rPr>
              <a:t>того</a:t>
            </a:r>
            <a:r>
              <a:rPr lang="en-US" sz="2200" dirty="0">
                <a:sym typeface="+mn-ea"/>
              </a:rPr>
              <a:t>, </a:t>
            </a:r>
            <a:r>
              <a:rPr lang="en-US" sz="2200" dirty="0" err="1">
                <a:sym typeface="+mn-ea"/>
              </a:rPr>
              <a:t>как</a:t>
            </a:r>
            <a:r>
              <a:rPr lang="en-US" sz="2200" dirty="0">
                <a:sym typeface="+mn-ea"/>
              </a:rPr>
              <a:t> </a:t>
            </a:r>
            <a:r>
              <a:rPr lang="en-US" sz="2200" dirty="0" err="1">
                <a:sym typeface="+mn-ea"/>
              </a:rPr>
              <a:t>вы</a:t>
            </a:r>
            <a:r>
              <a:rPr lang="en-US" sz="2200" dirty="0">
                <a:sym typeface="+mn-ea"/>
              </a:rPr>
              <a:t> </a:t>
            </a:r>
            <a:r>
              <a:rPr lang="en-US" sz="2200" dirty="0" err="1">
                <a:sym typeface="+mn-ea"/>
              </a:rPr>
              <a:t>проверили</a:t>
            </a:r>
            <a:r>
              <a:rPr lang="en-US" sz="2200" dirty="0">
                <a:sym typeface="+mn-ea"/>
              </a:rPr>
              <a:t>, </a:t>
            </a:r>
            <a:r>
              <a:rPr lang="en-US" sz="2200" dirty="0" err="1">
                <a:sym typeface="+mn-ea"/>
              </a:rPr>
              <a:t>что</a:t>
            </a:r>
            <a:r>
              <a:rPr lang="en-US" sz="2200" dirty="0">
                <a:sym typeface="+mn-ea"/>
              </a:rPr>
              <a:t> </a:t>
            </a:r>
            <a:r>
              <a:rPr lang="en-US" sz="2200" dirty="0" err="1">
                <a:sym typeface="+mn-ea"/>
              </a:rPr>
              <a:t>в</a:t>
            </a:r>
            <a:r>
              <a:rPr lang="en-US" sz="2200" dirty="0">
                <a:sym typeface="+mn-ea"/>
              </a:rPr>
              <a:t> </a:t>
            </a:r>
            <a:r>
              <a:rPr lang="en-US" sz="2200" dirty="0" err="1">
                <a:sym typeface="+mn-ea"/>
              </a:rPr>
              <a:t>вашем</a:t>
            </a:r>
            <a:r>
              <a:rPr lang="en-US" sz="2200" dirty="0">
                <a:sym typeface="+mn-ea"/>
              </a:rPr>
              <a:t> </a:t>
            </a:r>
            <a:r>
              <a:rPr lang="en-US" sz="2200" dirty="0" err="1">
                <a:sym typeface="+mn-ea"/>
              </a:rPr>
              <a:t>проекте</a:t>
            </a:r>
            <a:r>
              <a:rPr lang="en-US" sz="2200" dirty="0">
                <a:sym typeface="+mn-ea"/>
              </a:rPr>
              <a:t> </a:t>
            </a:r>
            <a:r>
              <a:rPr lang="en-US" sz="2200" dirty="0" err="1">
                <a:sym typeface="+mn-ea"/>
              </a:rPr>
              <a:t>нет</a:t>
            </a:r>
            <a:r>
              <a:rPr lang="en-US" sz="2200" dirty="0">
                <a:sym typeface="+mn-ea"/>
              </a:rPr>
              <a:t> </a:t>
            </a:r>
            <a:r>
              <a:rPr lang="en-US" sz="2200" dirty="0" err="1">
                <a:sym typeface="+mn-ea"/>
              </a:rPr>
              <a:t>ошибок</a:t>
            </a:r>
            <a:r>
              <a:rPr lang="en-US" sz="2200" dirty="0">
                <a:sym typeface="+mn-ea"/>
              </a:rPr>
              <a:t>, </a:t>
            </a:r>
            <a:r>
              <a:rPr lang="en-US" sz="2200" dirty="0" err="1">
                <a:sym typeface="+mn-ea"/>
              </a:rPr>
              <a:t>связанных</a:t>
            </a:r>
            <a:r>
              <a:rPr lang="en-US" sz="2200" dirty="0">
                <a:sym typeface="+mn-ea"/>
              </a:rPr>
              <a:t> </a:t>
            </a:r>
            <a:r>
              <a:rPr lang="en-US" sz="2200" dirty="0" err="1">
                <a:sym typeface="+mn-ea"/>
              </a:rPr>
              <a:t>с</a:t>
            </a:r>
            <a:r>
              <a:rPr lang="en-US" sz="2200" dirty="0">
                <a:sym typeface="+mn-ea"/>
              </a:rPr>
              <a:t> </a:t>
            </a:r>
            <a:r>
              <a:rPr lang="en-US" sz="2200" dirty="0" err="1">
                <a:sym typeface="+mn-ea"/>
              </a:rPr>
              <a:t>расстановкой</a:t>
            </a:r>
            <a:r>
              <a:rPr lang="en-US" sz="2200" dirty="0">
                <a:sym typeface="+mn-ea"/>
              </a:rPr>
              <a:t> </a:t>
            </a:r>
            <a:r>
              <a:rPr lang="en-US" sz="2200" dirty="0" err="1">
                <a:sym typeface="+mn-ea"/>
              </a:rPr>
              <a:t>тегов</a:t>
            </a:r>
            <a:r>
              <a:rPr lang="ru-RU" altLang="en-US" sz="2200" dirty="0">
                <a:sym typeface="+mn-ea"/>
              </a:rPr>
              <a:t>, п</a:t>
            </a:r>
            <a:r>
              <a:rPr lang="en-US" sz="2200" dirty="0" err="1"/>
              <a:t>о</a:t>
            </a:r>
            <a:r>
              <a:rPr lang="en-US" sz="2200" dirty="0"/>
              <a:t> </a:t>
            </a:r>
            <a:r>
              <a:rPr lang="en-US" sz="2200" dirty="0" err="1"/>
              <a:t>этой</a:t>
            </a:r>
            <a:r>
              <a:rPr lang="en-US" sz="2200" dirty="0"/>
              <a:t> </a:t>
            </a:r>
            <a:r>
              <a:rPr lang="en-US" sz="2200" dirty="0" err="1"/>
              <a:t>команде</a:t>
            </a:r>
            <a:r>
              <a:rPr lang="en-US" sz="2200" dirty="0"/>
              <a:t> </a:t>
            </a:r>
            <a:r>
              <a:rPr lang="en-US" sz="2200" dirty="0" err="1"/>
              <a:t>OmegaT</a:t>
            </a:r>
            <a:r>
              <a:rPr lang="en-US" sz="2200" dirty="0"/>
              <a:t> </a:t>
            </a:r>
            <a:r>
              <a:rPr lang="en-US" sz="2200" dirty="0" err="1"/>
              <a:t>создаст</a:t>
            </a:r>
            <a:r>
              <a:rPr lang="en-US" sz="2200" dirty="0"/>
              <a:t> </a:t>
            </a:r>
            <a:r>
              <a:rPr lang="en-US" sz="2200" dirty="0" err="1"/>
              <a:t>новый</a:t>
            </a:r>
            <a:r>
              <a:rPr lang="en-US" sz="2200" dirty="0"/>
              <a:t> </a:t>
            </a:r>
            <a:r>
              <a:rPr lang="en-US" sz="2200" dirty="0" err="1"/>
              <a:t>файл</a:t>
            </a:r>
            <a:r>
              <a:rPr lang="en-US" sz="2200" dirty="0"/>
              <a:t> </a:t>
            </a:r>
            <a:r>
              <a:rPr lang="en-US" sz="2200" dirty="0" err="1"/>
              <a:t>в</a:t>
            </a:r>
            <a:r>
              <a:rPr lang="en-US" sz="2200" dirty="0"/>
              <a:t> </a:t>
            </a:r>
            <a:r>
              <a:rPr lang="en-US" sz="2200" dirty="0" err="1"/>
              <a:t>папке</a:t>
            </a:r>
            <a:r>
              <a:rPr lang="en-US" sz="2200" dirty="0"/>
              <a:t> \target\ </a:t>
            </a:r>
            <a:r>
              <a:rPr lang="en-US" sz="2200" dirty="0" err="1"/>
              <a:t>с</a:t>
            </a:r>
            <a:r>
              <a:rPr lang="en-US" sz="2200" dirty="0"/>
              <a:t> </a:t>
            </a:r>
            <a:r>
              <a:rPr lang="en-US" sz="2200" dirty="0" err="1"/>
              <a:t>тем</a:t>
            </a:r>
            <a:r>
              <a:rPr lang="en-US" sz="2200" dirty="0"/>
              <a:t> </a:t>
            </a:r>
            <a:r>
              <a:rPr lang="en-US" sz="2200" dirty="0" err="1"/>
              <a:t>же</a:t>
            </a:r>
            <a:r>
              <a:rPr lang="en-US" sz="2200" dirty="0"/>
              <a:t> </a:t>
            </a:r>
            <a:r>
              <a:rPr lang="en-US" sz="2200" dirty="0" err="1"/>
              <a:t>именем</a:t>
            </a:r>
            <a:r>
              <a:rPr lang="en-US" sz="2200" dirty="0"/>
              <a:t>, </a:t>
            </a:r>
            <a:r>
              <a:rPr lang="en-US" sz="2200" dirty="0" err="1"/>
              <a:t>что</a:t>
            </a:r>
            <a:r>
              <a:rPr lang="en-US" sz="2200" dirty="0"/>
              <a:t> </a:t>
            </a:r>
            <a:r>
              <a:rPr lang="en-US" sz="2200" dirty="0" err="1"/>
              <a:t>и</a:t>
            </a:r>
            <a:r>
              <a:rPr lang="en-US" sz="2200" dirty="0"/>
              <a:t> </a:t>
            </a:r>
            <a:r>
              <a:rPr lang="en-US" sz="2200" dirty="0" err="1"/>
              <a:t>оригинал</a:t>
            </a:r>
            <a:r>
              <a:rPr lang="en-US" sz="2200" dirty="0"/>
              <a:t>, </a:t>
            </a:r>
            <a:r>
              <a:rPr lang="en-US" sz="2200" dirty="0" err="1"/>
              <a:t>а</a:t>
            </a:r>
            <a:r>
              <a:rPr lang="en-US" sz="2200" dirty="0"/>
              <a:t> </a:t>
            </a:r>
            <a:r>
              <a:rPr lang="en-US" sz="2200" dirty="0" err="1"/>
              <a:t>весь</a:t>
            </a:r>
            <a:r>
              <a:rPr lang="en-US" sz="2200" dirty="0"/>
              <a:t> </a:t>
            </a:r>
            <a:r>
              <a:rPr lang="en-US" sz="2200" dirty="0" err="1"/>
              <a:t>текст</a:t>
            </a:r>
            <a:r>
              <a:rPr lang="en-US" sz="2200" dirty="0"/>
              <a:t> </a:t>
            </a:r>
            <a:r>
              <a:rPr lang="en-US" sz="2200" dirty="0" err="1"/>
              <a:t>поменяет</a:t>
            </a:r>
            <a:r>
              <a:rPr lang="en-US" sz="2200" dirty="0"/>
              <a:t> </a:t>
            </a:r>
            <a:r>
              <a:rPr lang="en-US" sz="2200" dirty="0" err="1"/>
              <a:t>на</a:t>
            </a:r>
            <a:r>
              <a:rPr lang="en-US" sz="2200" dirty="0"/>
              <a:t> </a:t>
            </a:r>
            <a:r>
              <a:rPr lang="en-US" sz="2200" dirty="0" err="1"/>
              <a:t>перевод</a:t>
            </a:r>
            <a:r>
              <a:rPr lang="en-US" sz="2200" dirty="0"/>
              <a:t>. </a:t>
            </a:r>
            <a:r>
              <a:rPr lang="en-US" sz="2200" dirty="0" err="1"/>
              <a:t>Если</a:t>
            </a:r>
            <a:r>
              <a:rPr lang="en-US" sz="2200" dirty="0"/>
              <a:t> </a:t>
            </a:r>
            <a:r>
              <a:rPr lang="en-US" sz="2200" dirty="0" err="1"/>
              <a:t>какие-то</a:t>
            </a:r>
            <a:r>
              <a:rPr lang="en-US" sz="2200" dirty="0"/>
              <a:t> </a:t>
            </a:r>
            <a:r>
              <a:rPr lang="en-US" sz="2200" dirty="0" err="1"/>
              <a:t>сегменты</a:t>
            </a:r>
            <a:r>
              <a:rPr lang="en-US" sz="2200" dirty="0"/>
              <a:t> </a:t>
            </a:r>
            <a:r>
              <a:rPr lang="en-US" sz="2200" dirty="0" err="1"/>
              <a:t>вы</a:t>
            </a:r>
            <a:r>
              <a:rPr lang="en-US" sz="2200" dirty="0"/>
              <a:t> </a:t>
            </a:r>
            <a:r>
              <a:rPr lang="en-US" sz="2200" dirty="0" err="1"/>
              <a:t>не</a:t>
            </a:r>
            <a:r>
              <a:rPr lang="en-US" sz="2200" dirty="0"/>
              <a:t> </a:t>
            </a:r>
            <a:r>
              <a:rPr lang="en-US" sz="2200" dirty="0" err="1"/>
              <a:t>перевели</a:t>
            </a:r>
            <a:r>
              <a:rPr lang="en-US" sz="2200" dirty="0"/>
              <a:t>, </a:t>
            </a:r>
            <a:r>
              <a:rPr lang="en-US" sz="2200" dirty="0" err="1"/>
              <a:t>то</a:t>
            </a:r>
            <a:r>
              <a:rPr lang="en-US" sz="2200" dirty="0"/>
              <a:t> </a:t>
            </a:r>
            <a:r>
              <a:rPr lang="en-US" sz="2200" dirty="0" err="1"/>
              <a:t>в</a:t>
            </a:r>
            <a:r>
              <a:rPr lang="en-US" sz="2200" dirty="0"/>
              <a:t> </a:t>
            </a:r>
            <a:r>
              <a:rPr lang="en-US" sz="2200" dirty="0" err="1"/>
              <a:t>файле</a:t>
            </a:r>
            <a:r>
              <a:rPr lang="en-US" sz="2200" dirty="0"/>
              <a:t> </a:t>
            </a:r>
            <a:r>
              <a:rPr lang="en-US" sz="2200" dirty="0" err="1"/>
              <a:t>на</a:t>
            </a:r>
            <a:r>
              <a:rPr lang="en-US" sz="2200" dirty="0"/>
              <a:t> </a:t>
            </a:r>
            <a:r>
              <a:rPr lang="en-US" sz="2200" dirty="0" err="1"/>
              <a:t>их</a:t>
            </a:r>
            <a:r>
              <a:rPr lang="en-US" sz="2200" dirty="0"/>
              <a:t> </a:t>
            </a:r>
            <a:r>
              <a:rPr lang="en-US" sz="2200" dirty="0" err="1"/>
              <a:t>месте</a:t>
            </a:r>
            <a:r>
              <a:rPr lang="en-US" sz="2200" dirty="0"/>
              <a:t> </a:t>
            </a:r>
            <a:r>
              <a:rPr lang="en-US" sz="2200" dirty="0" err="1"/>
              <a:t>будет</a:t>
            </a:r>
            <a:r>
              <a:rPr lang="en-US" sz="2200" dirty="0"/>
              <a:t> </a:t>
            </a:r>
            <a:r>
              <a:rPr lang="en-US" sz="2200" dirty="0" err="1"/>
              <a:t>оригинальный</a:t>
            </a:r>
            <a:r>
              <a:rPr lang="en-US" sz="2200" dirty="0"/>
              <a:t> </a:t>
            </a:r>
            <a:r>
              <a:rPr lang="en-US" sz="2200" dirty="0" err="1"/>
              <a:t>текст</a:t>
            </a:r>
            <a:r>
              <a:rPr lang="en-US" sz="2200" dirty="0"/>
              <a:t>.</a:t>
            </a:r>
          </a:p>
          <a:p>
            <a:r>
              <a:rPr lang="ru-RU" altLang="en-US" sz="2200" dirty="0"/>
              <a:t>Горячие клавиши:</a:t>
            </a:r>
            <a:r>
              <a:rPr lang="en-US" sz="2200" dirty="0"/>
              <a:t> </a:t>
            </a:r>
            <a:r>
              <a:rPr lang="en-US" sz="2200" dirty="0" err="1"/>
              <a:t>нажмите</a:t>
            </a:r>
            <a:r>
              <a:rPr lang="en-US" sz="2200" dirty="0"/>
              <a:t> CTRL+D, </a:t>
            </a:r>
            <a:r>
              <a:rPr lang="en-US" sz="2200" dirty="0" err="1"/>
              <a:t>и</a:t>
            </a:r>
            <a:r>
              <a:rPr lang="en-US" sz="2200" dirty="0"/>
              <a:t> </a:t>
            </a:r>
            <a:r>
              <a:rPr lang="en-US" sz="2200" dirty="0" err="1"/>
              <a:t>в</a:t>
            </a:r>
            <a:r>
              <a:rPr lang="en-US" sz="2200" dirty="0"/>
              <a:t> </a:t>
            </a:r>
            <a:r>
              <a:rPr lang="en-US" sz="2200" dirty="0" err="1"/>
              <a:t>подпапке</a:t>
            </a:r>
            <a:r>
              <a:rPr lang="en-US" sz="2200" dirty="0"/>
              <a:t> /target/ </a:t>
            </a:r>
            <a:r>
              <a:rPr lang="en-US" sz="2200" dirty="0" err="1"/>
              <a:t>вашего</a:t>
            </a:r>
            <a:r>
              <a:rPr lang="en-US" sz="2200" dirty="0"/>
              <a:t> </a:t>
            </a:r>
            <a:r>
              <a:rPr lang="en-US" sz="2200" dirty="0" err="1"/>
              <a:t>проекта</a:t>
            </a:r>
            <a:r>
              <a:rPr lang="en-US" sz="2200" dirty="0"/>
              <a:t> </a:t>
            </a:r>
            <a:r>
              <a:rPr lang="en-US" sz="2200" dirty="0" err="1"/>
              <a:t>появятся</a:t>
            </a:r>
            <a:r>
              <a:rPr lang="en-US" sz="2200" dirty="0"/>
              <a:t> </a:t>
            </a:r>
            <a:r>
              <a:rPr lang="en-US" sz="2200" dirty="0" err="1"/>
              <a:t>переведенные</a:t>
            </a:r>
            <a:r>
              <a:rPr lang="en-US" sz="2200" dirty="0"/>
              <a:t> </a:t>
            </a:r>
            <a:r>
              <a:rPr lang="en-US" sz="2200" dirty="0" err="1"/>
              <a:t>документы</a:t>
            </a:r>
            <a:r>
              <a:rPr lang="en-US" sz="2200" dirty="0"/>
              <a:t>.</a:t>
            </a:r>
          </a:p>
        </p:txBody>
      </p:sp>
      <p:sp>
        <p:nvSpPr>
          <p:cNvPr id="6" name="Title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en-US" sz="6000">
                <a:sym typeface="+mn-ea"/>
              </a:rPr>
              <a:t>Omega T</a:t>
            </a:r>
            <a:r>
              <a:rPr lang="en-US" sz="6000"/>
              <a:t> </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pPr marL="0" indent="0">
              <a:buNone/>
            </a:pPr>
            <a:r>
              <a:rPr lang="en-US" sz="2200">
                <a:sym typeface="+mn-ea"/>
              </a:rPr>
              <a:t>это свободная и открытая мультиплатформенная система автоматизированного перевода CAT, включающая поиск нечётких совпадений, память переводов, поиск по ключевым словам, глоссарии и использование существующих переводов в обновлённых проектах.</a:t>
            </a:r>
          </a:p>
          <a:p>
            <a:endParaRPr lang="en-US" sz="2200">
              <a:sym typeface="+mn-ea"/>
            </a:endParaRPr>
          </a:p>
          <a:p>
            <a:r>
              <a:rPr lang="ru-RU" altLang="en-US" sz="2200">
                <a:sym typeface="+mn-ea"/>
              </a:rPr>
              <a:t>(с) Из „Руководства пользователя“ к программе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pPr>
              <a:lnSpc>
                <a:spcPct val="90000"/>
              </a:lnSpc>
            </a:pPr>
            <a:r>
              <a:rPr lang="en-US" sz="3800">
                <a:sym typeface="+mn-ea"/>
              </a:rPr>
              <a:t>Как добавить машинный перевод</a:t>
            </a:r>
            <a:br>
              <a:rPr lang="en-US" sz="3800"/>
            </a:br>
            <a:endParaRPr lang="en-US" sz="3800"/>
          </a:p>
        </p:txBody>
      </p:sp>
      <p:pic>
        <p:nvPicPr>
          <p:cNvPr id="5" name="Picture 4" descr="Вопросительные поля">
            <a:extLst>
              <a:ext uri="{FF2B5EF4-FFF2-40B4-BE49-F238E27FC236}">
                <a16:creationId xmlns:a16="http://schemas.microsoft.com/office/drawing/2014/main" id="{FCB58B14-3712-E7EC-0C8B-B73D020D05AA}"/>
              </a:ext>
            </a:extLst>
          </p:cNvPr>
          <p:cNvPicPr>
            <a:picLocks noChangeAspect="1"/>
          </p:cNvPicPr>
          <p:nvPr/>
        </p:nvPicPr>
        <p:blipFill rotWithShape="1">
          <a:blip r:embed="rId2"/>
          <a:srcRect l="33840" r="279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US" sz="2200"/>
              <a:t>В OmegaT можно подключить такие системы, как Google Translate, Microsoft Translator и Яндекс.Переводчик. </a:t>
            </a:r>
            <a:r>
              <a:rPr lang="ru-RU" altLang="en-US" sz="2200"/>
              <a:t>Все три варианты платные, по лицензии через </a:t>
            </a:r>
            <a:r>
              <a:rPr lang="en-US" altLang="en-US" sz="2200"/>
              <a:t>API.</a:t>
            </a:r>
            <a:endParaRPr lang="en-US"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6ef764cfa45c1dbb125bf6c51910353c"/>
          <p:cNvPicPr>
            <a:picLocks noGrp="1" noChangeAspect="1"/>
          </p:cNvPicPr>
          <p:nvPr>
            <p:ph idx="1"/>
          </p:nvPr>
        </p:nvPicPr>
        <p:blipFill>
          <a:blip r:embed="rId2"/>
          <a:stretch>
            <a:fillRect/>
          </a:stretch>
        </p:blipFill>
        <p:spPr>
          <a:xfrm>
            <a:off x="1894753" y="643467"/>
            <a:ext cx="840249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sym typeface="+mn-ea"/>
              </a:rPr>
              <a:t>Как проверить текст на ошибки?</a:t>
            </a:r>
            <a:br>
              <a:rPr lang="en-US">
                <a:solidFill>
                  <a:srgbClr val="FFFFFF"/>
                </a:solidFill>
              </a:rPr>
            </a:br>
            <a:endParaRPr lang="en-US">
              <a:solidFill>
                <a:srgbClr val="FFFFFF"/>
              </a:solidFill>
            </a:endParaRP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endParaRPr lang="en-US" sz="2000"/>
          </a:p>
          <a:p>
            <a:pPr>
              <a:lnSpc>
                <a:spcPct val="90000"/>
              </a:lnSpc>
            </a:pPr>
            <a:r>
              <a:rPr lang="en-US" sz="2000"/>
              <a:t>Кроме простой проверки орфографии, которую мы настроили ранее, можно проверить более сложные ошибки, от стилистики до пропущенных тегов. Для этого OmegaT использует открытый инструмент Language Tool. Он поставляется в комплекте с OmegaT, то можно установить отдельно, или подключиться к удалённому серверу.</a:t>
            </a:r>
          </a:p>
          <a:p>
            <a:pPr>
              <a:lnSpc>
                <a:spcPct val="90000"/>
              </a:lnSpc>
            </a:pPr>
            <a:endParaRPr lang="en-US" sz="2000"/>
          </a:p>
          <a:p>
            <a:pPr>
              <a:lnSpc>
                <a:spcPct val="90000"/>
              </a:lnSpc>
            </a:pPr>
            <a:r>
              <a:rPr lang="en-US" sz="2000"/>
              <a:t>Tools → Check issues (или Ctrl+Shift+V)</a:t>
            </a:r>
          </a:p>
          <a:p>
            <a:pPr>
              <a:lnSpc>
                <a:spcPct val="90000"/>
              </a:lnSpc>
            </a:pPr>
            <a:r>
              <a:rPr lang="en-US" sz="2000"/>
              <a:t>Дважды кликните на ошибке из списка, чтобы перейти к сегменту для редактирования.</a:t>
            </a:r>
          </a:p>
          <a:p>
            <a:pPr>
              <a:lnSpc>
                <a:spcPct val="90000"/>
              </a:lnSpc>
            </a:pPr>
            <a:endParaRPr lang="en-US" sz="2000"/>
          </a:p>
          <a:p>
            <a:pPr>
              <a:lnSpc>
                <a:spcPct val="90000"/>
              </a:lnSpc>
            </a:pPr>
            <a:r>
              <a:rPr lang="en-US" sz="2000"/>
              <a:t>По правому клику можно добавить слово в словарь, либо отключить проверку этого типа ошибок.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ru-RU" altLang="en-US">
                <a:solidFill>
                  <a:srgbClr val="FFFFFF"/>
                </a:solidFill>
              </a:rPr>
              <a:t>Проверка тегов (для САТ-программ)</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sz="3000"/>
              <a:t>В OmegaT теги выделяются серым цветом. Содержимое тегов защищено от изменения, однако вы можете удалять теги, вводить их вручную или перемещать внутри сегмента. Обратите внимание, если теги расставлены некорректно, могут возникнуть проблемы с открытием переведенных файлов. Поэтому перед созданием переведенных файлов нажмите CTRL+SHIFT+V для проверки корректности тегов.</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ru-RU" altLang="en-US">
                <a:solidFill>
                  <a:srgbClr val="FFFFFF"/>
                </a:solidFill>
              </a:rPr>
              <a:t>Теги при локализации</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r>
              <a:rPr lang="en-US" sz="2000"/>
              <a:t>Слева в окне Check issues можно выбрать фильтр Tags. Он полезен в переводе документов с большим количеством тегов, сохранить которые очень важно — например, при локализации софта.</a:t>
            </a:r>
          </a:p>
          <a:p>
            <a:pPr>
              <a:lnSpc>
                <a:spcPct val="90000"/>
              </a:lnSpc>
            </a:pPr>
            <a:r>
              <a:rPr lang="en-US" sz="2000"/>
              <a:t>Совет: Если нужно сохранить теги любой ценой, OmegaT можно запретить создавать финальные документы при наличии ошибок в тегах. Делается это в Tools → Preferences → Tag Processing → Do not allow creating translated documents with tag issues.</a:t>
            </a:r>
          </a:p>
          <a:p>
            <a:pPr>
              <a:lnSpc>
                <a:spcPct val="90000"/>
              </a:lnSpc>
            </a:pPr>
            <a:endParaRPr lang="en-US" sz="2000"/>
          </a:p>
          <a:p>
            <a:pPr>
              <a:lnSpc>
                <a:spcPct val="90000"/>
              </a:lnSpc>
            </a:pPr>
            <a:r>
              <a:rPr lang="en-US" sz="2000"/>
              <a:t>Тонкая настройка Language Tool доступна через Tools → Preferences → LanguageTool. Здесь можно выбрать, использовать ли встроенный Language Tool, или подключиться к локальному/удалённому серверу. Ниже можно выбрать тип ошибок, на которые программа будет реагировать, например "Пунктуация" → "Пропущена запятая перед предлогом «И» в сложном предложении", или "Стиль" → "Разговорные слова".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300">
                <a:solidFill>
                  <a:srgbClr val="FFFFFF"/>
                </a:solidFill>
                <a:sym typeface="+mn-ea"/>
              </a:rPr>
              <a:t>Как создать свою ТМ</a:t>
            </a:r>
            <a:r>
              <a:rPr lang="ru-RU" altLang="en-US" sz="3300">
                <a:solidFill>
                  <a:srgbClr val="FFFFFF"/>
                </a:solidFill>
                <a:sym typeface="+mn-ea"/>
              </a:rPr>
              <a:t> из уже переведенных файлов</a:t>
            </a:r>
            <a:r>
              <a:rPr lang="en-US" sz="3300">
                <a:solidFill>
                  <a:srgbClr val="FFFFFF"/>
                </a:solidFill>
                <a:sym typeface="+mn-ea"/>
              </a:rPr>
              <a:t>?</a:t>
            </a:r>
            <a:br>
              <a:rPr lang="en-US" sz="3300">
                <a:solidFill>
                  <a:srgbClr val="FFFFFF"/>
                </a:solidFill>
              </a:rPr>
            </a:br>
            <a:endParaRPr lang="en-US" sz="33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endParaRPr lang="en-US" sz="2200"/>
          </a:p>
          <a:p>
            <a:pPr>
              <a:lnSpc>
                <a:spcPct val="90000"/>
              </a:lnSpc>
            </a:pPr>
            <a:r>
              <a:rPr lang="en-US" sz="2200"/>
              <a:t>Допустим, у вас уже есть качественный двуязычный файл, и вы хотите использовать его в проекте как справочный материал. Если файл в формате Excel, где в одном столбце оригинальный текст, а в ячейках напротив — соответствующий перевод, сделать ТМ очень просто.</a:t>
            </a:r>
          </a:p>
          <a:p>
            <a:pPr>
              <a:lnSpc>
                <a:spcPct val="90000"/>
              </a:lnSpc>
            </a:pPr>
            <a:endParaRPr lang="en-US" sz="2200"/>
          </a:p>
          <a:p>
            <a:pPr>
              <a:lnSpc>
                <a:spcPct val="90000"/>
              </a:lnSpc>
            </a:pPr>
            <a:r>
              <a:rPr lang="en-US" sz="2200"/>
              <a:t>Бесплатная утилита Okapi Olifant</a:t>
            </a:r>
          </a:p>
          <a:p>
            <a:pPr>
              <a:lnSpc>
                <a:spcPct val="90000"/>
              </a:lnSpc>
            </a:pPr>
            <a:r>
              <a:rPr lang="en-US" sz="2200"/>
              <a:t>Встроенный OmegaT Aligner</a:t>
            </a:r>
          </a:p>
          <a:p>
            <a:pPr>
              <a:lnSpc>
                <a:spcPct val="90000"/>
              </a:lnSpc>
            </a:pPr>
            <a:r>
              <a:rPr lang="en-US" sz="2200"/>
              <a:t>Онлайн-сервис Translatum.gr</a:t>
            </a:r>
          </a:p>
          <a:p>
            <a:pPr>
              <a:lnSpc>
                <a:spcPct val="90000"/>
              </a:lnSpc>
            </a:pPr>
            <a:r>
              <a:rPr lang="ru-RU" altLang="en-US" sz="2200"/>
              <a:t>Либо можно воспользоваться встроенным выравнивателем в разделе Инструменты.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pPr>
              <a:lnSpc>
                <a:spcPct val="90000"/>
              </a:lnSpc>
            </a:pPr>
            <a:r>
              <a:rPr lang="ru-RU" altLang="en-US" sz="3800">
                <a:sym typeface="+mn-ea"/>
              </a:rPr>
              <a:t>Статистика проекта</a:t>
            </a:r>
            <a:br>
              <a:rPr lang="en-US" sz="3800"/>
            </a:br>
            <a:endParaRPr lang="en-US" sz="3800"/>
          </a:p>
        </p:txBody>
      </p:sp>
      <p:sp>
        <p:nvSpPr>
          <p:cNvPr id="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anchor="t">
            <a:normAutofit/>
          </a:bodyPr>
          <a:lstStyle/>
          <a:p>
            <a:pPr marL="0" indent="0">
              <a:buNone/>
            </a:pPr>
            <a:r>
              <a:rPr lang="en-US" sz="2200"/>
              <a:t>Откройте проект в OmegaT, перейдите в Tools → Statistics.</a:t>
            </a:r>
          </a:p>
        </p:txBody>
      </p:sp>
      <p:pic>
        <p:nvPicPr>
          <p:cNvPr id="5" name="Picture 4" descr="Снимок экрана 2023-01-30 в 10.10.24"/>
          <p:cNvPicPr>
            <a:picLocks noChangeAspect="1"/>
          </p:cNvPicPr>
          <p:nvPr/>
        </p:nvPicPr>
        <p:blipFill>
          <a:blip r:embed="rId2"/>
          <a:stretch>
            <a:fillRect/>
          </a:stretch>
        </p:blipFill>
        <p:spPr>
          <a:xfrm>
            <a:off x="4251042" y="1612422"/>
            <a:ext cx="7297680" cy="36123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a:bodyPr>
          <a:lstStyle/>
          <a:p>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pPr marL="0" indent="0">
              <a:buNone/>
            </a:pPr>
            <a:r>
              <a:rPr lang="ru-RU" altLang="en-US" sz="4400" dirty="0">
                <a:ln w="12700">
                  <a:solidFill>
                    <a:schemeClr val="tx2">
                      <a:lumMod val="75000"/>
                      <a:lumMod val="75000"/>
                    </a:schemeClr>
                  </a:solidFill>
                  <a:prstDash val="solid"/>
                </a:ln>
                <a:effectLst>
                  <a:outerShdw dist="38100" dir="2640000" algn="bl" rotWithShape="0">
                    <a:schemeClr val="tx2">
                      <a:lumMod val="75000"/>
                      <a:lumMod val="75000"/>
                    </a:schemeClr>
                  </a:outerShdw>
                </a:effectLst>
              </a:rPr>
              <a:t>Вопросы?</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426720"/>
            <a:ext cx="10506456" cy="1919141"/>
          </a:xfrm>
        </p:spPr>
        <p:txBody>
          <a:bodyPr anchor="b">
            <a:normAutofit/>
          </a:bodyPr>
          <a:lstStyle/>
          <a:p>
            <a:r>
              <a:rPr lang="ru-RU" altLang="en-US" sz="6000"/>
              <a:t>Возможности </a:t>
            </a:r>
            <a:r>
              <a:rPr lang="en-US" sz="6000"/>
              <a:t>Omega T</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37269"/>
            <a:ext cx="10509504" cy="2905686"/>
          </a:xfrm>
        </p:spPr>
        <p:txBody>
          <a:bodyPr>
            <a:normAutofit/>
          </a:bodyPr>
          <a:lstStyle/>
          <a:p>
            <a:r>
              <a:rPr lang="en-US" sz="2200"/>
              <a:t>Память переводов: ОмегаТ хранит ваши переводы в специальном файле памяти переводов. Также файлы памяти, оставшиеся от предыдущих переводов, могут использоваться для справки. </a:t>
            </a:r>
          </a:p>
          <a:p>
            <a:r>
              <a:rPr lang="en-US" sz="2200">
                <a:sym typeface="+mn-ea"/>
              </a:rPr>
              <a:t>Для хранения памяти переводов используется стандартный формат файлов «TMX», что позволяет передавать переводческие наработки в другие системы автоматизированного перевода, поддерживающие этот формат.</a:t>
            </a:r>
            <a:endParaRPr lang="en-US" sz="2200"/>
          </a:p>
          <a:p>
            <a:endParaRPr lang="en-US"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02920"/>
            <a:ext cx="10509504" cy="1975104"/>
          </a:xfrm>
        </p:spPr>
        <p:txBody>
          <a:bodyPr anchor="b">
            <a:normAutofit/>
          </a:bodyPr>
          <a:lstStyle/>
          <a:p>
            <a:r>
              <a:rPr lang="en-US" sz="5400">
                <a:sym typeface="+mn-ea"/>
              </a:rPr>
              <a:t>Управление терминологией:</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28416"/>
            <a:ext cx="10509504" cy="2715768"/>
          </a:xfrm>
        </p:spPr>
        <p:txBody>
          <a:bodyPr>
            <a:normAutofit/>
          </a:bodyPr>
          <a:lstStyle/>
          <a:p>
            <a:r>
              <a:rPr lang="en-US" sz="2200"/>
              <a:t>Управление терминологией важно для обеспечения целостности перевода. ОмегаТ использует глоссарии, которые содержат переводы слов или небольших фраз — что-то вроде упрощённого специализированного двуязычного словаря. В качестве справки ОмегаТ показывает перевод терминов глоссария, которые встретились в текущем сегменте.</a:t>
            </a:r>
          </a:p>
          <a:p>
            <a:endParaRPr lang="en-US" sz="2200"/>
          </a:p>
          <a:p>
            <a:endParaRPr lang="en-US"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02920"/>
            <a:ext cx="10509504" cy="1975104"/>
          </a:xfrm>
        </p:spPr>
        <p:txBody>
          <a:bodyPr anchor="b">
            <a:normAutofit/>
          </a:bodyPr>
          <a:lstStyle/>
          <a:p>
            <a:r>
              <a:rPr lang="ru-RU" altLang="en-US" sz="5000"/>
              <a:t>Первый шаг - установка словаря для проверки орфографии</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1248" y="3328416"/>
            <a:ext cx="10509504" cy="2715768"/>
          </a:xfrm>
        </p:spPr>
        <p:txBody>
          <a:bodyPr>
            <a:normAutofit/>
          </a:bodyPr>
          <a:lstStyle/>
          <a:p>
            <a:pPr>
              <a:lnSpc>
                <a:spcPct val="90000"/>
              </a:lnSpc>
            </a:pPr>
            <a:r>
              <a:rPr lang="en-US" sz="2200"/>
              <a:t>Запускаем OmegaT</a:t>
            </a:r>
          </a:p>
          <a:p>
            <a:pPr>
              <a:lnSpc>
                <a:spcPct val="90000"/>
              </a:lnSpc>
            </a:pPr>
            <a:r>
              <a:rPr lang="en-US" sz="2200"/>
              <a:t>Переходим в Options → Preferences → Spellchecker</a:t>
            </a:r>
          </a:p>
          <a:p>
            <a:pPr>
              <a:lnSpc>
                <a:spcPct val="90000"/>
              </a:lnSpc>
            </a:pPr>
            <a:r>
              <a:rPr lang="en-US" sz="2200"/>
              <a:t>Ставим галку Automatically check the spelling of text</a:t>
            </a:r>
          </a:p>
          <a:p>
            <a:pPr>
              <a:lnSpc>
                <a:spcPct val="90000"/>
              </a:lnSpc>
            </a:pPr>
            <a:r>
              <a:rPr lang="en-US" sz="2200"/>
              <a:t>Нажимаем Install new dictionary</a:t>
            </a:r>
          </a:p>
          <a:p>
            <a:pPr>
              <a:lnSpc>
                <a:spcPct val="90000"/>
              </a:lnSpc>
            </a:pPr>
            <a:r>
              <a:rPr lang="en-US" sz="2200"/>
              <a:t>Выбираем язык (например, ru_RU для русского), нажимаем Install</a:t>
            </a:r>
          </a:p>
          <a:p>
            <a:pPr>
              <a:lnSpc>
                <a:spcPct val="90000"/>
              </a:lnSpc>
            </a:pPr>
            <a:r>
              <a:rPr lang="en-US" sz="2200"/>
              <a:t>Жмём Close. В списке видим русский язык.</a:t>
            </a:r>
          </a:p>
          <a:p>
            <a:pPr>
              <a:lnSpc>
                <a:spcPct val="90000"/>
              </a:lnSpc>
            </a:pPr>
            <a:r>
              <a:rPr lang="en-US" sz="2200"/>
              <a:t>Выходим из настроек.</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US" sz="4200">
                <a:sym typeface="+mn-ea"/>
              </a:rPr>
              <a:t>Как создать проект</a:t>
            </a:r>
            <a:br>
              <a:rPr lang="en-US" sz="4200"/>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a:lnSpc>
                <a:spcPct val="90000"/>
              </a:lnSpc>
            </a:pPr>
            <a:endParaRPr lang="en-US" sz="2000"/>
          </a:p>
          <a:p>
            <a:pPr>
              <a:lnSpc>
                <a:spcPct val="90000"/>
              </a:lnSpc>
            </a:pPr>
            <a:r>
              <a:rPr lang="en-US" sz="2000"/>
              <a:t>OmegaT </a:t>
            </a:r>
            <a:r>
              <a:rPr lang="ru-RU" sz="2000"/>
              <a:t>работает не с отдельными файлами, а с «проектами». Проект — набор папок с определённой структурой. Чтобы перевести файл, нужно создать проект, а потом добавить туда файл.</a:t>
            </a:r>
            <a:r>
              <a:rPr lang="ru-RU" altLang="en-US" sz="2000"/>
              <a:t> Запомните расположение папки вашего проекта, в дальнейшем она вам понадобится. Если в дальнейшем вы захотите изменить какие-либо настройки, окно параметров проекта всегда можно вызвать, нажав </a:t>
            </a:r>
            <a:r>
              <a:rPr lang="en-US" altLang="en-US" sz="2000"/>
              <a:t>CTRL+E.</a:t>
            </a:r>
          </a:p>
          <a:p>
            <a:pPr>
              <a:lnSpc>
                <a:spcPct val="90000"/>
              </a:lnSpc>
            </a:pPr>
            <a:endParaRPr lang="en-US" sz="2000"/>
          </a:p>
          <a:p>
            <a:pPr>
              <a:lnSpc>
                <a:spcPct val="90000"/>
              </a:lnSpc>
            </a:pPr>
            <a:r>
              <a:rPr lang="ru-RU" sz="2000"/>
              <a:t>Запускаем </a:t>
            </a:r>
            <a:r>
              <a:rPr lang="en-US" sz="2000"/>
              <a:t>OmegaT</a:t>
            </a:r>
          </a:p>
          <a:p>
            <a:pPr>
              <a:lnSpc>
                <a:spcPct val="90000"/>
              </a:lnSpc>
            </a:pPr>
            <a:r>
              <a:rPr lang="ru-RU" sz="2000"/>
              <a:t>Затем откроется диалоговое окно «Файлы проекта». Для загрузки файлов оригинала нажмите кнопку «Скопировать документы в папку файлов оригинала». Выбранный файл будет скопирован программой </a:t>
            </a:r>
            <a:r>
              <a:rPr lang="en-US" sz="2000"/>
              <a:t>OmegaT </a:t>
            </a:r>
            <a:r>
              <a:rPr lang="ru-RU" sz="2000"/>
              <a:t>в подпапку «/</a:t>
            </a:r>
            <a:r>
              <a:rPr lang="en-US" sz="2000"/>
              <a:t>source/» </a:t>
            </a:r>
            <a:r>
              <a:rPr lang="ru-RU" sz="2000"/>
              <a:t>вашего проекта. После того как файл оригинала будет отображен в области редактирования, окно «Файлы проекта» можно будет закрыть.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sym typeface="+mn-ea"/>
              </a:rPr>
              <a:t>В появившемся окне укажите языковую пару</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endParaRPr lang="en-US" sz="2000"/>
          </a:p>
          <a:p>
            <a:pPr>
              <a:lnSpc>
                <a:spcPct val="90000"/>
              </a:lnSpc>
            </a:pPr>
            <a:r>
              <a:rPr lang="en-US" sz="2000"/>
              <a:t>Source Files Language — язык, с которого вы переводите; Target Files Language — язык, на который вы переводите. Указывать нужно в двух- или четырёх-буквенном коде. Например, RU — русский язык, а RU-RU и RU-BY — уточнение, что это русский из РФ и русский из Белорусии. Чтобы работала проверка правописания, код должен совпадать с кодом, указанным в настройках орфографии (если в орфографии установлен RU-RU, а в проекте будет RU, то проверка работать не будет).</a:t>
            </a:r>
          </a:p>
          <a:p>
            <a:pPr>
              <a:lnSpc>
                <a:spcPct val="90000"/>
              </a:lnSpc>
            </a:pPr>
            <a:endParaRPr lang="en-US" sz="2000"/>
          </a:p>
          <a:p>
            <a:pPr>
              <a:lnSpc>
                <a:spcPct val="90000"/>
              </a:lnSpc>
            </a:pPr>
            <a:r>
              <a:rPr lang="en-US" sz="2000"/>
              <a:t>Ниже отметьте галочки Enable Sentence-level Segmenting (делить сегменты по предложениям, а не по абзацам) и Auto-propagation of Translations (подставлять переводы автоматически).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100">
                <a:solidFill>
                  <a:srgbClr val="FFFFFF"/>
                </a:solidFill>
                <a:sym typeface="+mn-ea"/>
              </a:rPr>
              <a:t>Внутри папки проекта есть несколько поддиректорий:</a:t>
            </a:r>
            <a:br>
              <a:rPr lang="en-US" sz="3100">
                <a:solidFill>
                  <a:srgbClr val="FFFFFF"/>
                </a:solidFill>
              </a:rPr>
            </a:br>
            <a:endParaRPr lang="en-US" sz="3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pPr>
            <a:endParaRPr lang="en-US" sz="2200"/>
          </a:p>
          <a:p>
            <a:pPr>
              <a:lnSpc>
                <a:spcPct val="90000"/>
              </a:lnSpc>
            </a:pPr>
            <a:r>
              <a:rPr lang="en-US" sz="2200"/>
              <a:t>dictionary — можно добавить словари в формате StarDict; функция довольно бесполезная.</a:t>
            </a:r>
          </a:p>
          <a:p>
            <a:pPr>
              <a:lnSpc>
                <a:spcPct val="90000"/>
              </a:lnSpc>
            </a:pPr>
            <a:r>
              <a:rPr lang="en-US" sz="2200"/>
              <a:t>glossary — база терминов по проекту, об этом позже;</a:t>
            </a:r>
          </a:p>
          <a:p>
            <a:pPr>
              <a:lnSpc>
                <a:spcPct val="90000"/>
              </a:lnSpc>
            </a:pPr>
            <a:r>
              <a:rPr lang="en-US" sz="2200"/>
              <a:t>omegat — память перевода и резервные копии проекта;</a:t>
            </a:r>
          </a:p>
          <a:p>
            <a:pPr>
              <a:lnSpc>
                <a:spcPct val="90000"/>
              </a:lnSpc>
            </a:pPr>
            <a:r>
              <a:rPr lang="en-US" sz="2200"/>
              <a:t>source — папка с иходными файлами;</a:t>
            </a:r>
          </a:p>
          <a:p>
            <a:pPr>
              <a:lnSpc>
                <a:spcPct val="90000"/>
              </a:lnSpc>
            </a:pPr>
            <a:r>
              <a:rPr lang="en-US" sz="2200"/>
              <a:t>target — папка, в которой будут появляться переводы;</a:t>
            </a:r>
          </a:p>
          <a:p>
            <a:pPr>
              <a:lnSpc>
                <a:spcPct val="90000"/>
              </a:lnSpc>
            </a:pPr>
            <a:r>
              <a:rPr lang="en-US" sz="2200"/>
              <a:t>tm — папка для дополнительных памятей перевода, об этом позже.</a:t>
            </a:r>
          </a:p>
          <a:p>
            <a:pPr>
              <a:lnSpc>
                <a:spcPct val="90000"/>
              </a:lnSpc>
            </a:pPr>
            <a:endParaRPr lang="en-US" sz="2200"/>
          </a:p>
          <a:p>
            <a:pPr>
              <a:lnSpc>
                <a:spcPct val="90000"/>
              </a:lnSpc>
            </a:pPr>
            <a:r>
              <a:rPr lang="en-US" sz="2200"/>
              <a:t>А также файл omegat.project с конфигурацией текущего проекта.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pPr>
              <a:lnSpc>
                <a:spcPct val="90000"/>
              </a:lnSpc>
            </a:pPr>
            <a:r>
              <a:rPr lang="ru-RU" altLang="en-US" sz="3800"/>
              <a:t>Загрузите файлы проекта</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Снимок экрана 2023-01-30 в 09.27.07"/>
          <p:cNvPicPr>
            <a:picLocks noChangeAspect="1"/>
          </p:cNvPicPr>
          <p:nvPr/>
        </p:nvPicPr>
        <p:blipFill>
          <a:blip r:embed="rId2"/>
          <a:stretch>
            <a:fillRect/>
          </a:stretch>
        </p:blipFill>
        <p:spPr>
          <a:xfrm>
            <a:off x="4654296" y="1271588"/>
            <a:ext cx="6903720" cy="4314824"/>
          </a:xfrm>
          <a:prstGeom prst="rect">
            <a:avLst/>
          </a:prstGeom>
          <a:effectLst>
            <a:outerShdw blurRad="393363" dist="53693" dir="5400000" sx="102000" sy="102000" algn="ctr" rotWithShape="0">
              <a:srgbClr val="000000">
                <a:alpha val="88493"/>
              </a:srgbClr>
            </a:outerShdw>
          </a:effectLst>
        </p:spPr>
      </p:pic>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1811</Words>
  <Application>Microsoft Macintosh PowerPoint</Application>
  <PresentationFormat>Широкоэкранный</PresentationFormat>
  <Paragraphs>108</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American Typewriter Regular</vt:lpstr>
      <vt:lpstr>Arial</vt:lpstr>
      <vt:lpstr>Calibri</vt:lpstr>
      <vt:lpstr>Orange Waves</vt:lpstr>
      <vt:lpstr>Презентация PowerPoint</vt:lpstr>
      <vt:lpstr>Omega T </vt:lpstr>
      <vt:lpstr>Возможности Omega T</vt:lpstr>
      <vt:lpstr>Управление терминологией:</vt:lpstr>
      <vt:lpstr>Первый шаг - установка словаря для проверки орфографии</vt:lpstr>
      <vt:lpstr>Как создать проект </vt:lpstr>
      <vt:lpstr>В появившемся окне укажите языковую пару </vt:lpstr>
      <vt:lpstr>Внутри папки проекта есть несколько поддиректорий: </vt:lpstr>
      <vt:lpstr>Загрузите файлы проекта</vt:lpstr>
      <vt:lpstr>Работа в редакторе</vt:lpstr>
      <vt:lpstr>Презентация PowerPoint</vt:lpstr>
      <vt:lpstr>Презентация PowerPoint</vt:lpstr>
      <vt:lpstr>Модули</vt:lpstr>
      <vt:lpstr>Процесс перевода </vt:lpstr>
      <vt:lpstr>Презентация PowerPoint</vt:lpstr>
      <vt:lpstr>Нечеткие совпадения (Fuzzy Matches)</vt:lpstr>
      <vt:lpstr>Глоссарий </vt:lpstr>
      <vt:lpstr>Сохраняем перевод</vt:lpstr>
      <vt:lpstr>Презентация PowerPoint</vt:lpstr>
      <vt:lpstr>Как добавить машинный перевод </vt:lpstr>
      <vt:lpstr>Презентация PowerPoint</vt:lpstr>
      <vt:lpstr>Как проверить текст на ошибки? </vt:lpstr>
      <vt:lpstr>Проверка тегов (для САТ-программ)</vt:lpstr>
      <vt:lpstr>Теги при локализации</vt:lpstr>
      <vt:lpstr>Как создать свою ТМ из уже переведенных файлов? </vt:lpstr>
      <vt:lpstr>Статистика проекта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OMEGA T</dc:title>
  <dc:creator>mariyaruzhnikova</dc:creator>
  <cp:lastModifiedBy>Мария Ружникова</cp:lastModifiedBy>
  <cp:revision>7</cp:revision>
  <dcterms:created xsi:type="dcterms:W3CDTF">2023-01-30T15:30:39Z</dcterms:created>
  <dcterms:modified xsi:type="dcterms:W3CDTF">2023-02-13T13:06:30Z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1033-4.8.1.7842</vt:lpwstr>
  </property>
</Properties>
</file>