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58" r:id="rId3"/>
    <p:sldId id="259" r:id="rId4"/>
    <p:sldId id="260" r:id="rId5"/>
    <p:sldId id="261" r:id="rId6"/>
    <p:sldId id="262" r:id="rId7"/>
    <p:sldId id="263" r:id="rId8"/>
    <p:sldId id="326" r:id="rId9"/>
    <p:sldId id="346" r:id="rId10"/>
    <p:sldId id="347" r:id="rId11"/>
    <p:sldId id="348" r:id="rId12"/>
    <p:sldId id="264" r:id="rId13"/>
    <p:sldId id="265" r:id="rId14"/>
    <p:sldId id="266" r:id="rId15"/>
    <p:sldId id="267" r:id="rId16"/>
    <p:sldId id="268" r:id="rId17"/>
    <p:sldId id="269" r:id="rId18"/>
    <p:sldId id="270" r:id="rId19"/>
    <p:sldId id="271" r:id="rId20"/>
    <p:sldId id="272" r:id="rId21"/>
    <p:sldId id="273" r:id="rId22"/>
    <p:sldId id="291" r:id="rId23"/>
    <p:sldId id="292" r:id="rId24"/>
    <p:sldId id="293" r:id="rId25"/>
    <p:sldId id="274" r:id="rId26"/>
    <p:sldId id="275" r:id="rId27"/>
    <p:sldId id="349" r:id="rId28"/>
    <p:sldId id="276" r:id="rId29"/>
    <p:sldId id="277" r:id="rId30"/>
    <p:sldId id="278" r:id="rId31"/>
    <p:sldId id="288" r:id="rId32"/>
    <p:sldId id="279" r:id="rId33"/>
    <p:sldId id="280" r:id="rId34"/>
    <p:sldId id="281" r:id="rId35"/>
    <p:sldId id="282" r:id="rId36"/>
    <p:sldId id="283" r:id="rId37"/>
    <p:sldId id="284" r:id="rId38"/>
    <p:sldId id="285" r:id="rId39"/>
    <p:sldId id="286" r:id="rId40"/>
    <p:sldId id="287" r:id="rId41"/>
    <p:sldId id="321" r:id="rId42"/>
    <p:sldId id="322" r:id="rId43"/>
    <p:sldId id="323" r:id="rId44"/>
    <p:sldId id="325" r:id="rId45"/>
    <p:sldId id="327" r:id="rId46"/>
    <p:sldId id="320" r:id="rId47"/>
    <p:sldId id="328" r:id="rId48"/>
    <p:sldId id="341" r:id="rId49"/>
    <p:sldId id="342" r:id="rId50"/>
    <p:sldId id="343" r:id="rId51"/>
    <p:sldId id="344" r:id="rId52"/>
    <p:sldId id="329" r:id="rId53"/>
    <p:sldId id="330" r:id="rId54"/>
    <p:sldId id="331" r:id="rId55"/>
    <p:sldId id="332" r:id="rId56"/>
    <p:sldId id="333" r:id="rId57"/>
    <p:sldId id="334" r:id="rId58"/>
    <p:sldId id="335" r:id="rId59"/>
    <p:sldId id="336" r:id="rId60"/>
    <p:sldId id="337" r:id="rId61"/>
    <p:sldId id="338" r:id="rId62"/>
    <p:sldId id="339" r:id="rId63"/>
    <p:sldId id="350"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C0BCD-6EC5-47C6-A846-08966E09858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8AA1EC6-6997-4CED-9142-D1CA30412AB7}">
      <dgm:prSet/>
      <dgm:spPr/>
      <dgm:t>
        <a:bodyPr/>
        <a:lstStyle/>
        <a:p>
          <a:r>
            <a:rPr lang="ru-RU"/>
            <a:t>Удаление всех «избыточных» элементов без потери смысла</a:t>
          </a:r>
          <a:endParaRPr lang="en-US"/>
        </a:p>
      </dgm:t>
    </dgm:pt>
    <dgm:pt modelId="{AD0CF7B2-CC82-4E80-BC65-92E3FB29205F}" type="parTrans" cxnId="{F6739BC1-4474-4424-9393-70C74E83924E}">
      <dgm:prSet/>
      <dgm:spPr/>
      <dgm:t>
        <a:bodyPr/>
        <a:lstStyle/>
        <a:p>
          <a:endParaRPr lang="en-US"/>
        </a:p>
      </dgm:t>
    </dgm:pt>
    <dgm:pt modelId="{0CE7A508-52C6-4C2F-B74E-93F2753189D3}" type="sibTrans" cxnId="{F6739BC1-4474-4424-9393-70C74E83924E}">
      <dgm:prSet/>
      <dgm:spPr/>
      <dgm:t>
        <a:bodyPr/>
        <a:lstStyle/>
        <a:p>
          <a:endParaRPr lang="en-US"/>
        </a:p>
      </dgm:t>
    </dgm:pt>
    <dgm:pt modelId="{48B8BE19-FEAE-458D-B8EE-7C2337B9A3E2}">
      <dgm:prSet/>
      <dgm:spPr/>
      <dgm:t>
        <a:bodyPr/>
        <a:lstStyle/>
        <a:p>
          <a:r>
            <a:rPr lang="ru-RU"/>
            <a:t>Подбор наиболее емких форм выражения, которые не противоречат грамматике и стилю реплик</a:t>
          </a:r>
          <a:endParaRPr lang="en-US"/>
        </a:p>
      </dgm:t>
    </dgm:pt>
    <dgm:pt modelId="{3C962EF1-9AAB-4732-AB85-BBC8F64E1B1D}" type="parTrans" cxnId="{496C43F6-139A-4F7A-8231-4694AA3941CD}">
      <dgm:prSet/>
      <dgm:spPr/>
      <dgm:t>
        <a:bodyPr/>
        <a:lstStyle/>
        <a:p>
          <a:endParaRPr lang="en-US"/>
        </a:p>
      </dgm:t>
    </dgm:pt>
    <dgm:pt modelId="{ED45E312-52BC-4CAC-A18A-38B5C8C305B1}" type="sibTrans" cxnId="{496C43F6-139A-4F7A-8231-4694AA3941CD}">
      <dgm:prSet/>
      <dgm:spPr/>
      <dgm:t>
        <a:bodyPr/>
        <a:lstStyle/>
        <a:p>
          <a:endParaRPr lang="en-US"/>
        </a:p>
      </dgm:t>
    </dgm:pt>
    <dgm:pt modelId="{29E1786A-DFE5-2A44-BC08-FD722F0E3C23}" type="pres">
      <dgm:prSet presAssocID="{B8AC0BCD-6EC5-47C6-A846-08966E09858F}" presName="linear" presStyleCnt="0">
        <dgm:presLayoutVars>
          <dgm:animLvl val="lvl"/>
          <dgm:resizeHandles val="exact"/>
        </dgm:presLayoutVars>
      </dgm:prSet>
      <dgm:spPr/>
    </dgm:pt>
    <dgm:pt modelId="{071DA728-A2F1-A141-9EE4-68B611D568FE}" type="pres">
      <dgm:prSet presAssocID="{08AA1EC6-6997-4CED-9142-D1CA30412AB7}" presName="parentText" presStyleLbl="node1" presStyleIdx="0" presStyleCnt="2">
        <dgm:presLayoutVars>
          <dgm:chMax val="0"/>
          <dgm:bulletEnabled val="1"/>
        </dgm:presLayoutVars>
      </dgm:prSet>
      <dgm:spPr/>
    </dgm:pt>
    <dgm:pt modelId="{9B3ACCE5-26C3-1E44-A57A-84C57E742A00}" type="pres">
      <dgm:prSet presAssocID="{0CE7A508-52C6-4C2F-B74E-93F2753189D3}" presName="spacer" presStyleCnt="0"/>
      <dgm:spPr/>
    </dgm:pt>
    <dgm:pt modelId="{950BFCBD-EBF1-F945-A594-91780EA28EF9}" type="pres">
      <dgm:prSet presAssocID="{48B8BE19-FEAE-458D-B8EE-7C2337B9A3E2}" presName="parentText" presStyleLbl="node1" presStyleIdx="1" presStyleCnt="2">
        <dgm:presLayoutVars>
          <dgm:chMax val="0"/>
          <dgm:bulletEnabled val="1"/>
        </dgm:presLayoutVars>
      </dgm:prSet>
      <dgm:spPr/>
    </dgm:pt>
  </dgm:ptLst>
  <dgm:cxnLst>
    <dgm:cxn modelId="{C8530F59-050B-5544-8923-CD117BFB153E}" type="presOf" srcId="{48B8BE19-FEAE-458D-B8EE-7C2337B9A3E2}" destId="{950BFCBD-EBF1-F945-A594-91780EA28EF9}" srcOrd="0" destOrd="0" presId="urn:microsoft.com/office/officeart/2005/8/layout/vList2"/>
    <dgm:cxn modelId="{79A7128A-7D57-C04A-A21E-6DF4FC86B2F9}" type="presOf" srcId="{08AA1EC6-6997-4CED-9142-D1CA30412AB7}" destId="{071DA728-A2F1-A141-9EE4-68B611D568FE}" srcOrd="0" destOrd="0" presId="urn:microsoft.com/office/officeart/2005/8/layout/vList2"/>
    <dgm:cxn modelId="{F6739BC1-4474-4424-9393-70C74E83924E}" srcId="{B8AC0BCD-6EC5-47C6-A846-08966E09858F}" destId="{08AA1EC6-6997-4CED-9142-D1CA30412AB7}" srcOrd="0" destOrd="0" parTransId="{AD0CF7B2-CC82-4E80-BC65-92E3FB29205F}" sibTransId="{0CE7A508-52C6-4C2F-B74E-93F2753189D3}"/>
    <dgm:cxn modelId="{C78669ED-C161-8642-9685-702A3F0494A6}" type="presOf" srcId="{B8AC0BCD-6EC5-47C6-A846-08966E09858F}" destId="{29E1786A-DFE5-2A44-BC08-FD722F0E3C23}" srcOrd="0" destOrd="0" presId="urn:microsoft.com/office/officeart/2005/8/layout/vList2"/>
    <dgm:cxn modelId="{496C43F6-139A-4F7A-8231-4694AA3941CD}" srcId="{B8AC0BCD-6EC5-47C6-A846-08966E09858F}" destId="{48B8BE19-FEAE-458D-B8EE-7C2337B9A3E2}" srcOrd="1" destOrd="0" parTransId="{3C962EF1-9AAB-4732-AB85-BBC8F64E1B1D}" sibTransId="{ED45E312-52BC-4CAC-A18A-38B5C8C305B1}"/>
    <dgm:cxn modelId="{3EAF1C59-EB4B-954C-A981-8AABBD8E5975}" type="presParOf" srcId="{29E1786A-DFE5-2A44-BC08-FD722F0E3C23}" destId="{071DA728-A2F1-A141-9EE4-68B611D568FE}" srcOrd="0" destOrd="0" presId="urn:microsoft.com/office/officeart/2005/8/layout/vList2"/>
    <dgm:cxn modelId="{4D835595-F297-3646-BE5C-F708E4304A02}" type="presParOf" srcId="{29E1786A-DFE5-2A44-BC08-FD722F0E3C23}" destId="{9B3ACCE5-26C3-1E44-A57A-84C57E742A00}" srcOrd="1" destOrd="0" presId="urn:microsoft.com/office/officeart/2005/8/layout/vList2"/>
    <dgm:cxn modelId="{E03E9D92-1518-C246-9FDE-9DE64BD92AF8}" type="presParOf" srcId="{29E1786A-DFE5-2A44-BC08-FD722F0E3C23}" destId="{950BFCBD-EBF1-F945-A594-91780EA28EF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DC74E-5D52-4D97-BE19-46C67A3104A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23B0AD1-C5EA-48D2-B0C8-379C18D779CD}">
      <dgm:prSet/>
      <dgm:spPr/>
      <dgm:t>
        <a:bodyPr/>
        <a:lstStyle/>
        <a:p>
          <a:r>
            <a:rPr lang="ru-RU"/>
            <a:t>Само кинематографическое действие</a:t>
          </a:r>
          <a:endParaRPr lang="en-US"/>
        </a:p>
      </dgm:t>
    </dgm:pt>
    <dgm:pt modelId="{8A912F07-A0F4-4769-8E1A-48BBDA90BE5E}" type="parTrans" cxnId="{FED302A5-F827-4CDC-A2ED-B69ED338DE5C}">
      <dgm:prSet/>
      <dgm:spPr/>
      <dgm:t>
        <a:bodyPr/>
        <a:lstStyle/>
        <a:p>
          <a:endParaRPr lang="en-US"/>
        </a:p>
      </dgm:t>
    </dgm:pt>
    <dgm:pt modelId="{DB6F6082-10EF-4991-9459-9AC1B4C3FBE7}" type="sibTrans" cxnId="{FED302A5-F827-4CDC-A2ED-B69ED338DE5C}">
      <dgm:prSet/>
      <dgm:spPr/>
      <dgm:t>
        <a:bodyPr/>
        <a:lstStyle/>
        <a:p>
          <a:endParaRPr lang="en-US"/>
        </a:p>
      </dgm:t>
    </dgm:pt>
    <dgm:pt modelId="{39EA3E49-8726-4100-A137-F8A6C66A5D1E}">
      <dgm:prSet/>
      <dgm:spPr/>
      <dgm:t>
        <a:bodyPr/>
        <a:lstStyle/>
        <a:p>
          <a:r>
            <a:rPr lang="ru-RU"/>
            <a:t>Графический текст (титры, надписи)</a:t>
          </a:r>
          <a:endParaRPr lang="en-US"/>
        </a:p>
      </dgm:t>
    </dgm:pt>
    <dgm:pt modelId="{487E2E5A-E8B4-4B52-A098-8EF51774F3F2}" type="parTrans" cxnId="{D95F8A8F-B974-4E0F-91FB-567C27CFBCCB}">
      <dgm:prSet/>
      <dgm:spPr/>
      <dgm:t>
        <a:bodyPr/>
        <a:lstStyle/>
        <a:p>
          <a:endParaRPr lang="en-US"/>
        </a:p>
      </dgm:t>
    </dgm:pt>
    <dgm:pt modelId="{F886EE71-9ED6-4133-A8A1-E784D29DC23F}" type="sibTrans" cxnId="{D95F8A8F-B974-4E0F-91FB-567C27CFBCCB}">
      <dgm:prSet/>
      <dgm:spPr/>
      <dgm:t>
        <a:bodyPr/>
        <a:lstStyle/>
        <a:p>
          <a:endParaRPr lang="en-US"/>
        </a:p>
      </dgm:t>
    </dgm:pt>
    <dgm:pt modelId="{97D0E549-6F03-49F1-AD3A-22D065BC7C81}">
      <dgm:prSet/>
      <dgm:spPr/>
      <dgm:t>
        <a:bodyPr/>
        <a:lstStyle/>
        <a:p>
          <a:r>
            <a:rPr lang="ru-RU"/>
            <a:t>Звучащий текст (диалог)</a:t>
          </a:r>
          <a:endParaRPr lang="en-US"/>
        </a:p>
      </dgm:t>
    </dgm:pt>
    <dgm:pt modelId="{DD4BA616-709B-4ACD-B1C7-9DEF84C66156}" type="parTrans" cxnId="{1EAE567A-1162-49B0-832B-BDEE2A480699}">
      <dgm:prSet/>
      <dgm:spPr/>
      <dgm:t>
        <a:bodyPr/>
        <a:lstStyle/>
        <a:p>
          <a:endParaRPr lang="en-US"/>
        </a:p>
      </dgm:t>
    </dgm:pt>
    <dgm:pt modelId="{6CA59D55-4580-4788-AC06-B7977D6FAB32}" type="sibTrans" cxnId="{1EAE567A-1162-49B0-832B-BDEE2A480699}">
      <dgm:prSet/>
      <dgm:spPr/>
      <dgm:t>
        <a:bodyPr/>
        <a:lstStyle/>
        <a:p>
          <a:endParaRPr lang="en-US"/>
        </a:p>
      </dgm:t>
    </dgm:pt>
    <dgm:pt modelId="{F78CFDF7-63E7-4D43-B755-0F367675FC56}">
      <dgm:prSet/>
      <dgm:spPr/>
      <dgm:t>
        <a:bodyPr/>
        <a:lstStyle/>
        <a:p>
          <a:r>
            <a:rPr lang="ru-RU"/>
            <a:t>Музыкальное сопровождение</a:t>
          </a:r>
          <a:endParaRPr lang="en-US"/>
        </a:p>
      </dgm:t>
    </dgm:pt>
    <dgm:pt modelId="{3451CD30-6BBD-4CEA-BEDF-A0F72B480AE8}" type="parTrans" cxnId="{D3A0D355-8881-49CC-88A3-1CFFEE5AADB9}">
      <dgm:prSet/>
      <dgm:spPr/>
      <dgm:t>
        <a:bodyPr/>
        <a:lstStyle/>
        <a:p>
          <a:endParaRPr lang="en-US"/>
        </a:p>
      </dgm:t>
    </dgm:pt>
    <dgm:pt modelId="{CAF0028E-1927-4660-8C5F-8BDF68D7DAA1}" type="sibTrans" cxnId="{D3A0D355-8881-49CC-88A3-1CFFEE5AADB9}">
      <dgm:prSet/>
      <dgm:spPr/>
      <dgm:t>
        <a:bodyPr/>
        <a:lstStyle/>
        <a:p>
          <a:endParaRPr lang="en-US"/>
        </a:p>
      </dgm:t>
    </dgm:pt>
    <dgm:pt modelId="{C96B247E-878D-4970-AAF2-EE22EC6C9D43}">
      <dgm:prSet/>
      <dgm:spPr/>
      <dgm:t>
        <a:bodyPr/>
        <a:lstStyle/>
        <a:p>
          <a:r>
            <a:rPr lang="ru-RU"/>
            <a:t>Шумовое оформление</a:t>
          </a:r>
          <a:endParaRPr lang="en-US"/>
        </a:p>
      </dgm:t>
    </dgm:pt>
    <dgm:pt modelId="{4DD1CB03-0524-4A48-A70A-5F3C2C4F9B36}" type="parTrans" cxnId="{CE073B0C-2624-4129-BE94-B7101A447E14}">
      <dgm:prSet/>
      <dgm:spPr/>
      <dgm:t>
        <a:bodyPr/>
        <a:lstStyle/>
        <a:p>
          <a:endParaRPr lang="en-US"/>
        </a:p>
      </dgm:t>
    </dgm:pt>
    <dgm:pt modelId="{194C62F1-3C22-47B9-9938-2C46F402327C}" type="sibTrans" cxnId="{CE073B0C-2624-4129-BE94-B7101A447E14}">
      <dgm:prSet/>
      <dgm:spPr/>
      <dgm:t>
        <a:bodyPr/>
        <a:lstStyle/>
        <a:p>
          <a:endParaRPr lang="en-US"/>
        </a:p>
      </dgm:t>
    </dgm:pt>
    <dgm:pt modelId="{63ACAC7A-19AA-C34A-BDD1-7AFC156CB2AB}" type="pres">
      <dgm:prSet presAssocID="{EECDC74E-5D52-4D97-BE19-46C67A3104A6}" presName="linear" presStyleCnt="0">
        <dgm:presLayoutVars>
          <dgm:animLvl val="lvl"/>
          <dgm:resizeHandles val="exact"/>
        </dgm:presLayoutVars>
      </dgm:prSet>
      <dgm:spPr/>
    </dgm:pt>
    <dgm:pt modelId="{3EAD50C8-2A1D-3E4D-A07E-90A734241EA1}" type="pres">
      <dgm:prSet presAssocID="{523B0AD1-C5EA-48D2-B0C8-379C18D779CD}" presName="parentText" presStyleLbl="node1" presStyleIdx="0" presStyleCnt="5">
        <dgm:presLayoutVars>
          <dgm:chMax val="0"/>
          <dgm:bulletEnabled val="1"/>
        </dgm:presLayoutVars>
      </dgm:prSet>
      <dgm:spPr/>
    </dgm:pt>
    <dgm:pt modelId="{E91BD6C9-64DF-DE42-948B-FFEA5EC5007B}" type="pres">
      <dgm:prSet presAssocID="{DB6F6082-10EF-4991-9459-9AC1B4C3FBE7}" presName="spacer" presStyleCnt="0"/>
      <dgm:spPr/>
    </dgm:pt>
    <dgm:pt modelId="{DF4FCF69-3494-7A47-9CC5-91656E75F1B5}" type="pres">
      <dgm:prSet presAssocID="{39EA3E49-8726-4100-A137-F8A6C66A5D1E}" presName="parentText" presStyleLbl="node1" presStyleIdx="1" presStyleCnt="5">
        <dgm:presLayoutVars>
          <dgm:chMax val="0"/>
          <dgm:bulletEnabled val="1"/>
        </dgm:presLayoutVars>
      </dgm:prSet>
      <dgm:spPr/>
    </dgm:pt>
    <dgm:pt modelId="{25A3AB5A-2FD5-4A49-93CF-E18A085456F2}" type="pres">
      <dgm:prSet presAssocID="{F886EE71-9ED6-4133-A8A1-E784D29DC23F}" presName="spacer" presStyleCnt="0"/>
      <dgm:spPr/>
    </dgm:pt>
    <dgm:pt modelId="{65A63B5C-AD5B-3644-9A1D-E054D2BE32F6}" type="pres">
      <dgm:prSet presAssocID="{97D0E549-6F03-49F1-AD3A-22D065BC7C81}" presName="parentText" presStyleLbl="node1" presStyleIdx="2" presStyleCnt="5">
        <dgm:presLayoutVars>
          <dgm:chMax val="0"/>
          <dgm:bulletEnabled val="1"/>
        </dgm:presLayoutVars>
      </dgm:prSet>
      <dgm:spPr/>
    </dgm:pt>
    <dgm:pt modelId="{D3C88FD0-7A2E-DC45-B340-B11D686B5E54}" type="pres">
      <dgm:prSet presAssocID="{6CA59D55-4580-4788-AC06-B7977D6FAB32}" presName="spacer" presStyleCnt="0"/>
      <dgm:spPr/>
    </dgm:pt>
    <dgm:pt modelId="{DF0CDE79-C0D7-B74D-B727-DF0A49DBCAB7}" type="pres">
      <dgm:prSet presAssocID="{F78CFDF7-63E7-4D43-B755-0F367675FC56}" presName="parentText" presStyleLbl="node1" presStyleIdx="3" presStyleCnt="5">
        <dgm:presLayoutVars>
          <dgm:chMax val="0"/>
          <dgm:bulletEnabled val="1"/>
        </dgm:presLayoutVars>
      </dgm:prSet>
      <dgm:spPr/>
    </dgm:pt>
    <dgm:pt modelId="{89EF33F7-54B0-7644-AA64-B4D45742A249}" type="pres">
      <dgm:prSet presAssocID="{CAF0028E-1927-4660-8C5F-8BDF68D7DAA1}" presName="spacer" presStyleCnt="0"/>
      <dgm:spPr/>
    </dgm:pt>
    <dgm:pt modelId="{522C77DE-C422-184A-BD45-E3D7A6121D63}" type="pres">
      <dgm:prSet presAssocID="{C96B247E-878D-4970-AAF2-EE22EC6C9D43}" presName="parentText" presStyleLbl="node1" presStyleIdx="4" presStyleCnt="5">
        <dgm:presLayoutVars>
          <dgm:chMax val="0"/>
          <dgm:bulletEnabled val="1"/>
        </dgm:presLayoutVars>
      </dgm:prSet>
      <dgm:spPr/>
    </dgm:pt>
  </dgm:ptLst>
  <dgm:cxnLst>
    <dgm:cxn modelId="{9F84D605-A84C-3240-8EBA-6F53222C7B77}" type="presOf" srcId="{EECDC74E-5D52-4D97-BE19-46C67A3104A6}" destId="{63ACAC7A-19AA-C34A-BDD1-7AFC156CB2AB}" srcOrd="0" destOrd="0" presId="urn:microsoft.com/office/officeart/2005/8/layout/vList2"/>
    <dgm:cxn modelId="{CE073B0C-2624-4129-BE94-B7101A447E14}" srcId="{EECDC74E-5D52-4D97-BE19-46C67A3104A6}" destId="{C96B247E-878D-4970-AAF2-EE22EC6C9D43}" srcOrd="4" destOrd="0" parTransId="{4DD1CB03-0524-4A48-A70A-5F3C2C4F9B36}" sibTransId="{194C62F1-3C22-47B9-9938-2C46F402327C}"/>
    <dgm:cxn modelId="{D3A0D355-8881-49CC-88A3-1CFFEE5AADB9}" srcId="{EECDC74E-5D52-4D97-BE19-46C67A3104A6}" destId="{F78CFDF7-63E7-4D43-B755-0F367675FC56}" srcOrd="3" destOrd="0" parTransId="{3451CD30-6BBD-4CEA-BEDF-A0F72B480AE8}" sibTransId="{CAF0028E-1927-4660-8C5F-8BDF68D7DAA1}"/>
    <dgm:cxn modelId="{60DC9962-A54E-DB44-9542-7725A4722826}" type="presOf" srcId="{523B0AD1-C5EA-48D2-B0C8-379C18D779CD}" destId="{3EAD50C8-2A1D-3E4D-A07E-90A734241EA1}" srcOrd="0" destOrd="0" presId="urn:microsoft.com/office/officeart/2005/8/layout/vList2"/>
    <dgm:cxn modelId="{D9705972-0E33-E145-8602-9E02E0AB9723}" type="presOf" srcId="{39EA3E49-8726-4100-A137-F8A6C66A5D1E}" destId="{DF4FCF69-3494-7A47-9CC5-91656E75F1B5}" srcOrd="0" destOrd="0" presId="urn:microsoft.com/office/officeart/2005/8/layout/vList2"/>
    <dgm:cxn modelId="{1EAE567A-1162-49B0-832B-BDEE2A480699}" srcId="{EECDC74E-5D52-4D97-BE19-46C67A3104A6}" destId="{97D0E549-6F03-49F1-AD3A-22D065BC7C81}" srcOrd="2" destOrd="0" parTransId="{DD4BA616-709B-4ACD-B1C7-9DEF84C66156}" sibTransId="{6CA59D55-4580-4788-AC06-B7977D6FAB32}"/>
    <dgm:cxn modelId="{0477677B-3F46-6F4B-A49E-1B61D14590F0}" type="presOf" srcId="{F78CFDF7-63E7-4D43-B755-0F367675FC56}" destId="{DF0CDE79-C0D7-B74D-B727-DF0A49DBCAB7}" srcOrd="0" destOrd="0" presId="urn:microsoft.com/office/officeart/2005/8/layout/vList2"/>
    <dgm:cxn modelId="{D95F8A8F-B974-4E0F-91FB-567C27CFBCCB}" srcId="{EECDC74E-5D52-4D97-BE19-46C67A3104A6}" destId="{39EA3E49-8726-4100-A137-F8A6C66A5D1E}" srcOrd="1" destOrd="0" parTransId="{487E2E5A-E8B4-4B52-A098-8EF51774F3F2}" sibTransId="{F886EE71-9ED6-4133-A8A1-E784D29DC23F}"/>
    <dgm:cxn modelId="{FED302A5-F827-4CDC-A2ED-B69ED338DE5C}" srcId="{EECDC74E-5D52-4D97-BE19-46C67A3104A6}" destId="{523B0AD1-C5EA-48D2-B0C8-379C18D779CD}" srcOrd="0" destOrd="0" parTransId="{8A912F07-A0F4-4769-8E1A-48BBDA90BE5E}" sibTransId="{DB6F6082-10EF-4991-9459-9AC1B4C3FBE7}"/>
    <dgm:cxn modelId="{466198C3-5B88-2D44-A640-8CC5BBB262A0}" type="presOf" srcId="{97D0E549-6F03-49F1-AD3A-22D065BC7C81}" destId="{65A63B5C-AD5B-3644-9A1D-E054D2BE32F6}" srcOrd="0" destOrd="0" presId="urn:microsoft.com/office/officeart/2005/8/layout/vList2"/>
    <dgm:cxn modelId="{38D92EED-DD82-2D4F-A64D-0BF1E950988E}" type="presOf" srcId="{C96B247E-878D-4970-AAF2-EE22EC6C9D43}" destId="{522C77DE-C422-184A-BD45-E3D7A6121D63}" srcOrd="0" destOrd="0" presId="urn:microsoft.com/office/officeart/2005/8/layout/vList2"/>
    <dgm:cxn modelId="{EA862C62-730B-8F4B-8760-36AF335B9E36}" type="presParOf" srcId="{63ACAC7A-19AA-C34A-BDD1-7AFC156CB2AB}" destId="{3EAD50C8-2A1D-3E4D-A07E-90A734241EA1}" srcOrd="0" destOrd="0" presId="urn:microsoft.com/office/officeart/2005/8/layout/vList2"/>
    <dgm:cxn modelId="{E4DB0D91-C504-FD42-944B-BD1A9B59CD7B}" type="presParOf" srcId="{63ACAC7A-19AA-C34A-BDD1-7AFC156CB2AB}" destId="{E91BD6C9-64DF-DE42-948B-FFEA5EC5007B}" srcOrd="1" destOrd="0" presId="urn:microsoft.com/office/officeart/2005/8/layout/vList2"/>
    <dgm:cxn modelId="{74E411C6-87C0-2A4D-B012-91FA44395768}" type="presParOf" srcId="{63ACAC7A-19AA-C34A-BDD1-7AFC156CB2AB}" destId="{DF4FCF69-3494-7A47-9CC5-91656E75F1B5}" srcOrd="2" destOrd="0" presId="urn:microsoft.com/office/officeart/2005/8/layout/vList2"/>
    <dgm:cxn modelId="{9D8393B1-D412-8349-8E70-69953D2E87C8}" type="presParOf" srcId="{63ACAC7A-19AA-C34A-BDD1-7AFC156CB2AB}" destId="{25A3AB5A-2FD5-4A49-93CF-E18A085456F2}" srcOrd="3" destOrd="0" presId="urn:microsoft.com/office/officeart/2005/8/layout/vList2"/>
    <dgm:cxn modelId="{5CA0AFA7-A852-4F4D-A9D5-185420789F32}" type="presParOf" srcId="{63ACAC7A-19AA-C34A-BDD1-7AFC156CB2AB}" destId="{65A63B5C-AD5B-3644-9A1D-E054D2BE32F6}" srcOrd="4" destOrd="0" presId="urn:microsoft.com/office/officeart/2005/8/layout/vList2"/>
    <dgm:cxn modelId="{C036FCA9-DD10-0D4F-A380-D25AFD6F0488}" type="presParOf" srcId="{63ACAC7A-19AA-C34A-BDD1-7AFC156CB2AB}" destId="{D3C88FD0-7A2E-DC45-B340-B11D686B5E54}" srcOrd="5" destOrd="0" presId="urn:microsoft.com/office/officeart/2005/8/layout/vList2"/>
    <dgm:cxn modelId="{E17577AA-AC1A-174F-8424-64EF9E8C5ED4}" type="presParOf" srcId="{63ACAC7A-19AA-C34A-BDD1-7AFC156CB2AB}" destId="{DF0CDE79-C0D7-B74D-B727-DF0A49DBCAB7}" srcOrd="6" destOrd="0" presId="urn:microsoft.com/office/officeart/2005/8/layout/vList2"/>
    <dgm:cxn modelId="{906870BB-B3D1-7F44-83E8-AF226F7570B8}" type="presParOf" srcId="{63ACAC7A-19AA-C34A-BDD1-7AFC156CB2AB}" destId="{89EF33F7-54B0-7644-AA64-B4D45742A249}" srcOrd="7" destOrd="0" presId="urn:microsoft.com/office/officeart/2005/8/layout/vList2"/>
    <dgm:cxn modelId="{AC94F42D-E722-C344-A34F-EA85A72AF708}" type="presParOf" srcId="{63ACAC7A-19AA-C34A-BDD1-7AFC156CB2AB}" destId="{522C77DE-C422-184A-BD45-E3D7A6121D6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DA728-A2F1-A141-9EE4-68B611D568FE}">
      <dsp:nvSpPr>
        <dsp:cNvPr id="0" name=""/>
        <dsp:cNvSpPr/>
      </dsp:nvSpPr>
      <dsp:spPr>
        <a:xfrm>
          <a:off x="0" y="92194"/>
          <a:ext cx="6263640" cy="2606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Удаление всех «избыточных» элементов без потери смысла</a:t>
          </a:r>
          <a:endParaRPr lang="en-US" sz="3700" kern="1200"/>
        </a:p>
      </dsp:txBody>
      <dsp:txXfrm>
        <a:off x="127257" y="219451"/>
        <a:ext cx="6009126" cy="2352355"/>
      </dsp:txXfrm>
    </dsp:sp>
    <dsp:sp modelId="{950BFCBD-EBF1-F945-A594-91780EA28EF9}">
      <dsp:nvSpPr>
        <dsp:cNvPr id="0" name=""/>
        <dsp:cNvSpPr/>
      </dsp:nvSpPr>
      <dsp:spPr>
        <a:xfrm>
          <a:off x="0" y="2805623"/>
          <a:ext cx="6263640" cy="26068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ru-RU" sz="3700" kern="1200"/>
            <a:t>Подбор наиболее емких форм выражения, которые не противоречат грамматике и стилю реплик</a:t>
          </a:r>
          <a:endParaRPr lang="en-US" sz="3700" kern="1200"/>
        </a:p>
      </dsp:txBody>
      <dsp:txXfrm>
        <a:off x="127257" y="2932880"/>
        <a:ext cx="6009126" cy="2352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50C8-2A1D-3E4D-A07E-90A734241EA1}">
      <dsp:nvSpPr>
        <dsp:cNvPr id="0" name=""/>
        <dsp:cNvSpPr/>
      </dsp:nvSpPr>
      <dsp:spPr>
        <a:xfrm>
          <a:off x="0" y="846391"/>
          <a:ext cx="6263640"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a:t>Само кинематографическое действие</a:t>
          </a:r>
          <a:endParaRPr lang="en-US" sz="2900" kern="1200"/>
        </a:p>
      </dsp:txBody>
      <dsp:txXfrm>
        <a:off x="33955" y="880346"/>
        <a:ext cx="6195730" cy="627655"/>
      </dsp:txXfrm>
    </dsp:sp>
    <dsp:sp modelId="{DF4FCF69-3494-7A47-9CC5-91656E75F1B5}">
      <dsp:nvSpPr>
        <dsp:cNvPr id="0" name=""/>
        <dsp:cNvSpPr/>
      </dsp:nvSpPr>
      <dsp:spPr>
        <a:xfrm>
          <a:off x="0" y="1625476"/>
          <a:ext cx="6263640" cy="69556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a:t>Графический текст (титры, надписи)</a:t>
          </a:r>
          <a:endParaRPr lang="en-US" sz="2900" kern="1200"/>
        </a:p>
      </dsp:txBody>
      <dsp:txXfrm>
        <a:off x="33955" y="1659431"/>
        <a:ext cx="6195730" cy="627655"/>
      </dsp:txXfrm>
    </dsp:sp>
    <dsp:sp modelId="{65A63B5C-AD5B-3644-9A1D-E054D2BE32F6}">
      <dsp:nvSpPr>
        <dsp:cNvPr id="0" name=""/>
        <dsp:cNvSpPr/>
      </dsp:nvSpPr>
      <dsp:spPr>
        <a:xfrm>
          <a:off x="0" y="2404561"/>
          <a:ext cx="6263640" cy="69556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a:t>Звучащий текст (диалог)</a:t>
          </a:r>
          <a:endParaRPr lang="en-US" sz="2900" kern="1200"/>
        </a:p>
      </dsp:txBody>
      <dsp:txXfrm>
        <a:off x="33955" y="2438516"/>
        <a:ext cx="6195730" cy="627655"/>
      </dsp:txXfrm>
    </dsp:sp>
    <dsp:sp modelId="{DF0CDE79-C0D7-B74D-B727-DF0A49DBCAB7}">
      <dsp:nvSpPr>
        <dsp:cNvPr id="0" name=""/>
        <dsp:cNvSpPr/>
      </dsp:nvSpPr>
      <dsp:spPr>
        <a:xfrm>
          <a:off x="0" y="3183646"/>
          <a:ext cx="6263640" cy="69556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a:t>Музыкальное сопровождение</a:t>
          </a:r>
          <a:endParaRPr lang="en-US" sz="2900" kern="1200"/>
        </a:p>
      </dsp:txBody>
      <dsp:txXfrm>
        <a:off x="33955" y="3217601"/>
        <a:ext cx="6195730" cy="627655"/>
      </dsp:txXfrm>
    </dsp:sp>
    <dsp:sp modelId="{522C77DE-C422-184A-BD45-E3D7A6121D63}">
      <dsp:nvSpPr>
        <dsp:cNvPr id="0" name=""/>
        <dsp:cNvSpPr/>
      </dsp:nvSpPr>
      <dsp:spPr>
        <a:xfrm>
          <a:off x="0" y="3962731"/>
          <a:ext cx="6263640" cy="6955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ru-RU" sz="2900" kern="1200"/>
            <a:t>Шумовое оформление</a:t>
          </a:r>
          <a:endParaRPr lang="en-US" sz="2900" kern="1200"/>
        </a:p>
      </dsp:txBody>
      <dsp:txXfrm>
        <a:off x="33955" y="3996686"/>
        <a:ext cx="619573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61115-5BE1-3440-A313-5326E7B60ED5}" type="datetimeFigureOut">
              <a:rPr lang="ru-RU" smtClean="0"/>
              <a:t>14.03.2023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DD64-8446-1140-B312-6430FA781B3E}" type="slidenum">
              <a:rPr lang="ru-RU" smtClean="0"/>
              <a:t>‹#›</a:t>
            </a:fld>
            <a:endParaRPr lang="ru-RU"/>
          </a:p>
        </p:txBody>
      </p:sp>
    </p:spTree>
    <p:extLst>
      <p:ext uri="{BB962C8B-B14F-4D97-AF65-F5344CB8AC3E}">
        <p14:creationId xmlns:p14="http://schemas.microsoft.com/office/powerpoint/2010/main" val="402272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esearchgate.net/scientific-contributions/Erik-Skuggevik-2111795928"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u="none" strike="noStrike" dirty="0">
                <a:solidFill>
                  <a:srgbClr val="505050"/>
                </a:solidFill>
                <a:effectLst/>
                <a:latin typeface="-apple-system"/>
              </a:rPr>
              <a:t>Гипоним - лингв. понятие, выражающее частную сущность по отношению к другому, более общему понятию</a:t>
            </a:r>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2</a:t>
            </a:fld>
            <a:endParaRPr lang="ru-RU"/>
          </a:p>
        </p:txBody>
      </p:sp>
    </p:spTree>
    <p:extLst>
      <p:ext uri="{BB962C8B-B14F-4D97-AF65-F5344CB8AC3E}">
        <p14:creationId xmlns:p14="http://schemas.microsoft.com/office/powerpoint/2010/main" val="3778244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dirty="0"/>
              <a:t>Эрик </a:t>
            </a:r>
            <a:r>
              <a:rPr lang="ru-RU" dirty="0" err="1"/>
              <a:t>Скуггевик</a:t>
            </a:r>
            <a:r>
              <a:rPr lang="ru-RU" dirty="0"/>
              <a:t> </a:t>
            </a:r>
            <a:r>
              <a:rPr lang="en-US" b="1" i="0" u="sng" dirty="0">
                <a:solidFill>
                  <a:srgbClr val="111111"/>
                </a:solidFill>
                <a:effectLst/>
                <a:latin typeface="inherit"/>
                <a:hlinkClick r:id="rId3"/>
              </a:rPr>
              <a:t>Erik Skuggevik</a:t>
            </a:r>
            <a:endParaRPr lang="en-US" b="1" i="0" dirty="0">
              <a:solidFill>
                <a:srgbClr val="111111"/>
              </a:solidFill>
              <a:effectLst/>
              <a:latin typeface="var(--nova-font-family-display)"/>
            </a:endParaRPr>
          </a:p>
          <a:p>
            <a:pPr algn="l"/>
            <a:br>
              <a:rPr lang="en-US" b="0" i="0" dirty="0">
                <a:solidFill>
                  <a:srgbClr val="111111"/>
                </a:solidFill>
                <a:effectLst/>
                <a:latin typeface="Roboto" panose="02000000000000000000" pitchFamily="2" charset="0"/>
              </a:rPr>
            </a:br>
            <a:endParaRPr lang="en-US" b="0" i="0" dirty="0">
              <a:solidFill>
                <a:srgbClr val="111111"/>
              </a:solidFill>
              <a:effectLst/>
              <a:latin typeface="Roboto" panose="02000000000000000000" pitchFamily="2" charset="0"/>
            </a:endParaRPr>
          </a:p>
          <a:p>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48</a:t>
            </a:fld>
            <a:endParaRPr lang="ru-RU"/>
          </a:p>
        </p:txBody>
      </p:sp>
    </p:spTree>
    <p:extLst>
      <p:ext uri="{BB962C8B-B14F-4D97-AF65-F5344CB8AC3E}">
        <p14:creationId xmlns:p14="http://schemas.microsoft.com/office/powerpoint/2010/main" val="276142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i="0" dirty="0" err="1">
                <a:solidFill>
                  <a:srgbClr val="333333"/>
                </a:solidFill>
                <a:effectLst/>
                <a:latin typeface="YS Text"/>
              </a:rPr>
              <a:t>Фатические</a:t>
            </a:r>
            <a:r>
              <a:rPr lang="ru-RU" b="1" i="0" dirty="0">
                <a:solidFill>
                  <a:srgbClr val="333333"/>
                </a:solidFill>
                <a:effectLst/>
                <a:latin typeface="YS Text"/>
              </a:rPr>
              <a:t> элементы разговора – это речевые высказывания направлены на установление контакта с собеседником и не несут в себе никакой смысловой нагрузки</a:t>
            </a:r>
            <a:r>
              <a:rPr lang="ru-RU" b="0" i="0" dirty="0">
                <a:solidFill>
                  <a:srgbClr val="333333"/>
                </a:solidFill>
                <a:effectLst/>
                <a:latin typeface="YS Text"/>
              </a:rPr>
              <a:t>.</a:t>
            </a:r>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58</a:t>
            </a:fld>
            <a:endParaRPr lang="ru-RU"/>
          </a:p>
        </p:txBody>
      </p:sp>
    </p:spTree>
    <p:extLst>
      <p:ext uri="{BB962C8B-B14F-4D97-AF65-F5344CB8AC3E}">
        <p14:creationId xmlns:p14="http://schemas.microsoft.com/office/powerpoint/2010/main" val="337407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5</a:t>
            </a:fld>
            <a:endParaRPr lang="ru-RU"/>
          </a:p>
        </p:txBody>
      </p:sp>
    </p:spTree>
    <p:extLst>
      <p:ext uri="{BB962C8B-B14F-4D97-AF65-F5344CB8AC3E}">
        <p14:creationId xmlns:p14="http://schemas.microsoft.com/office/powerpoint/2010/main" val="19247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Чауме</a:t>
            </a:r>
            <a:r>
              <a:rPr lang="ru-RU" dirty="0"/>
              <a:t> – испанский исследователь</a:t>
            </a:r>
          </a:p>
        </p:txBody>
      </p:sp>
      <p:sp>
        <p:nvSpPr>
          <p:cNvPr id="4" name="Номер слайда 3"/>
          <p:cNvSpPr>
            <a:spLocks noGrp="1"/>
          </p:cNvSpPr>
          <p:nvPr>
            <p:ph type="sldNum" sz="quarter" idx="5"/>
          </p:nvPr>
        </p:nvSpPr>
        <p:spPr/>
        <p:txBody>
          <a:bodyPr/>
          <a:lstStyle/>
          <a:p>
            <a:fld id="{45BFDCB4-6F7A-3A48-B572-218AD5F75B13}" type="slidenum">
              <a:rPr lang="ru-RU" smtClean="0"/>
              <a:t>13</a:t>
            </a:fld>
            <a:endParaRPr lang="ru-RU"/>
          </a:p>
        </p:txBody>
      </p:sp>
    </p:spTree>
    <p:extLst>
      <p:ext uri="{BB962C8B-B14F-4D97-AF65-F5344CB8AC3E}">
        <p14:creationId xmlns:p14="http://schemas.microsoft.com/office/powerpoint/2010/main" val="419480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000000"/>
                </a:solidFill>
                <a:effectLst/>
                <a:latin typeface="REG"/>
              </a:rPr>
              <a:t>В настоящий момент российское переводоведение, в отличие от зарубежного, делает всего лишь первые шаги в направлении осмысления феномена аудиовизуального перевода и исследования его особенностей и закономерностей. До сих пор бытует мнение, что аудиовизуальный перевод - не особый вид переводческой деятельности, а всего лишь разновидность устного или художественного перевода. Анализ подходов к изучению данного явления, разработанных иностранными коллегами, лишний раз убеждает, что это не так. В связи с этим можно с уверенностью утверждать о необходимости разработки отечественной парадигмы исследования аудиовизуального перевода, проведения эмпирических исследований в русле дескриптивного переводоведения, в которых бы рассматривались основные подходы к переводу аудиовизуальной продукции на русский язык, изучения особенностей перевода аудиовизуальных произведений, предназначенных для демонстрации с помощью различных платформ (ТВ, кинотеатр, </a:t>
            </a:r>
            <a:r>
              <a:rPr lang="en-US" b="0" i="0" dirty="0">
                <a:solidFill>
                  <a:srgbClr val="000000"/>
                </a:solidFill>
                <a:effectLst/>
                <a:latin typeface="REG"/>
              </a:rPr>
              <a:t>DVD, </a:t>
            </a:r>
            <a:r>
              <a:rPr lang="ru-RU" b="0" i="0" dirty="0">
                <a:solidFill>
                  <a:srgbClr val="000000"/>
                </a:solidFill>
                <a:effectLst/>
                <a:latin typeface="REG"/>
              </a:rPr>
              <a:t>мобильные устройства и т. п.), особенностей перевода произведений различных жанров, проблемы создания </a:t>
            </a:r>
            <a:r>
              <a:rPr lang="ru-RU" b="0" i="0" dirty="0" err="1">
                <a:solidFill>
                  <a:srgbClr val="000000"/>
                </a:solidFill>
                <a:effectLst/>
                <a:latin typeface="REG"/>
              </a:rPr>
              <a:t>тифло</a:t>
            </a:r>
            <a:r>
              <a:rPr lang="ru-RU" b="0" i="0" dirty="0">
                <a:solidFill>
                  <a:srgbClr val="000000"/>
                </a:solidFill>
                <a:effectLst/>
                <a:latin typeface="REG"/>
              </a:rPr>
              <a:t>-комментария и </a:t>
            </a:r>
            <a:r>
              <a:rPr lang="ru-RU" b="0" i="0" dirty="0" err="1">
                <a:solidFill>
                  <a:srgbClr val="000000"/>
                </a:solidFill>
                <a:effectLst/>
                <a:latin typeface="REG"/>
              </a:rPr>
              <a:t>аудиодескрипции</a:t>
            </a:r>
            <a:r>
              <a:rPr lang="ru-RU" b="0" i="0" dirty="0">
                <a:solidFill>
                  <a:srgbClr val="000000"/>
                </a:solidFill>
                <a:effectLst/>
                <a:latin typeface="REG"/>
              </a:rPr>
              <a:t> и т. п.</a:t>
            </a:r>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21</a:t>
            </a:fld>
            <a:endParaRPr lang="ru-RU"/>
          </a:p>
        </p:txBody>
      </p:sp>
    </p:spTree>
    <p:extLst>
      <p:ext uri="{BB962C8B-B14F-4D97-AF65-F5344CB8AC3E}">
        <p14:creationId xmlns:p14="http://schemas.microsoft.com/office/powerpoint/2010/main" val="303548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 интервью А.В. </a:t>
            </a:r>
            <a:r>
              <a:rPr lang="ru-RU" dirty="0" err="1"/>
              <a:t>Козуляева</a:t>
            </a:r>
            <a:r>
              <a:rPr lang="ru-RU" dirty="0"/>
              <a:t>, директора </a:t>
            </a:r>
            <a:r>
              <a:rPr lang="ru-RU" dirty="0" err="1"/>
              <a:t>РуФильмс</a:t>
            </a:r>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25</a:t>
            </a:fld>
            <a:endParaRPr lang="ru-RU"/>
          </a:p>
        </p:txBody>
      </p:sp>
    </p:spTree>
    <p:extLst>
      <p:ext uri="{BB962C8B-B14F-4D97-AF65-F5344CB8AC3E}">
        <p14:creationId xmlns:p14="http://schemas.microsoft.com/office/powerpoint/2010/main" val="98223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ru-RU" b="0" i="0" dirty="0">
                <a:solidFill>
                  <a:srgbClr val="515157"/>
                </a:solidFill>
                <a:effectLst/>
                <a:latin typeface="Open Sans" panose="020B0606030504020204" pitchFamily="34" charset="0"/>
              </a:rPr>
              <a:t>Однако компании-владельцы контента осознают, что дешево – это практически всегда плохо, и самостоятельно разрабатывают процедуры контроля качества и стилистические руководства для переводчиков, а также весьма жестко проводят политику повышения качества перевода. Для того же </a:t>
            </a:r>
            <a:r>
              <a:rPr lang="en-US" b="0" i="0" dirty="0">
                <a:solidFill>
                  <a:srgbClr val="515157"/>
                </a:solidFill>
                <a:effectLst/>
                <a:latin typeface="Open Sans" panose="020B0606030504020204" pitchFamily="34" charset="0"/>
              </a:rPr>
              <a:t>Netflix – </a:t>
            </a:r>
            <a:r>
              <a:rPr lang="ru-RU" b="0" i="0" dirty="0">
                <a:solidFill>
                  <a:srgbClr val="515157"/>
                </a:solidFill>
                <a:effectLst/>
                <a:latin typeface="Open Sans" panose="020B0606030504020204" pitchFamily="34" charset="0"/>
              </a:rPr>
              <a:t>и это часть их бизнес-модели, официально декларируемая на уровне высшего руководства компании – субтитры являются самостоятельным «произведением искусства», активом, который способствует повышению коммерческой привлекательности фильмов и сериалов на зарубежных рынках.</a:t>
            </a:r>
          </a:p>
          <a:p>
            <a:pPr algn="l"/>
            <a:r>
              <a:rPr lang="ru-RU" b="0" i="0" dirty="0">
                <a:solidFill>
                  <a:srgbClr val="515157"/>
                </a:solidFill>
                <a:effectLst/>
                <a:latin typeface="Open Sans" panose="020B0606030504020204" pitchFamily="34" charset="0"/>
              </a:rPr>
              <a:t>Поэтому решение проблемы низких ставок достаточное простое и эффективное – разделять с заказчиком эту идеологию повышения качества перевода и удовлетворять спрос на качественный перевод с помочью системы отбора и обучения кадров, признанной клиентами. Мы уделяем очень большое внимание знакомству наших клиентов и международных компаний-локализаторов с работой Школы, и это помогает.</a:t>
            </a:r>
          </a:p>
          <a:p>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28</a:t>
            </a:fld>
            <a:endParaRPr lang="ru-RU"/>
          </a:p>
        </p:txBody>
      </p:sp>
    </p:spTree>
    <p:extLst>
      <p:ext uri="{BB962C8B-B14F-4D97-AF65-F5344CB8AC3E}">
        <p14:creationId xmlns:p14="http://schemas.microsoft.com/office/powerpoint/2010/main" val="407151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dirty="0">
                <a:solidFill>
                  <a:srgbClr val="000000"/>
                </a:solidFill>
                <a:effectLst/>
                <a:latin typeface="+mj-lt"/>
              </a:rPr>
              <a:t>Он же заново создает произведение — поэтому сперва он должен сам сесть и прочувствовать его. Иначе переводчик начнет работу, а к середине фильма обнаружит, что делает что-то не то, — это недопустимо.</a:t>
            </a:r>
          </a:p>
          <a:p>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32</a:t>
            </a:fld>
            <a:endParaRPr lang="ru-RU"/>
          </a:p>
        </p:txBody>
      </p:sp>
    </p:spTree>
    <p:extLst>
      <p:ext uri="{BB962C8B-B14F-4D97-AF65-F5344CB8AC3E}">
        <p14:creationId xmlns:p14="http://schemas.microsoft.com/office/powerpoint/2010/main" val="171989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000000"/>
                </a:solidFill>
                <a:effectLst/>
                <a:latin typeface="Roboto" panose="02000000000000000000" pitchFamily="2" charset="0"/>
              </a:rPr>
              <a:t>Русский язык устроен так, что у нас в вопросительных и восклицательных предложениях очень сильно меняется мимика. Вы не сможете воскликнуть «через губу», а «процедить» вопрос — сможете.</a:t>
            </a:r>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35</a:t>
            </a:fld>
            <a:endParaRPr lang="ru-RU"/>
          </a:p>
        </p:txBody>
      </p:sp>
    </p:spTree>
    <p:extLst>
      <p:ext uri="{BB962C8B-B14F-4D97-AF65-F5344CB8AC3E}">
        <p14:creationId xmlns:p14="http://schemas.microsoft.com/office/powerpoint/2010/main" val="376490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5BFDCB4-6F7A-3A48-B572-218AD5F75B13}" type="slidenum">
              <a:rPr lang="ru-RU" smtClean="0"/>
              <a:t>40</a:t>
            </a:fld>
            <a:endParaRPr lang="ru-RU"/>
          </a:p>
        </p:txBody>
      </p:sp>
    </p:spTree>
    <p:extLst>
      <p:ext uri="{BB962C8B-B14F-4D97-AF65-F5344CB8AC3E}">
        <p14:creationId xmlns:p14="http://schemas.microsoft.com/office/powerpoint/2010/main" val="139761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131700-BF2B-62E5-2AC3-1A5F79A1ABE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EA2360A-6344-6FE8-5594-0AAD3A3B2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38E170C-C888-07E6-D114-E5421B0FDF89}"/>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5" name="Нижний колонтитул 4">
            <a:extLst>
              <a:ext uri="{FF2B5EF4-FFF2-40B4-BE49-F238E27FC236}">
                <a16:creationId xmlns:a16="http://schemas.microsoft.com/office/drawing/2014/main" id="{AD1B174E-3179-3658-3C8C-8485C40318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41A5664-3DD5-F6B7-0D4B-53BD757C1C3A}"/>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22673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B33B0E-620B-7E96-0E48-0AE325A3F3D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C2CA258-95FE-2EBA-F92F-F229A3C3967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C033217-3022-3DCA-66CB-7040217C6E7F}"/>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5" name="Нижний колонтитул 4">
            <a:extLst>
              <a:ext uri="{FF2B5EF4-FFF2-40B4-BE49-F238E27FC236}">
                <a16:creationId xmlns:a16="http://schemas.microsoft.com/office/drawing/2014/main" id="{A841F70E-AC9E-730E-90ED-CF2769D8287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CEF82C-FF3F-CEF6-05C0-EC49DFC620DF}"/>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204282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2A28035-18CF-6F16-09D7-0AD49E200F3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E1E4D4B-A16D-810C-F4BA-A5ED4ADFE6B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751675C-29CD-1C9C-9D44-C387565F8183}"/>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5" name="Нижний колонтитул 4">
            <a:extLst>
              <a:ext uri="{FF2B5EF4-FFF2-40B4-BE49-F238E27FC236}">
                <a16:creationId xmlns:a16="http://schemas.microsoft.com/office/drawing/2014/main" id="{8CF6A69C-AE0E-AA85-8F08-7D869750639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8278D2-E0A2-857D-8235-A4908775E23B}"/>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104862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E91FB-641D-7F1F-A039-9E5B843C450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72D37F0-608E-61A8-EC72-5FEA4F98240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3DE06E-F83C-B7F7-47D0-A12FEB8ED6DC}"/>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5" name="Нижний колонтитул 4">
            <a:extLst>
              <a:ext uri="{FF2B5EF4-FFF2-40B4-BE49-F238E27FC236}">
                <a16:creationId xmlns:a16="http://schemas.microsoft.com/office/drawing/2014/main" id="{BF8E8947-A4CD-DD94-8440-E261CE8A71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D54C7F-7EA4-33FB-58CF-A2DC202C695B}"/>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228452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DFE32B-521F-6DBC-A55A-A0F14DBE2FD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211CC13-9788-458F-4657-FD3ACD855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DA3A9EE-05A3-8DF9-4C2B-FF28F4B6387E}"/>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5" name="Нижний колонтитул 4">
            <a:extLst>
              <a:ext uri="{FF2B5EF4-FFF2-40B4-BE49-F238E27FC236}">
                <a16:creationId xmlns:a16="http://schemas.microsoft.com/office/drawing/2014/main" id="{2F7513FF-BFA8-2A07-8909-2800BF0B3B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DF7164-AD6E-CE03-8CD1-BB1060BFE62B}"/>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141297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C67660-19CF-46ED-0D17-9C34E899739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F126E5-FBBE-AEE9-DAFF-A9D55F0196C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7CCCEF6-8711-5B34-0700-0936144CA95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C32CDC9-D90D-D3EA-2424-5A84FA7498FC}"/>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6" name="Нижний колонтитул 5">
            <a:extLst>
              <a:ext uri="{FF2B5EF4-FFF2-40B4-BE49-F238E27FC236}">
                <a16:creationId xmlns:a16="http://schemas.microsoft.com/office/drawing/2014/main" id="{6B6BE1D6-69E9-A5B1-C051-C7BEF02EBD6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0C0DD52-0726-8563-5E23-5B6E997ABC51}"/>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26916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7B824-D5AB-9011-0F56-8612DB32DB9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A333C55-6B02-2BE0-6FB4-7CD734BED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13A5D00-D7A5-87CF-8E25-4ECC6B11FF8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5AC4C47-C80B-5E00-CC69-3BEDE2D63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3E451E2-0459-F103-5E6E-7B28FB27A51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308580A-D2AE-03F5-20A6-FC0BC634685A}"/>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8" name="Нижний колонтитул 7">
            <a:extLst>
              <a:ext uri="{FF2B5EF4-FFF2-40B4-BE49-F238E27FC236}">
                <a16:creationId xmlns:a16="http://schemas.microsoft.com/office/drawing/2014/main" id="{ACFD30F0-BF04-AAEC-91EF-3B9B3BCFE99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E83D018-0128-50C7-6AF2-C47834F65092}"/>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425551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39F9B-62CF-513A-FE0E-7994966906F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59BF640-3620-C349-8AC7-0B2E1E8FFBF4}"/>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4" name="Нижний колонтитул 3">
            <a:extLst>
              <a:ext uri="{FF2B5EF4-FFF2-40B4-BE49-F238E27FC236}">
                <a16:creationId xmlns:a16="http://schemas.microsoft.com/office/drawing/2014/main" id="{A24907C9-E8D9-B22B-747D-08F7FE0D55C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EB31980-176D-9CAF-943B-3480ABA10994}"/>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3928156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37BF747-9032-47C0-65A1-27E3C969C7F8}"/>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3" name="Нижний колонтитул 2">
            <a:extLst>
              <a:ext uri="{FF2B5EF4-FFF2-40B4-BE49-F238E27FC236}">
                <a16:creationId xmlns:a16="http://schemas.microsoft.com/office/drawing/2014/main" id="{23AA883F-B82E-6B29-E576-3BFA3031750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059175D-A7AE-C78A-07AE-CDCF0933BA28}"/>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362036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2C0FE8-8068-B49B-D636-EF39D1B8E3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B359C25-E425-9D9C-DA86-9BE22CBF8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182EB2A-8FB9-8286-CCC9-9C602C3E5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FB228A-FCCF-1C98-C899-478D51963C52}"/>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6" name="Нижний колонтитул 5">
            <a:extLst>
              <a:ext uri="{FF2B5EF4-FFF2-40B4-BE49-F238E27FC236}">
                <a16:creationId xmlns:a16="http://schemas.microsoft.com/office/drawing/2014/main" id="{9D38F8E8-37FB-26B1-80DF-4BE0117314A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0DEA88F-1F51-630B-CC74-DE7C49AC0E94}"/>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33841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8174AC-9B8D-BAD7-0B69-03C78545072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3C9136B-13AD-4E1D-198E-2F561C4AE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0AC8B89-B5D4-1160-8F09-3974B785F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AF6B94F-BFBB-E020-956E-546A0570061B}"/>
              </a:ext>
            </a:extLst>
          </p:cNvPr>
          <p:cNvSpPr>
            <a:spLocks noGrp="1"/>
          </p:cNvSpPr>
          <p:nvPr>
            <p:ph type="dt" sz="half" idx="10"/>
          </p:nvPr>
        </p:nvSpPr>
        <p:spPr/>
        <p:txBody>
          <a:bodyPr/>
          <a:lstStyle/>
          <a:p>
            <a:fld id="{25ED75CF-407B-AD45-AC80-3D77A612429E}" type="datetimeFigureOut">
              <a:rPr lang="ru-RU" smtClean="0"/>
              <a:t>14.03.2023</a:t>
            </a:fld>
            <a:endParaRPr lang="ru-RU"/>
          </a:p>
        </p:txBody>
      </p:sp>
      <p:sp>
        <p:nvSpPr>
          <p:cNvPr id="6" name="Нижний колонтитул 5">
            <a:extLst>
              <a:ext uri="{FF2B5EF4-FFF2-40B4-BE49-F238E27FC236}">
                <a16:creationId xmlns:a16="http://schemas.microsoft.com/office/drawing/2014/main" id="{62F99B7D-A798-914E-8E5B-55C05387B3D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992ACFB-C3B2-CB3B-3664-8080701C52F5}"/>
              </a:ext>
            </a:extLst>
          </p:cNvPr>
          <p:cNvSpPr>
            <a:spLocks noGrp="1"/>
          </p:cNvSpPr>
          <p:nvPr>
            <p:ph type="sldNum" sz="quarter" idx="12"/>
          </p:nvPr>
        </p:nvSpPr>
        <p:spPr/>
        <p:txBody>
          <a:bodyPr/>
          <a:lstStyle/>
          <a:p>
            <a:fld id="{CF925386-AF5F-074D-ACC4-8408DDB37C50}" type="slidenum">
              <a:rPr lang="ru-RU" smtClean="0"/>
              <a:t>‹#›</a:t>
            </a:fld>
            <a:endParaRPr lang="ru-RU"/>
          </a:p>
        </p:txBody>
      </p:sp>
    </p:spTree>
    <p:extLst>
      <p:ext uri="{BB962C8B-B14F-4D97-AF65-F5344CB8AC3E}">
        <p14:creationId xmlns:p14="http://schemas.microsoft.com/office/powerpoint/2010/main" val="280803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6087C-A4A2-4195-B11E-1FD6A10804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B8D7DAB-DF18-A9B9-37F6-5AE973E00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2088E95-CDBF-E82F-146C-253732473B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D75CF-407B-AD45-AC80-3D77A612429E}" type="datetimeFigureOut">
              <a:rPr lang="ru-RU" smtClean="0"/>
              <a:t>14.03.2023</a:t>
            </a:fld>
            <a:endParaRPr lang="ru-RU"/>
          </a:p>
        </p:txBody>
      </p:sp>
      <p:sp>
        <p:nvSpPr>
          <p:cNvPr id="5" name="Нижний колонтитул 4">
            <a:extLst>
              <a:ext uri="{FF2B5EF4-FFF2-40B4-BE49-F238E27FC236}">
                <a16:creationId xmlns:a16="http://schemas.microsoft.com/office/drawing/2014/main" id="{CE064D3C-B68B-61EB-55B3-F8AAD77B11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3ED05FC-BB22-0611-9FA2-372FCD21A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25386-AF5F-074D-ACC4-8408DDB37C50}" type="slidenum">
              <a:rPr lang="ru-RU" smtClean="0"/>
              <a:t>‹#›</a:t>
            </a:fld>
            <a:endParaRPr lang="ru-RU"/>
          </a:p>
        </p:txBody>
      </p:sp>
    </p:spTree>
    <p:extLst>
      <p:ext uri="{BB962C8B-B14F-4D97-AF65-F5344CB8AC3E}">
        <p14:creationId xmlns:p14="http://schemas.microsoft.com/office/powerpoint/2010/main" val="264443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Airbus_A320-214,_Aeroflot_-_Russian_Airlines_AN1552128.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artnerhelp.netflixstudios.com/hc/en-us/articles/217350977-English-Timed-Text-Style-Guide" TargetMode="External"/><Relationship Id="rId2" Type="http://schemas.openxmlformats.org/officeDocument/2006/relationships/hyperlink" Target="https://partnerhelp.netflixstudios.com/hc/en-us/articles/215346638-Russian-Timed-Text-Style-Guid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kartinkin.net/19305-kino-fon-dlja-prezentacii.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cpcinema.ru/tiflokommentirovan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Aegisub/Aegisub/releases" TargetMode="External"/><Relationship Id="rId2" Type="http://schemas.openxmlformats.org/officeDocument/2006/relationships/hyperlink" Target="https://subworkshop.sourceforge.net/" TargetMode="External"/><Relationship Id="rId1" Type="http://schemas.openxmlformats.org/officeDocument/2006/relationships/slideLayout" Target="../slideLayouts/slideLayout2.xml"/><Relationship Id="rId6" Type="http://schemas.openxmlformats.org/officeDocument/2006/relationships/hyperlink" Target="https://amara.org/" TargetMode="External"/><Relationship Id="rId5" Type="http://schemas.openxmlformats.org/officeDocument/2006/relationships/hyperlink" Target="https://www.blackmagicdesign.com/products/davinciresolve" TargetMode="External"/><Relationship Id="rId4" Type="http://schemas.openxmlformats.org/officeDocument/2006/relationships/hyperlink" Target="https://thecapcut.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EAB7C7-5A38-5266-66A9-21DE5EE5840A}"/>
              </a:ext>
            </a:extLst>
          </p:cNvPr>
          <p:cNvSpPr>
            <a:spLocks noGrp="1"/>
          </p:cNvSpPr>
          <p:nvPr>
            <p:ph type="ctrTitle"/>
          </p:nvPr>
        </p:nvSpPr>
        <p:spPr>
          <a:xfrm>
            <a:off x="581192" y="1009398"/>
            <a:ext cx="6823988" cy="3453419"/>
          </a:xfrm>
        </p:spPr>
        <p:txBody>
          <a:bodyPr anchor="b">
            <a:normAutofit/>
          </a:bodyPr>
          <a:lstStyle/>
          <a:p>
            <a:r>
              <a:rPr lang="ru-RU" sz="5100" dirty="0">
                <a:solidFill>
                  <a:schemeClr val="tx1"/>
                </a:solidFill>
              </a:rPr>
              <a:t>Аудиовизуальный перевод: введение в проблематику. </a:t>
            </a:r>
            <a:r>
              <a:rPr lang="ru-RU" sz="5100" dirty="0" err="1">
                <a:solidFill>
                  <a:schemeClr val="tx1"/>
                </a:solidFill>
              </a:rPr>
              <a:t>Субтитрирование</a:t>
            </a:r>
            <a:endParaRPr lang="ru-RU" sz="5100" dirty="0">
              <a:solidFill>
                <a:schemeClr val="tx1"/>
              </a:solidFill>
            </a:endParaRPr>
          </a:p>
        </p:txBody>
      </p:sp>
      <p:sp>
        <p:nvSpPr>
          <p:cNvPr id="3" name="Подзаголовок 2">
            <a:extLst>
              <a:ext uri="{FF2B5EF4-FFF2-40B4-BE49-F238E27FC236}">
                <a16:creationId xmlns:a16="http://schemas.microsoft.com/office/drawing/2014/main" id="{1C8AF6DE-7E45-8F3F-7C02-A9C6F600FE1B}"/>
              </a:ext>
            </a:extLst>
          </p:cNvPr>
          <p:cNvSpPr>
            <a:spLocks noGrp="1"/>
          </p:cNvSpPr>
          <p:nvPr>
            <p:ph type="subTitle" idx="1"/>
          </p:nvPr>
        </p:nvSpPr>
        <p:spPr>
          <a:xfrm>
            <a:off x="581191" y="4572000"/>
            <a:ext cx="6823988" cy="1023580"/>
          </a:xfrm>
        </p:spPr>
        <p:txBody>
          <a:bodyPr anchor="t">
            <a:normAutofit/>
          </a:bodyPr>
          <a:lstStyle/>
          <a:p>
            <a:pPr>
              <a:lnSpc>
                <a:spcPct val="110000"/>
              </a:lnSpc>
            </a:pPr>
            <a:r>
              <a:rPr lang="ru-RU" sz="2800">
                <a:solidFill>
                  <a:schemeClr val="tx1">
                    <a:alpha val="60000"/>
                  </a:schemeClr>
                </a:solidFill>
              </a:rPr>
              <a:t>Кафедра перевода и переводоведения ИГУ</a:t>
            </a:r>
          </a:p>
        </p:txBody>
      </p:sp>
      <p:pic>
        <p:nvPicPr>
          <p:cNvPr id="4" name="Picture 3">
            <a:extLst>
              <a:ext uri="{FF2B5EF4-FFF2-40B4-BE49-F238E27FC236}">
                <a16:creationId xmlns:a16="http://schemas.microsoft.com/office/drawing/2014/main" id="{E6A7FBD0-2974-8EEB-01BE-88FF239554D2}"/>
              </a:ext>
            </a:extLst>
          </p:cNvPr>
          <p:cNvPicPr>
            <a:picLocks noChangeAspect="1"/>
          </p:cNvPicPr>
          <p:nvPr/>
        </p:nvPicPr>
        <p:blipFill rotWithShape="1">
          <a:blip r:embed="rId2"/>
          <a:srcRect l="18011" r="22911"/>
          <a:stretch/>
        </p:blipFill>
        <p:spPr>
          <a:xfrm>
            <a:off x="8140428" y="10"/>
            <a:ext cx="4051572" cy="6857990"/>
          </a:xfrm>
          <a:prstGeom prst="rect">
            <a:avLst/>
          </a:prstGeom>
        </p:spPr>
      </p:pic>
    </p:spTree>
    <p:extLst>
      <p:ext uri="{BB962C8B-B14F-4D97-AF65-F5344CB8AC3E}">
        <p14:creationId xmlns:p14="http://schemas.microsoft.com/office/powerpoint/2010/main" val="174697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1E538D-5998-87E4-AB85-42047057847C}"/>
              </a:ext>
            </a:extLst>
          </p:cNvPr>
          <p:cNvSpPr>
            <a:spLocks noGrp="1"/>
          </p:cNvSpPr>
          <p:nvPr>
            <p:ph type="title"/>
          </p:nvPr>
        </p:nvSpPr>
        <p:spPr/>
        <p:txBody>
          <a:bodyPr/>
          <a:lstStyle/>
          <a:p>
            <a:r>
              <a:rPr lang="ru-RU" dirty="0"/>
              <a:t>Черты публицистического дискурса в АВД</a:t>
            </a:r>
          </a:p>
        </p:txBody>
      </p:sp>
      <p:sp>
        <p:nvSpPr>
          <p:cNvPr id="3" name="Объект 2">
            <a:extLst>
              <a:ext uri="{FF2B5EF4-FFF2-40B4-BE49-F238E27FC236}">
                <a16:creationId xmlns:a16="http://schemas.microsoft.com/office/drawing/2014/main" id="{B6DE5149-F262-FE79-257A-80D6967DF5B1}"/>
              </a:ext>
            </a:extLst>
          </p:cNvPr>
          <p:cNvSpPr>
            <a:spLocks noGrp="1"/>
          </p:cNvSpPr>
          <p:nvPr>
            <p:ph idx="1"/>
          </p:nvPr>
        </p:nvSpPr>
        <p:spPr/>
        <p:txBody>
          <a:bodyPr>
            <a:normAutofit fontScale="92500" lnSpcReduction="10000"/>
          </a:bodyPr>
          <a:lstStyle/>
          <a:p>
            <a:r>
              <a:rPr lang="ru-RU" dirty="0" err="1"/>
              <a:t>клишированность</a:t>
            </a:r>
            <a:r>
              <a:rPr lang="ru-RU" dirty="0"/>
              <a:t> (исторически сформировавшиеся типичные для конкретных видов АВД сочетания семантических систем (символические кадры, музыкально-визуальные шаблоны), нацеленные на достижение быстрого эмоционального убеждающего эффекта; </a:t>
            </a:r>
          </a:p>
          <a:p>
            <a:r>
              <a:rPr lang="ru-RU" dirty="0" err="1"/>
              <a:t>псевдоустность</a:t>
            </a:r>
            <a:r>
              <a:rPr lang="ru-RU" dirty="0"/>
              <a:t> (упрощение норм письменного языка для создания у зрителя впечатления живой речи); </a:t>
            </a:r>
          </a:p>
          <a:p>
            <a:r>
              <a:rPr lang="ru-RU" dirty="0"/>
              <a:t>произвольность сочетания семантических систем в рамках целостного произведения. Публицистика изобилует приемами и формами, которые не закреплены в языке и конструируются в условиях определенной речевой ситуации с определенной коммуникативной целью.</a:t>
            </a:r>
          </a:p>
        </p:txBody>
      </p:sp>
    </p:spTree>
    <p:extLst>
      <p:ext uri="{BB962C8B-B14F-4D97-AF65-F5344CB8AC3E}">
        <p14:creationId xmlns:p14="http://schemas.microsoft.com/office/powerpoint/2010/main" val="396124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42ECB8-F3DA-39C3-2541-E5E5140C1117}"/>
              </a:ext>
            </a:extLst>
          </p:cNvPr>
          <p:cNvSpPr>
            <a:spLocks noGrp="1"/>
          </p:cNvSpPr>
          <p:nvPr>
            <p:ph type="title"/>
          </p:nvPr>
        </p:nvSpPr>
        <p:spPr/>
        <p:txBody>
          <a:bodyPr/>
          <a:lstStyle/>
          <a:p>
            <a:r>
              <a:rPr lang="ru-RU" dirty="0">
                <a:solidFill>
                  <a:srgbClr val="000000"/>
                </a:solidFill>
                <a:latin typeface="REG"/>
              </a:rPr>
              <a:t>С.А. Сергеенков, представитель компании «Двадцатый век Фокс СНГ» </a:t>
            </a:r>
            <a:endParaRPr lang="ru-RU" dirty="0"/>
          </a:p>
        </p:txBody>
      </p:sp>
      <p:sp>
        <p:nvSpPr>
          <p:cNvPr id="3" name="Объект 2">
            <a:extLst>
              <a:ext uri="{FF2B5EF4-FFF2-40B4-BE49-F238E27FC236}">
                <a16:creationId xmlns:a16="http://schemas.microsoft.com/office/drawing/2014/main" id="{4C7DBBFA-101F-5B93-8AB4-F3D9C52BF010}"/>
              </a:ext>
            </a:extLst>
          </p:cNvPr>
          <p:cNvSpPr>
            <a:spLocks noGrp="1"/>
          </p:cNvSpPr>
          <p:nvPr>
            <p:ph idx="1"/>
          </p:nvPr>
        </p:nvSpPr>
        <p:spPr/>
        <p:txBody>
          <a:bodyPr>
            <a:normAutofit/>
          </a:bodyPr>
          <a:lstStyle/>
          <a:p>
            <a:pPr algn="l" fontAlgn="t"/>
            <a:r>
              <a:rPr lang="ru-RU" b="0" i="0" dirty="0">
                <a:solidFill>
                  <a:srgbClr val="000000"/>
                </a:solidFill>
                <a:effectLst/>
                <a:latin typeface="REG"/>
              </a:rPr>
              <a:t>АВП носит комплексный характер, и лингвистических </a:t>
            </a:r>
            <a:r>
              <a:rPr lang="ru-RU" b="0" i="0" dirty="0" err="1">
                <a:solidFill>
                  <a:srgbClr val="000000"/>
                </a:solidFill>
                <a:effectLst/>
                <a:latin typeface="REG"/>
              </a:rPr>
              <a:t>текстоцентрических</a:t>
            </a:r>
            <a:r>
              <a:rPr lang="ru-RU" b="0" i="0" dirty="0">
                <a:solidFill>
                  <a:srgbClr val="000000"/>
                </a:solidFill>
                <a:effectLst/>
                <a:latin typeface="REG"/>
              </a:rPr>
              <a:t> методов явно недостаточно, чтобы понять механизмы, задействованные в процессе пересоздания аудиовизуального произведения средствами языка перевода. </a:t>
            </a:r>
          </a:p>
          <a:p>
            <a:pPr algn="l" fontAlgn="t"/>
            <a:r>
              <a:rPr lang="ru-RU" dirty="0">
                <a:solidFill>
                  <a:srgbClr val="000000"/>
                </a:solidFill>
                <a:latin typeface="REG"/>
              </a:rPr>
              <a:t>Существует </a:t>
            </a:r>
            <a:r>
              <a:rPr lang="ru-RU" b="0" i="0" dirty="0">
                <a:solidFill>
                  <a:srgbClr val="000000"/>
                </a:solidFill>
                <a:effectLst/>
                <a:latin typeface="REG"/>
              </a:rPr>
              <a:t>необходимость учёта различного рода ограничений, обусловленных особенностями того или иного вида аудиовизуального перевода, и справедливо утверждает, что «правильный с классической точки зрения перевод может оказаться неприемлемым для конкретных условий практической жизни» [Сергеенков 2015: 63]. </a:t>
            </a:r>
          </a:p>
        </p:txBody>
      </p:sp>
    </p:spTree>
    <p:extLst>
      <p:ext uri="{BB962C8B-B14F-4D97-AF65-F5344CB8AC3E}">
        <p14:creationId xmlns:p14="http://schemas.microsoft.com/office/powerpoint/2010/main" val="68031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87DB67-BA29-93D8-C074-556D7E566047}"/>
              </a:ext>
            </a:extLst>
          </p:cNvPr>
          <p:cNvSpPr>
            <a:spLocks noGrp="1"/>
          </p:cNvSpPr>
          <p:nvPr>
            <p:ph type="title"/>
          </p:nvPr>
        </p:nvSpPr>
        <p:spPr/>
        <p:txBody>
          <a:bodyPr/>
          <a:lstStyle/>
          <a:p>
            <a:r>
              <a:rPr lang="ru-RU" dirty="0"/>
              <a:t>Зарубежные ученые об аудиовизуальном переводе</a:t>
            </a:r>
          </a:p>
        </p:txBody>
      </p:sp>
      <p:sp>
        <p:nvSpPr>
          <p:cNvPr id="3" name="Объект 2">
            <a:extLst>
              <a:ext uri="{FF2B5EF4-FFF2-40B4-BE49-F238E27FC236}">
                <a16:creationId xmlns:a16="http://schemas.microsoft.com/office/drawing/2014/main" id="{D20D5A26-09E2-E314-27BE-8EFF5093D23D}"/>
              </a:ext>
            </a:extLst>
          </p:cNvPr>
          <p:cNvSpPr>
            <a:spLocks noGrp="1"/>
          </p:cNvSpPr>
          <p:nvPr>
            <p:ph idx="1"/>
          </p:nvPr>
        </p:nvSpPr>
        <p:spPr/>
        <p:txBody>
          <a:bodyPr>
            <a:normAutofit fontScale="92500" lnSpcReduction="10000"/>
          </a:bodyPr>
          <a:lstStyle/>
          <a:p>
            <a:pPr algn="l" fontAlgn="t"/>
            <a:r>
              <a:rPr lang="ru-RU" b="0" i="0" dirty="0">
                <a:solidFill>
                  <a:srgbClr val="000000"/>
                </a:solidFill>
                <a:effectLst/>
                <a:latin typeface="REG"/>
              </a:rPr>
              <a:t>Катарина Райс (</a:t>
            </a:r>
            <a:r>
              <a:rPr lang="en-US" b="0" i="0" dirty="0">
                <a:solidFill>
                  <a:srgbClr val="000000"/>
                </a:solidFill>
                <a:effectLst/>
                <a:latin typeface="REG"/>
              </a:rPr>
              <a:t>Katharina Reiss</a:t>
            </a:r>
            <a:r>
              <a:rPr lang="ru-RU" dirty="0">
                <a:solidFill>
                  <a:srgbClr val="000000"/>
                </a:solidFill>
                <a:latin typeface="REG"/>
              </a:rPr>
              <a:t>) </a:t>
            </a:r>
            <a:r>
              <a:rPr lang="ru-RU" b="0" i="0" dirty="0">
                <a:solidFill>
                  <a:srgbClr val="000000"/>
                </a:solidFill>
                <a:effectLst/>
                <a:latin typeface="REG"/>
              </a:rPr>
              <a:t>ещё в 1971 г. писала о выделении аудио-медиальных текстов, которые позже она назвала мультимедиальными, в отдельный жанр, требующий особого подхода при переводе (см.: [</a:t>
            </a:r>
            <a:r>
              <a:rPr lang="en-US" b="0" i="0" dirty="0">
                <a:solidFill>
                  <a:srgbClr val="000000"/>
                </a:solidFill>
                <a:effectLst/>
                <a:latin typeface="REG"/>
              </a:rPr>
              <a:t>Gambier, Gottlieb 2001: xx]).</a:t>
            </a:r>
          </a:p>
          <a:p>
            <a:pPr algn="l" fontAlgn="t"/>
            <a:r>
              <a:rPr lang="ru-RU" b="0" i="0" dirty="0">
                <a:solidFill>
                  <a:srgbClr val="000000"/>
                </a:solidFill>
                <a:effectLst/>
                <a:latin typeface="REG"/>
              </a:rPr>
              <a:t>Одно  из первых исследований: монография Иштвана </a:t>
            </a:r>
            <a:r>
              <a:rPr lang="ru-RU" b="0" i="0" dirty="0" err="1">
                <a:solidFill>
                  <a:srgbClr val="000000"/>
                </a:solidFill>
                <a:effectLst/>
                <a:latin typeface="REG"/>
              </a:rPr>
              <a:t>Фодора</a:t>
            </a:r>
            <a:r>
              <a:rPr lang="ru-RU" b="0" i="0" dirty="0">
                <a:solidFill>
                  <a:srgbClr val="000000"/>
                </a:solidFill>
                <a:effectLst/>
                <a:latin typeface="REG"/>
              </a:rPr>
              <a:t> (</a:t>
            </a:r>
            <a:r>
              <a:rPr lang="en-US" b="0" i="0" dirty="0">
                <a:solidFill>
                  <a:srgbClr val="000000"/>
                </a:solidFill>
                <a:effectLst/>
                <a:latin typeface="REG"/>
              </a:rPr>
              <a:t>Istvan Fodor) «</a:t>
            </a:r>
            <a:r>
              <a:rPr lang="ru-RU" b="0" i="0" dirty="0" err="1">
                <a:solidFill>
                  <a:srgbClr val="000000"/>
                </a:solidFill>
                <a:effectLst/>
                <a:latin typeface="REG"/>
              </a:rPr>
              <a:t>Кинодубляж</a:t>
            </a:r>
            <a:r>
              <a:rPr lang="ru-RU" b="0" i="0" dirty="0">
                <a:solidFill>
                  <a:srgbClr val="000000"/>
                </a:solidFill>
                <a:effectLst/>
                <a:latin typeface="REG"/>
              </a:rPr>
              <a:t>: фонетические, семиотические, эстетические и психологические аспекты», посвящённую различным типам синхронизации при переводе под полный дубляж. В своей работе И. </a:t>
            </a:r>
            <a:r>
              <a:rPr lang="ru-RU" b="0" i="0" dirty="0" err="1">
                <a:solidFill>
                  <a:srgbClr val="000000"/>
                </a:solidFill>
                <a:effectLst/>
                <a:latin typeface="REG"/>
              </a:rPr>
              <a:t>Фодор</a:t>
            </a:r>
            <a:r>
              <a:rPr lang="ru-RU" b="0" i="0" dirty="0">
                <a:solidFill>
                  <a:srgbClr val="000000"/>
                </a:solidFill>
                <a:effectLst/>
                <a:latin typeface="REG"/>
              </a:rPr>
              <a:t> разработал концепт визуальной фонетики - дисциплины, призванной изучать суть взаимосвязи артикуляции актеров на экране и процесса подбора соответствующих фонем переводчиком, что позволит избежать возникновения диссонанса в сознании зрителя, который смотрит дублированный фильм [</a:t>
            </a:r>
            <a:r>
              <a:rPr lang="en-US" b="0" i="0" dirty="0">
                <a:solidFill>
                  <a:srgbClr val="000000"/>
                </a:solidFill>
                <a:effectLst/>
                <a:latin typeface="REG"/>
              </a:rPr>
              <a:t>Fodor 1976].</a:t>
            </a:r>
          </a:p>
          <a:p>
            <a:endParaRPr lang="ru-RU" dirty="0"/>
          </a:p>
        </p:txBody>
      </p:sp>
    </p:spTree>
    <p:extLst>
      <p:ext uri="{BB962C8B-B14F-4D97-AF65-F5344CB8AC3E}">
        <p14:creationId xmlns:p14="http://schemas.microsoft.com/office/powerpoint/2010/main" val="1707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87DB67-BA29-93D8-C074-556D7E566047}"/>
              </a:ext>
            </a:extLst>
          </p:cNvPr>
          <p:cNvSpPr>
            <a:spLocks noGrp="1"/>
          </p:cNvSpPr>
          <p:nvPr>
            <p:ph type="title"/>
          </p:nvPr>
        </p:nvSpPr>
        <p:spPr/>
        <p:txBody>
          <a:bodyPr/>
          <a:lstStyle/>
          <a:p>
            <a:r>
              <a:rPr lang="ru-RU" dirty="0"/>
              <a:t>Функциональный подход к изучению АВП</a:t>
            </a:r>
          </a:p>
        </p:txBody>
      </p:sp>
      <p:sp>
        <p:nvSpPr>
          <p:cNvPr id="3" name="Объект 2">
            <a:extLst>
              <a:ext uri="{FF2B5EF4-FFF2-40B4-BE49-F238E27FC236}">
                <a16:creationId xmlns:a16="http://schemas.microsoft.com/office/drawing/2014/main" id="{D20D5A26-09E2-E314-27BE-8EFF5093D23D}"/>
              </a:ext>
            </a:extLst>
          </p:cNvPr>
          <p:cNvSpPr>
            <a:spLocks noGrp="1"/>
          </p:cNvSpPr>
          <p:nvPr>
            <p:ph idx="1"/>
          </p:nvPr>
        </p:nvSpPr>
        <p:spPr/>
        <p:txBody>
          <a:bodyPr>
            <a:normAutofit fontScale="77500" lnSpcReduction="20000"/>
          </a:bodyPr>
          <a:lstStyle/>
          <a:p>
            <a:pPr algn="l" fontAlgn="t"/>
            <a:r>
              <a:rPr lang="ru-RU" b="0" i="0" dirty="0">
                <a:solidFill>
                  <a:srgbClr val="000000"/>
                </a:solidFill>
                <a:effectLst/>
                <a:latin typeface="REG"/>
              </a:rPr>
              <a:t>Фредерик </a:t>
            </a:r>
            <a:r>
              <a:rPr lang="ru-RU" b="0" i="0" dirty="0" err="1">
                <a:solidFill>
                  <a:srgbClr val="000000"/>
                </a:solidFill>
                <a:effectLst/>
                <a:latin typeface="REG"/>
              </a:rPr>
              <a:t>Чом</a:t>
            </a:r>
            <a:r>
              <a:rPr lang="ru-RU" b="0" i="0" dirty="0">
                <a:solidFill>
                  <a:srgbClr val="000000"/>
                </a:solidFill>
                <a:effectLst/>
                <a:latin typeface="REG"/>
              </a:rPr>
              <a:t> (</a:t>
            </a:r>
            <a:r>
              <a:rPr lang="en-US" b="0" i="0" dirty="0">
                <a:solidFill>
                  <a:srgbClr val="000000"/>
                </a:solidFill>
                <a:effectLst/>
                <a:latin typeface="REG"/>
              </a:rPr>
              <a:t>Frederic </a:t>
            </a:r>
            <a:r>
              <a:rPr lang="en-US" b="0" i="0" dirty="0" err="1">
                <a:solidFill>
                  <a:srgbClr val="000000"/>
                </a:solidFill>
                <a:effectLst/>
                <a:latin typeface="REG"/>
              </a:rPr>
              <a:t>Chaume</a:t>
            </a:r>
            <a:r>
              <a:rPr lang="en-US" b="0" i="0" dirty="0">
                <a:solidFill>
                  <a:srgbClr val="000000"/>
                </a:solidFill>
                <a:effectLst/>
                <a:latin typeface="REG"/>
              </a:rPr>
              <a:t>) </a:t>
            </a:r>
            <a:r>
              <a:rPr lang="ru-RU" b="0" i="0" dirty="0">
                <a:solidFill>
                  <a:srgbClr val="000000"/>
                </a:solidFill>
                <a:effectLst/>
                <a:latin typeface="REG"/>
              </a:rPr>
              <a:t>анализирует ограничения, накладываемые на переводчика аудиовизуальных произведений и обусловленных спецификой отдельных видов аудиовизуального перевода: перевода субтитров, </a:t>
            </a:r>
            <a:r>
              <a:rPr lang="ru-RU" b="0" i="0" dirty="0" err="1">
                <a:solidFill>
                  <a:srgbClr val="000000"/>
                </a:solidFill>
                <a:effectLst/>
                <a:latin typeface="REG"/>
              </a:rPr>
              <a:t>надтитров</a:t>
            </a:r>
            <a:r>
              <a:rPr lang="ru-RU" b="0" i="0" dirty="0">
                <a:solidFill>
                  <a:srgbClr val="000000"/>
                </a:solidFill>
                <a:effectLst/>
                <a:latin typeface="REG"/>
              </a:rPr>
              <a:t>, перевода под закадровое озвучивание, </a:t>
            </a:r>
            <a:r>
              <a:rPr lang="ru-RU" b="0" i="0" dirty="0" err="1">
                <a:solidFill>
                  <a:srgbClr val="000000"/>
                </a:solidFill>
                <a:effectLst/>
                <a:latin typeface="REG"/>
              </a:rPr>
              <a:t>липсинка</a:t>
            </a:r>
            <a:r>
              <a:rPr lang="ru-RU" b="0" i="0" dirty="0">
                <a:solidFill>
                  <a:srgbClr val="000000"/>
                </a:solidFill>
                <a:effectLst/>
                <a:latin typeface="REG"/>
              </a:rPr>
              <a:t>, перевода под полный дубляж, </a:t>
            </a:r>
            <a:r>
              <a:rPr lang="ru-RU" b="0" i="0" dirty="0" err="1">
                <a:solidFill>
                  <a:srgbClr val="000000"/>
                </a:solidFill>
                <a:effectLst/>
                <a:latin typeface="REG"/>
              </a:rPr>
              <a:t>аудиодескрипции</a:t>
            </a:r>
            <a:r>
              <a:rPr lang="ru-RU" b="0" i="0" dirty="0">
                <a:solidFill>
                  <a:srgbClr val="000000"/>
                </a:solidFill>
                <a:effectLst/>
                <a:latin typeface="REG"/>
              </a:rPr>
              <a:t> и т. п. </a:t>
            </a:r>
          </a:p>
          <a:p>
            <a:pPr algn="l" fontAlgn="t"/>
            <a:r>
              <a:rPr lang="ru-RU" b="0" i="0" dirty="0">
                <a:solidFill>
                  <a:srgbClr val="000000"/>
                </a:solidFill>
                <a:effectLst/>
                <a:latin typeface="REG"/>
              </a:rPr>
              <a:t>Например, при переводе под полный дубляж основная цель переводчика аудиовизуального текста - сохранить развлекательный характер переводимого произведения, поэтому особое внимание уделяется функциональным ограничениям: синхронизации движений губ актёров с фонетической формой текста перевода, чтобы ничто не отвлекало внимание зрителя от конечного продукта [</a:t>
            </a:r>
            <a:r>
              <a:rPr lang="en-US" b="0" i="0" dirty="0" err="1">
                <a:solidFill>
                  <a:srgbClr val="000000"/>
                </a:solidFill>
                <a:effectLst/>
                <a:latin typeface="REG"/>
              </a:rPr>
              <a:t>Chaume</a:t>
            </a:r>
            <a:r>
              <a:rPr lang="en-US" b="0" i="0" dirty="0">
                <a:solidFill>
                  <a:srgbClr val="000000"/>
                </a:solidFill>
                <a:effectLst/>
                <a:latin typeface="REG"/>
              </a:rPr>
              <a:t> 2004: 38]. </a:t>
            </a:r>
            <a:endParaRPr lang="ru-RU" b="0" i="0" dirty="0">
              <a:solidFill>
                <a:srgbClr val="000000"/>
              </a:solidFill>
              <a:effectLst/>
              <a:latin typeface="REG"/>
            </a:endParaRPr>
          </a:p>
          <a:p>
            <a:pPr algn="l" fontAlgn="t"/>
            <a:r>
              <a:rPr lang="ru-RU" b="0" i="0" dirty="0">
                <a:solidFill>
                  <a:srgbClr val="000000"/>
                </a:solidFill>
                <a:effectLst/>
                <a:latin typeface="REG"/>
              </a:rPr>
              <a:t>В рамках данного подхода написал свой труд и Кристофер </a:t>
            </a:r>
            <a:r>
              <a:rPr lang="ru-RU" b="0" i="0" dirty="0" err="1">
                <a:solidFill>
                  <a:srgbClr val="000000"/>
                </a:solidFill>
                <a:effectLst/>
                <a:latin typeface="REG"/>
              </a:rPr>
              <a:t>Титфорд</a:t>
            </a:r>
            <a:r>
              <a:rPr lang="ru-RU" b="0" i="0" dirty="0">
                <a:solidFill>
                  <a:srgbClr val="000000"/>
                </a:solidFill>
                <a:effectLst/>
                <a:latin typeface="REG"/>
              </a:rPr>
              <a:t> (</a:t>
            </a:r>
            <a:r>
              <a:rPr lang="en-US" b="0" i="0" dirty="0">
                <a:solidFill>
                  <a:srgbClr val="000000"/>
                </a:solidFill>
                <a:effectLst/>
                <a:latin typeface="REG"/>
              </a:rPr>
              <a:t>Christopher </a:t>
            </a:r>
            <a:r>
              <a:rPr lang="en-US" b="0" i="0" dirty="0" err="1">
                <a:solidFill>
                  <a:srgbClr val="000000"/>
                </a:solidFill>
                <a:effectLst/>
                <a:latin typeface="REG"/>
              </a:rPr>
              <a:t>Titford</a:t>
            </a:r>
            <a:r>
              <a:rPr lang="ru-RU" dirty="0">
                <a:solidFill>
                  <a:srgbClr val="000000"/>
                </a:solidFill>
                <a:latin typeface="REG"/>
              </a:rPr>
              <a:t>) под названием </a:t>
            </a:r>
            <a:r>
              <a:rPr lang="en-US" b="0" i="0" dirty="0">
                <a:solidFill>
                  <a:srgbClr val="000000"/>
                </a:solidFill>
                <a:effectLst/>
                <a:latin typeface="REG"/>
              </a:rPr>
              <a:t>Constrained translation (1982], </a:t>
            </a:r>
            <a:r>
              <a:rPr lang="ru-RU" b="0" i="0" dirty="0">
                <a:solidFill>
                  <a:srgbClr val="000000"/>
                </a:solidFill>
                <a:effectLst/>
                <a:latin typeface="REG"/>
              </a:rPr>
              <a:t>в котором впервые введено понятие «ограниченный перевод» (</a:t>
            </a:r>
            <a:r>
              <a:rPr lang="en-US" b="0" i="0" dirty="0">
                <a:solidFill>
                  <a:srgbClr val="000000"/>
                </a:solidFill>
                <a:effectLst/>
                <a:latin typeface="REG"/>
              </a:rPr>
              <a:t>constrained translation] </a:t>
            </a:r>
            <a:r>
              <a:rPr lang="ru-RU" b="0" i="0" dirty="0">
                <a:solidFill>
                  <a:srgbClr val="000000"/>
                </a:solidFill>
                <a:effectLst/>
                <a:latin typeface="REG"/>
              </a:rPr>
              <a:t>в отношении перевода субтитров, отмечая, что проблемы, возникающие в процессе перевода субтитров, «в первую очередь обусловлены ограничениями, которые накладывает на переводчика сама среда передачи информации» (цит. по: [</a:t>
            </a:r>
            <a:r>
              <a:rPr lang="en-US" b="0" i="0" dirty="0">
                <a:solidFill>
                  <a:srgbClr val="000000"/>
                </a:solidFill>
                <a:effectLst/>
                <a:latin typeface="REG"/>
              </a:rPr>
              <a:t>Diaz Cintas 2004: 55]].</a:t>
            </a:r>
          </a:p>
          <a:p>
            <a:endParaRPr lang="ru-RU" dirty="0"/>
          </a:p>
        </p:txBody>
      </p:sp>
    </p:spTree>
    <p:extLst>
      <p:ext uri="{BB962C8B-B14F-4D97-AF65-F5344CB8AC3E}">
        <p14:creationId xmlns:p14="http://schemas.microsoft.com/office/powerpoint/2010/main" val="129048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170D6-8AD7-5906-51A5-7AFD4A94CBAE}"/>
              </a:ext>
            </a:extLst>
          </p:cNvPr>
          <p:cNvSpPr>
            <a:spLocks noGrp="1"/>
          </p:cNvSpPr>
          <p:nvPr>
            <p:ph type="title"/>
          </p:nvPr>
        </p:nvSpPr>
        <p:spPr/>
        <p:txBody>
          <a:bodyPr>
            <a:normAutofit/>
          </a:bodyPr>
          <a:lstStyle/>
          <a:p>
            <a:r>
              <a:rPr lang="ru-RU" sz="3200" dirty="0">
                <a:solidFill>
                  <a:srgbClr val="000000"/>
                </a:solidFill>
                <a:latin typeface="REG"/>
              </a:rPr>
              <a:t>Роберто </a:t>
            </a:r>
            <a:r>
              <a:rPr lang="ru-RU" sz="3200" dirty="0" err="1">
                <a:solidFill>
                  <a:srgbClr val="000000"/>
                </a:solidFill>
                <a:latin typeface="REG"/>
              </a:rPr>
              <a:t>Майорал</a:t>
            </a:r>
            <a:r>
              <a:rPr lang="ru-RU" sz="3200" dirty="0">
                <a:solidFill>
                  <a:srgbClr val="000000"/>
                </a:solidFill>
                <a:latin typeface="REG"/>
              </a:rPr>
              <a:t>, Дороти Келли и </a:t>
            </a:r>
            <a:r>
              <a:rPr lang="ru-RU" sz="3200" dirty="0" err="1">
                <a:solidFill>
                  <a:srgbClr val="000000"/>
                </a:solidFill>
                <a:latin typeface="REG"/>
              </a:rPr>
              <a:t>Нативидад</a:t>
            </a:r>
            <a:r>
              <a:rPr lang="ru-RU" sz="3200" dirty="0">
                <a:solidFill>
                  <a:srgbClr val="000000"/>
                </a:solidFill>
                <a:latin typeface="REG"/>
              </a:rPr>
              <a:t> </a:t>
            </a:r>
            <a:r>
              <a:rPr lang="ru-RU" sz="3200" dirty="0" err="1">
                <a:solidFill>
                  <a:srgbClr val="000000"/>
                </a:solidFill>
                <a:latin typeface="REG"/>
              </a:rPr>
              <a:t>Галлардо</a:t>
            </a:r>
            <a:r>
              <a:rPr lang="ru-RU" sz="3200" dirty="0">
                <a:solidFill>
                  <a:srgbClr val="000000"/>
                </a:solidFill>
                <a:latin typeface="REG"/>
              </a:rPr>
              <a:t> </a:t>
            </a:r>
            <a:br>
              <a:rPr lang="ru-RU" sz="3200" dirty="0">
                <a:solidFill>
                  <a:srgbClr val="000000"/>
                </a:solidFill>
                <a:latin typeface="REG"/>
              </a:rPr>
            </a:br>
            <a:r>
              <a:rPr lang="ru-RU" sz="3200" dirty="0">
                <a:solidFill>
                  <a:srgbClr val="000000"/>
                </a:solidFill>
                <a:latin typeface="REG"/>
              </a:rPr>
              <a:t>(</a:t>
            </a:r>
            <a:r>
              <a:rPr lang="en-US" sz="3200" dirty="0">
                <a:solidFill>
                  <a:srgbClr val="000000"/>
                </a:solidFill>
                <a:latin typeface="REG"/>
              </a:rPr>
              <a:t>Roberto Mayoral, Dorothy Kelly, Natividad Gallardo)</a:t>
            </a:r>
            <a:endParaRPr lang="ru-RU" sz="3200" dirty="0"/>
          </a:p>
        </p:txBody>
      </p:sp>
      <p:sp>
        <p:nvSpPr>
          <p:cNvPr id="3" name="Объект 2">
            <a:extLst>
              <a:ext uri="{FF2B5EF4-FFF2-40B4-BE49-F238E27FC236}">
                <a16:creationId xmlns:a16="http://schemas.microsoft.com/office/drawing/2014/main" id="{5C08C40B-1144-F4D6-6A68-D7BD9B7C62E6}"/>
              </a:ext>
            </a:extLst>
          </p:cNvPr>
          <p:cNvSpPr>
            <a:spLocks noGrp="1"/>
          </p:cNvSpPr>
          <p:nvPr>
            <p:ph idx="1"/>
          </p:nvPr>
        </p:nvSpPr>
        <p:spPr>
          <a:xfrm>
            <a:off x="493986" y="2340864"/>
            <a:ext cx="11116821" cy="3986364"/>
          </a:xfrm>
        </p:spPr>
        <p:txBody>
          <a:bodyPr>
            <a:normAutofit fontScale="70000" lnSpcReduction="20000"/>
          </a:bodyPr>
          <a:lstStyle/>
          <a:p>
            <a:r>
              <a:rPr lang="ru-RU" b="0" i="0" dirty="0">
                <a:solidFill>
                  <a:srgbClr val="000000"/>
                </a:solidFill>
                <a:effectLst/>
                <a:latin typeface="REG"/>
              </a:rPr>
              <a:t>АВП – это ограниченный перевод с учетом объективных факторов, непосредственно влияющих на процесс выполнения различных видов перевода (перевода рекламы, комиксов, песен, аудиовизуального перевода]: наличие нескольких коммуникативных каналов, влияние культуры языка оригинала и языка перевода на процесс и результат переводческой деятельности и т. п. </a:t>
            </a:r>
          </a:p>
          <a:p>
            <a:r>
              <a:rPr lang="ru-RU" b="0" i="0" dirty="0">
                <a:solidFill>
                  <a:srgbClr val="000000"/>
                </a:solidFill>
                <a:effectLst/>
                <a:latin typeface="REG"/>
              </a:rPr>
              <a:t>Авторы также вводят два новых понятия, определяющих суть ограниченного перевода: «синхронизация» (</a:t>
            </a:r>
            <a:r>
              <a:rPr lang="en-US" b="0" i="0" dirty="0">
                <a:solidFill>
                  <a:srgbClr val="000000"/>
                </a:solidFill>
                <a:effectLst/>
                <a:latin typeface="REG"/>
              </a:rPr>
              <a:t>synchrony) </a:t>
            </a:r>
            <a:r>
              <a:rPr lang="ru-RU" b="0" i="0" dirty="0">
                <a:solidFill>
                  <a:srgbClr val="000000"/>
                </a:solidFill>
                <a:effectLst/>
                <a:latin typeface="REG"/>
              </a:rPr>
              <a:t>и «шум» (</a:t>
            </a:r>
            <a:r>
              <a:rPr lang="en-US" b="0" i="0" dirty="0">
                <a:solidFill>
                  <a:srgbClr val="000000"/>
                </a:solidFill>
                <a:effectLst/>
                <a:latin typeface="REG"/>
              </a:rPr>
              <a:t>noise). </a:t>
            </a:r>
            <a:endParaRPr lang="ru-RU" b="0" i="0" dirty="0">
              <a:solidFill>
                <a:srgbClr val="000000"/>
              </a:solidFill>
              <a:effectLst/>
              <a:latin typeface="REG"/>
            </a:endParaRPr>
          </a:p>
          <a:p>
            <a:r>
              <a:rPr lang="ru-RU" b="0" i="0" dirty="0">
                <a:solidFill>
                  <a:srgbClr val="000000"/>
                </a:solidFill>
                <a:effectLst/>
                <a:latin typeface="REG"/>
              </a:rPr>
              <a:t>Под синхронизацией понимается согласованность сигналов различных знаковых систем, передающих одно и то же сообщение. Выделяются пять типов синхронизации, являющиеся источниками ограничений: временная, пространственная, содержательная, фонетическая, </a:t>
            </a:r>
            <a:r>
              <a:rPr lang="ru-RU" b="0" i="0" dirty="0" err="1">
                <a:solidFill>
                  <a:srgbClr val="000000"/>
                </a:solidFill>
                <a:effectLst/>
                <a:latin typeface="REG"/>
              </a:rPr>
              <a:t>персонажная</a:t>
            </a:r>
            <a:r>
              <a:rPr lang="ru-RU" b="0" i="0" dirty="0">
                <a:solidFill>
                  <a:srgbClr val="000000"/>
                </a:solidFill>
                <a:effectLst/>
                <a:latin typeface="REG"/>
              </a:rPr>
              <a:t>. </a:t>
            </a:r>
          </a:p>
          <a:p>
            <a:r>
              <a:rPr lang="ru-RU" b="0" i="0" dirty="0">
                <a:solidFill>
                  <a:srgbClr val="000000"/>
                </a:solidFill>
                <a:effectLst/>
                <a:latin typeface="REG"/>
              </a:rPr>
              <a:t>Шум, в свою очередь, представляет собой различные факторы, нарушающие синхронизацию: сосуществование в одном пространстве и времени двух </a:t>
            </a:r>
            <a:r>
              <a:rPr lang="ru-RU" b="0" i="0" dirty="0" err="1">
                <a:solidFill>
                  <a:srgbClr val="000000"/>
                </a:solidFill>
                <a:effectLst/>
                <a:latin typeface="REG"/>
              </a:rPr>
              <a:t>лингвокультурных</a:t>
            </a:r>
            <a:r>
              <a:rPr lang="ru-RU" b="0" i="0" dirty="0">
                <a:solidFill>
                  <a:srgbClr val="000000"/>
                </a:solidFill>
                <a:effectLst/>
                <a:latin typeface="REG"/>
              </a:rPr>
              <a:t> систем, несовпадение информации, поступающей одновременно по разным коммуникативным каналам (например, несогласованность субтитров и видеоряда], а также любые факторы, нарушающие принципы синхронизации [</a:t>
            </a:r>
            <a:r>
              <a:rPr lang="en-US" b="0" i="0" dirty="0">
                <a:solidFill>
                  <a:srgbClr val="000000"/>
                </a:solidFill>
                <a:effectLst/>
                <a:latin typeface="REG"/>
              </a:rPr>
              <a:t>Mayoral, Kelly, Gallardo 1988: 359].</a:t>
            </a:r>
            <a:endParaRPr lang="ru-RU" dirty="0"/>
          </a:p>
        </p:txBody>
      </p:sp>
    </p:spTree>
    <p:extLst>
      <p:ext uri="{BB962C8B-B14F-4D97-AF65-F5344CB8AC3E}">
        <p14:creationId xmlns:p14="http://schemas.microsoft.com/office/powerpoint/2010/main" val="405992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FF23AB-3657-360A-9837-06CE3471262C}"/>
              </a:ext>
            </a:extLst>
          </p:cNvPr>
          <p:cNvSpPr>
            <a:spLocks noGrp="1"/>
          </p:cNvSpPr>
          <p:nvPr>
            <p:ph type="title"/>
          </p:nvPr>
        </p:nvSpPr>
        <p:spPr/>
        <p:txBody>
          <a:bodyPr/>
          <a:lstStyle/>
          <a:p>
            <a:r>
              <a:rPr lang="ru-RU" dirty="0">
                <a:solidFill>
                  <a:srgbClr val="000000"/>
                </a:solidFill>
                <a:latin typeface="REG"/>
              </a:rPr>
              <a:t>Патрик </a:t>
            </a:r>
            <a:r>
              <a:rPr lang="ru-RU" dirty="0" err="1">
                <a:solidFill>
                  <a:srgbClr val="000000"/>
                </a:solidFill>
                <a:latin typeface="REG"/>
              </a:rPr>
              <a:t>Сабальбеаскоа</a:t>
            </a:r>
            <a:r>
              <a:rPr lang="ru-RU" dirty="0">
                <a:solidFill>
                  <a:srgbClr val="000000"/>
                </a:solidFill>
                <a:latin typeface="REG"/>
              </a:rPr>
              <a:t> (</a:t>
            </a:r>
            <a:r>
              <a:rPr lang="en-US" dirty="0">
                <a:solidFill>
                  <a:srgbClr val="000000"/>
                </a:solidFill>
                <a:latin typeface="REG"/>
              </a:rPr>
              <a:t>Patrick </a:t>
            </a:r>
            <a:r>
              <a:rPr lang="en-US" dirty="0" err="1">
                <a:solidFill>
                  <a:srgbClr val="000000"/>
                </a:solidFill>
                <a:latin typeface="REG"/>
              </a:rPr>
              <a:t>Zabalbeascoa</a:t>
            </a:r>
            <a:r>
              <a:rPr lang="en-US" dirty="0">
                <a:solidFill>
                  <a:srgbClr val="000000"/>
                </a:solidFill>
                <a:latin typeface="REG"/>
              </a:rPr>
              <a:t>] </a:t>
            </a:r>
            <a:endParaRPr lang="ru-RU" dirty="0"/>
          </a:p>
        </p:txBody>
      </p:sp>
      <p:sp>
        <p:nvSpPr>
          <p:cNvPr id="3" name="Объект 2">
            <a:extLst>
              <a:ext uri="{FF2B5EF4-FFF2-40B4-BE49-F238E27FC236}">
                <a16:creationId xmlns:a16="http://schemas.microsoft.com/office/drawing/2014/main" id="{F462A06A-6A7C-ECB4-01B3-D906BB8C0C37}"/>
              </a:ext>
            </a:extLst>
          </p:cNvPr>
          <p:cNvSpPr>
            <a:spLocks noGrp="1"/>
          </p:cNvSpPr>
          <p:nvPr>
            <p:ph idx="1"/>
          </p:nvPr>
        </p:nvSpPr>
        <p:spPr>
          <a:xfrm>
            <a:off x="304800" y="1890876"/>
            <a:ext cx="11306007" cy="4678090"/>
          </a:xfrm>
        </p:spPr>
        <p:txBody>
          <a:bodyPr>
            <a:normAutofit fontScale="77500" lnSpcReduction="20000"/>
          </a:bodyPr>
          <a:lstStyle/>
          <a:p>
            <a:pPr algn="l" fontAlgn="t"/>
            <a:r>
              <a:rPr lang="ru-RU" b="0" i="0" dirty="0">
                <a:solidFill>
                  <a:srgbClr val="000000"/>
                </a:solidFill>
                <a:effectLst/>
                <a:latin typeface="REG"/>
              </a:rPr>
              <a:t>АВП должен изучаться </a:t>
            </a:r>
            <a:r>
              <a:rPr lang="ru-RU" b="0" i="0" u="sng" dirty="0">
                <a:solidFill>
                  <a:srgbClr val="000000"/>
                </a:solidFill>
                <a:effectLst/>
                <a:latin typeface="REG"/>
              </a:rPr>
              <a:t>с точки зрения ограниченной коммуникации</a:t>
            </a:r>
            <a:r>
              <a:rPr lang="ru-RU" b="0" i="0" dirty="0">
                <a:solidFill>
                  <a:srgbClr val="000000"/>
                </a:solidFill>
                <a:effectLst/>
                <a:latin typeface="REG"/>
              </a:rPr>
              <a:t>, при этом следует рассматривать ограничения, налагаемые на переводчика, как препятствия, не позволяющие ему или ей создать «идеальный» перевод. </a:t>
            </a:r>
          </a:p>
          <a:p>
            <a:pPr algn="l" fontAlgn="t"/>
            <a:r>
              <a:rPr lang="ru-RU" b="0" i="0" dirty="0">
                <a:solidFill>
                  <a:srgbClr val="000000"/>
                </a:solidFill>
                <a:effectLst/>
                <a:latin typeface="REG"/>
              </a:rPr>
              <a:t>Выделяются две большие группы ограничений: внутренние (индивидуальные ограничения] и внешние (контекстуальные, вызванные внешними условиями]. </a:t>
            </a:r>
          </a:p>
          <a:p>
            <a:pPr algn="l" fontAlgn="t"/>
            <a:r>
              <a:rPr lang="ru-RU" b="0" i="0" dirty="0">
                <a:solidFill>
                  <a:srgbClr val="000000"/>
                </a:solidFill>
                <a:effectLst/>
                <a:latin typeface="REG"/>
              </a:rPr>
              <a:t>Под внутренними ограничениями понимаются как объективные нарушения сенсорной чувствительности (нарушения слуха, зрения, </a:t>
            </a:r>
            <a:r>
              <a:rPr lang="ru-RU" b="0" i="0" dirty="0" err="1">
                <a:solidFill>
                  <a:srgbClr val="000000"/>
                </a:solidFill>
                <a:effectLst/>
                <a:latin typeface="REG"/>
              </a:rPr>
              <a:t>цветовосприятия</a:t>
            </a:r>
            <a:r>
              <a:rPr lang="ru-RU" b="0" i="0" dirty="0">
                <a:solidFill>
                  <a:srgbClr val="000000"/>
                </a:solidFill>
                <a:effectLst/>
                <a:latin typeface="REG"/>
              </a:rPr>
              <a:t>], так и субъективные факторы интеллектуального развития личности, влияющие на восприятие аудиовизуального произведения (способность понимать юмор и иронию, наличие необходимых фоновых знаний и т. п.]. </a:t>
            </a:r>
          </a:p>
          <a:p>
            <a:pPr algn="l" fontAlgn="t"/>
            <a:r>
              <a:rPr lang="ru-RU" b="0" i="0" dirty="0">
                <a:solidFill>
                  <a:srgbClr val="000000"/>
                </a:solidFill>
                <a:effectLst/>
                <a:latin typeface="REG"/>
              </a:rPr>
              <a:t>Под внешними ограничениями понимаются любые внешние факторы (социальные, технологические или финансовые], ограничивающие возможность осуществления коммуникации [</a:t>
            </a:r>
            <a:r>
              <a:rPr lang="en-US" b="0" i="0" dirty="0" err="1">
                <a:solidFill>
                  <a:srgbClr val="000000"/>
                </a:solidFill>
                <a:effectLst/>
                <a:latin typeface="REG"/>
              </a:rPr>
              <a:t>Zabalbeascoa</a:t>
            </a:r>
            <a:r>
              <a:rPr lang="en-US" b="0" i="0" dirty="0">
                <a:solidFill>
                  <a:srgbClr val="000000"/>
                </a:solidFill>
                <a:effectLst/>
                <a:latin typeface="REG"/>
              </a:rPr>
              <a:t> 2010: 27]. </a:t>
            </a:r>
            <a:endParaRPr lang="ru-RU" b="0" i="0" dirty="0">
              <a:solidFill>
                <a:srgbClr val="000000"/>
              </a:solidFill>
              <a:effectLst/>
              <a:latin typeface="REG"/>
            </a:endParaRPr>
          </a:p>
          <a:p>
            <a:pPr algn="l" fontAlgn="t"/>
            <a:r>
              <a:rPr lang="ru-RU" dirty="0">
                <a:solidFill>
                  <a:srgbClr val="000000"/>
                </a:solidFill>
                <a:latin typeface="REG"/>
              </a:rPr>
              <a:t>Вывод: </a:t>
            </a:r>
            <a:r>
              <a:rPr lang="ru-RU" b="0" i="0" dirty="0">
                <a:solidFill>
                  <a:srgbClr val="000000"/>
                </a:solidFill>
                <a:effectLst/>
                <a:latin typeface="REG"/>
              </a:rPr>
              <a:t>непонимание сути ограничений приводит к снижению качества переводов и затрудняет зрительское восприятие переведённого аудиовизуального произведения. </a:t>
            </a:r>
            <a:endParaRPr lang="ru-RU" dirty="0"/>
          </a:p>
        </p:txBody>
      </p:sp>
    </p:spTree>
    <p:extLst>
      <p:ext uri="{BB962C8B-B14F-4D97-AF65-F5344CB8AC3E}">
        <p14:creationId xmlns:p14="http://schemas.microsoft.com/office/powerpoint/2010/main" val="191174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84DA88-AFA2-52B0-31AB-5AB154B57A47}"/>
              </a:ext>
            </a:extLst>
          </p:cNvPr>
          <p:cNvSpPr>
            <a:spLocks noGrp="1"/>
          </p:cNvSpPr>
          <p:nvPr>
            <p:ph type="title"/>
          </p:nvPr>
        </p:nvSpPr>
        <p:spPr/>
        <p:txBody>
          <a:bodyPr/>
          <a:lstStyle/>
          <a:p>
            <a:r>
              <a:rPr lang="ru-RU" dirty="0">
                <a:solidFill>
                  <a:srgbClr val="000000"/>
                </a:solidFill>
                <a:latin typeface="REG"/>
              </a:rPr>
              <a:t>Дескриптивно-семиотический подход к изучению АВП</a:t>
            </a:r>
            <a:endParaRPr lang="ru-RU" dirty="0"/>
          </a:p>
        </p:txBody>
      </p:sp>
      <p:sp>
        <p:nvSpPr>
          <p:cNvPr id="3" name="Объект 2">
            <a:extLst>
              <a:ext uri="{FF2B5EF4-FFF2-40B4-BE49-F238E27FC236}">
                <a16:creationId xmlns:a16="http://schemas.microsoft.com/office/drawing/2014/main" id="{C6F00023-4B96-EADA-ED3B-D98518EEC31C}"/>
              </a:ext>
            </a:extLst>
          </p:cNvPr>
          <p:cNvSpPr>
            <a:spLocks noGrp="1"/>
          </p:cNvSpPr>
          <p:nvPr>
            <p:ph idx="1"/>
          </p:nvPr>
        </p:nvSpPr>
        <p:spPr/>
        <p:txBody>
          <a:bodyPr>
            <a:normAutofit fontScale="77500" lnSpcReduction="20000"/>
          </a:bodyPr>
          <a:lstStyle/>
          <a:p>
            <a:r>
              <a:rPr lang="ru-RU" b="0" i="0" dirty="0">
                <a:solidFill>
                  <a:srgbClr val="000000"/>
                </a:solidFill>
                <a:effectLst/>
                <a:latin typeface="REG"/>
              </a:rPr>
              <a:t>Аудиовизуальный текст рассматривается как </a:t>
            </a:r>
            <a:r>
              <a:rPr lang="ru-RU" b="0" i="0" dirty="0" err="1">
                <a:solidFill>
                  <a:srgbClr val="000000"/>
                </a:solidFill>
                <a:effectLst/>
                <a:latin typeface="REG"/>
              </a:rPr>
              <a:t>полисемиотическое</a:t>
            </a:r>
            <a:r>
              <a:rPr lang="ru-RU" b="0" i="0" dirty="0">
                <a:solidFill>
                  <a:srgbClr val="000000"/>
                </a:solidFill>
                <a:effectLst/>
                <a:latin typeface="REG"/>
              </a:rPr>
              <a:t> единство, а процесс перевода - как акт переноса информации между </a:t>
            </a:r>
            <a:r>
              <a:rPr lang="ru-RU" b="0" i="0" dirty="0" err="1">
                <a:solidFill>
                  <a:srgbClr val="000000"/>
                </a:solidFill>
                <a:effectLst/>
                <a:latin typeface="REG"/>
              </a:rPr>
              <a:t>семиотически</a:t>
            </a:r>
            <a:r>
              <a:rPr lang="ru-RU" b="0" i="0" dirty="0">
                <a:solidFill>
                  <a:srgbClr val="000000"/>
                </a:solidFill>
                <a:effectLst/>
                <a:latin typeface="REG"/>
              </a:rPr>
              <a:t> разнородными единствами. </a:t>
            </a:r>
          </a:p>
          <a:p>
            <a:r>
              <a:rPr lang="ru-RU" b="0" i="0" dirty="0" err="1">
                <a:solidFill>
                  <a:srgbClr val="000000"/>
                </a:solidFill>
                <a:effectLst/>
                <a:latin typeface="REG"/>
              </a:rPr>
              <a:t>Дирк</a:t>
            </a:r>
            <a:r>
              <a:rPr lang="ru-RU" b="0" i="0" dirty="0">
                <a:solidFill>
                  <a:srgbClr val="000000"/>
                </a:solidFill>
                <a:effectLst/>
                <a:latin typeface="REG"/>
              </a:rPr>
              <a:t> </a:t>
            </a:r>
            <a:r>
              <a:rPr lang="ru-RU" b="0" i="0" dirty="0" err="1">
                <a:solidFill>
                  <a:srgbClr val="000000"/>
                </a:solidFill>
                <a:effectLst/>
                <a:latin typeface="REG"/>
              </a:rPr>
              <a:t>Делабастита</a:t>
            </a:r>
            <a:r>
              <a:rPr lang="ru-RU" b="0" i="0" dirty="0">
                <a:solidFill>
                  <a:srgbClr val="000000"/>
                </a:solidFill>
                <a:effectLst/>
                <a:latin typeface="REG"/>
              </a:rPr>
              <a:t> (</a:t>
            </a:r>
            <a:r>
              <a:rPr lang="en-US" b="0" i="0" dirty="0">
                <a:solidFill>
                  <a:srgbClr val="000000"/>
                </a:solidFill>
                <a:effectLst/>
                <a:latin typeface="REG"/>
              </a:rPr>
              <a:t>Dirk </a:t>
            </a:r>
            <a:r>
              <a:rPr lang="en-US" b="0" i="0" dirty="0" err="1">
                <a:solidFill>
                  <a:srgbClr val="000000"/>
                </a:solidFill>
                <a:effectLst/>
                <a:latin typeface="REG"/>
              </a:rPr>
              <a:t>Delabastita</a:t>
            </a:r>
            <a:r>
              <a:rPr lang="en-US" b="0" i="0" dirty="0">
                <a:solidFill>
                  <a:srgbClr val="000000"/>
                </a:solidFill>
                <a:effectLst/>
                <a:latin typeface="REG"/>
              </a:rPr>
              <a:t>)</a:t>
            </a:r>
            <a:r>
              <a:rPr lang="ru-RU" b="0" i="0" dirty="0">
                <a:solidFill>
                  <a:srgbClr val="000000"/>
                </a:solidFill>
                <a:effectLst/>
                <a:latin typeface="REG"/>
              </a:rPr>
              <a:t> выделил десять основных кодов, которые комбинируются различными способами и тем самым создают семиотическое пространство фильма как «</a:t>
            </a:r>
            <a:r>
              <a:rPr lang="ru-RU" b="0" i="0" dirty="0" err="1">
                <a:solidFill>
                  <a:srgbClr val="000000"/>
                </a:solidFill>
                <a:effectLst/>
                <a:latin typeface="REG"/>
              </a:rPr>
              <a:t>макрознака</a:t>
            </a:r>
            <a:r>
              <a:rPr lang="ru-RU" b="0" i="0" dirty="0">
                <a:solidFill>
                  <a:srgbClr val="000000"/>
                </a:solidFill>
                <a:effectLst/>
                <a:latin typeface="REG"/>
              </a:rPr>
              <a:t>»: вербальный, литературный, театральный, проксемический, моральный, код грима, коды вежливости, кинематографический код [</a:t>
            </a:r>
            <a:r>
              <a:rPr lang="en-US" b="0" i="0" dirty="0" err="1">
                <a:solidFill>
                  <a:srgbClr val="000000"/>
                </a:solidFill>
                <a:effectLst/>
                <a:latin typeface="REG"/>
              </a:rPr>
              <a:t>Delabastita</a:t>
            </a:r>
            <a:r>
              <a:rPr lang="en-US" b="0" i="0" dirty="0">
                <a:solidFill>
                  <a:srgbClr val="000000"/>
                </a:solidFill>
                <a:effectLst/>
                <a:latin typeface="REG"/>
              </a:rPr>
              <a:t> 1989: 196]. </a:t>
            </a:r>
            <a:endParaRPr lang="ru-RU" b="0" i="0" dirty="0">
              <a:solidFill>
                <a:srgbClr val="000000"/>
              </a:solidFill>
              <a:effectLst/>
              <a:latin typeface="REG"/>
            </a:endParaRPr>
          </a:p>
          <a:p>
            <a:r>
              <a:rPr lang="ru-RU" b="0" i="0" dirty="0">
                <a:solidFill>
                  <a:srgbClr val="000000"/>
                </a:solidFill>
                <a:effectLst/>
                <a:latin typeface="REG"/>
              </a:rPr>
              <a:t>Информация, зашифрованная средствами вышеуказанных кодов, передаётся зрителю посредством четырёх каналов: визуального1 (вербальные знаки], визуального2 (невербальные знаки], аудиального1 (вербальные знаки] и аудиального2 (невербальные знаки]. В зависимости от вида осуществляемого аудиовизуального перевода в каждом конкретном случае применяются отдельные стратегии и тактики перевода, обусловленные особенностями взаимодействия вышеуказанных кодов и каналов передачи информации.</a:t>
            </a:r>
            <a:endParaRPr lang="ru-RU" dirty="0"/>
          </a:p>
        </p:txBody>
      </p:sp>
    </p:spTree>
    <p:extLst>
      <p:ext uri="{BB962C8B-B14F-4D97-AF65-F5344CB8AC3E}">
        <p14:creationId xmlns:p14="http://schemas.microsoft.com/office/powerpoint/2010/main" val="284363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A6D766-2EAB-28A1-2D16-855078473F3A}"/>
              </a:ext>
            </a:extLst>
          </p:cNvPr>
          <p:cNvSpPr>
            <a:spLocks noGrp="1"/>
          </p:cNvSpPr>
          <p:nvPr>
            <p:ph type="title"/>
          </p:nvPr>
        </p:nvSpPr>
        <p:spPr/>
        <p:txBody>
          <a:bodyPr/>
          <a:lstStyle/>
          <a:p>
            <a:r>
              <a:rPr lang="ru-RU" b="0" i="0" dirty="0">
                <a:solidFill>
                  <a:srgbClr val="000000"/>
                </a:solidFill>
                <a:effectLst/>
                <a:latin typeface="REG"/>
              </a:rPr>
              <a:t>Хенрик </a:t>
            </a:r>
            <a:r>
              <a:rPr lang="ru-RU" b="0" i="0" dirty="0" err="1">
                <a:solidFill>
                  <a:srgbClr val="000000"/>
                </a:solidFill>
                <a:effectLst/>
                <a:latin typeface="REG"/>
              </a:rPr>
              <a:t>Готтлиб</a:t>
            </a:r>
            <a:r>
              <a:rPr lang="ru-RU" b="0" i="0" dirty="0">
                <a:solidFill>
                  <a:srgbClr val="000000"/>
                </a:solidFill>
                <a:effectLst/>
                <a:latin typeface="REG"/>
              </a:rPr>
              <a:t> (</a:t>
            </a:r>
            <a:r>
              <a:rPr lang="en-US" b="0" i="0" dirty="0">
                <a:solidFill>
                  <a:srgbClr val="000000"/>
                </a:solidFill>
                <a:effectLst/>
                <a:latin typeface="REG"/>
              </a:rPr>
              <a:t>Henrik Gottlieb</a:t>
            </a:r>
            <a:r>
              <a:rPr lang="ru-RU" b="0" i="0" dirty="0">
                <a:solidFill>
                  <a:srgbClr val="000000"/>
                </a:solidFill>
                <a:effectLst/>
                <a:latin typeface="REG"/>
              </a:rPr>
              <a:t>)</a:t>
            </a:r>
            <a:endParaRPr lang="ru-RU" dirty="0"/>
          </a:p>
        </p:txBody>
      </p:sp>
      <p:sp>
        <p:nvSpPr>
          <p:cNvPr id="3" name="Объект 2">
            <a:extLst>
              <a:ext uri="{FF2B5EF4-FFF2-40B4-BE49-F238E27FC236}">
                <a16:creationId xmlns:a16="http://schemas.microsoft.com/office/drawing/2014/main" id="{79D80A1E-0843-E216-4F5A-21534FE55166}"/>
              </a:ext>
            </a:extLst>
          </p:cNvPr>
          <p:cNvSpPr>
            <a:spLocks noGrp="1"/>
          </p:cNvSpPr>
          <p:nvPr>
            <p:ph idx="1"/>
          </p:nvPr>
        </p:nvSpPr>
        <p:spPr>
          <a:xfrm>
            <a:off x="346842" y="2340864"/>
            <a:ext cx="11263966" cy="4291164"/>
          </a:xfrm>
        </p:spPr>
        <p:txBody>
          <a:bodyPr>
            <a:normAutofit/>
          </a:bodyPr>
          <a:lstStyle/>
          <a:p>
            <a:pPr algn="l" fontAlgn="t"/>
            <a:r>
              <a:rPr lang="ru-RU" b="0" i="0" dirty="0">
                <a:solidFill>
                  <a:srgbClr val="000000"/>
                </a:solidFill>
                <a:effectLst/>
                <a:latin typeface="REG"/>
              </a:rPr>
              <a:t>В случае </a:t>
            </a:r>
            <a:r>
              <a:rPr lang="ru-RU" b="0" i="0" dirty="0" err="1">
                <a:solidFill>
                  <a:srgbClr val="000000"/>
                </a:solidFill>
                <a:effectLst/>
                <a:latin typeface="REG"/>
              </a:rPr>
              <a:t>субтитрирования</a:t>
            </a:r>
            <a:r>
              <a:rPr lang="ru-RU" b="0" i="0" dirty="0">
                <a:solidFill>
                  <a:srgbClr val="000000"/>
                </a:solidFill>
                <a:effectLst/>
                <a:latin typeface="REG"/>
              </a:rPr>
              <a:t>  (</a:t>
            </a:r>
            <a:r>
              <a:rPr lang="ru-RU" dirty="0">
                <a:solidFill>
                  <a:srgbClr val="000000"/>
                </a:solidFill>
                <a:latin typeface="REG"/>
              </a:rPr>
              <a:t>или в </a:t>
            </a:r>
            <a:r>
              <a:rPr lang="ru-RU" dirty="0" err="1">
                <a:solidFill>
                  <a:srgbClr val="000000"/>
                </a:solidFill>
                <a:latin typeface="REG"/>
              </a:rPr>
              <a:t>терминлогии</a:t>
            </a:r>
            <a:r>
              <a:rPr lang="ru-RU" dirty="0">
                <a:solidFill>
                  <a:srgbClr val="000000"/>
                </a:solidFill>
                <a:latin typeface="REG"/>
              </a:rPr>
              <a:t> Х.Г. </a:t>
            </a:r>
            <a:r>
              <a:rPr lang="ru-RU" b="0" i="0" dirty="0">
                <a:solidFill>
                  <a:srgbClr val="000000"/>
                </a:solidFill>
                <a:effectLst/>
                <a:latin typeface="REG"/>
              </a:rPr>
              <a:t>«диагонального перевода») [</a:t>
            </a:r>
            <a:r>
              <a:rPr lang="en-US" b="0" i="0" dirty="0">
                <a:solidFill>
                  <a:srgbClr val="000000"/>
                </a:solidFill>
                <a:effectLst/>
                <a:latin typeface="REG"/>
              </a:rPr>
              <a:t>Gottlieb 1994], </a:t>
            </a:r>
            <a:r>
              <a:rPr lang="ru-RU" b="0" i="0" dirty="0">
                <a:solidFill>
                  <a:srgbClr val="000000"/>
                </a:solidFill>
                <a:effectLst/>
                <a:latin typeface="REG"/>
              </a:rPr>
              <a:t>происходит </a:t>
            </a:r>
            <a:r>
              <a:rPr lang="ru-RU" b="0" i="0" dirty="0" err="1">
                <a:solidFill>
                  <a:srgbClr val="000000"/>
                </a:solidFill>
                <a:effectLst/>
                <a:latin typeface="REG"/>
              </a:rPr>
              <a:t>интрасемиотический</a:t>
            </a:r>
            <a:r>
              <a:rPr lang="ru-RU" b="0" i="0" dirty="0">
                <a:solidFill>
                  <a:srgbClr val="000000"/>
                </a:solidFill>
                <a:effectLst/>
                <a:latin typeface="REG"/>
              </a:rPr>
              <a:t> перенос, осуществляемый в рамках единого </a:t>
            </a:r>
            <a:r>
              <a:rPr lang="ru-RU" b="0" i="0" dirty="0" err="1">
                <a:solidFill>
                  <a:srgbClr val="000000"/>
                </a:solidFill>
                <a:effectLst/>
                <a:latin typeface="REG"/>
              </a:rPr>
              <a:t>полисемиотического</a:t>
            </a:r>
            <a:r>
              <a:rPr lang="ru-RU" b="0" i="0" dirty="0">
                <a:solidFill>
                  <a:srgbClr val="000000"/>
                </a:solidFill>
                <a:effectLst/>
                <a:latin typeface="REG"/>
              </a:rPr>
              <a:t> комплекса аудиовизуального произведения, в результате которого аудиальный код (речь персонажей] передаётся посредством вербального кода (субтитров). При оценке качества субтитров необходимо учитывать степень того, «насколько субтитрированная версия [фильма], выступающая в виде единого целостного произведения, способна передать семантический гештальт оригинала» [</a:t>
            </a:r>
            <a:r>
              <a:rPr lang="en-US" b="0" i="0" dirty="0">
                <a:solidFill>
                  <a:srgbClr val="000000"/>
                </a:solidFill>
                <a:effectLst/>
                <a:latin typeface="REG"/>
              </a:rPr>
              <a:t>Gottlieb 1994: 106].</a:t>
            </a:r>
            <a:endParaRPr lang="ru-RU" b="0" i="0" dirty="0">
              <a:solidFill>
                <a:srgbClr val="000000"/>
              </a:solidFill>
              <a:effectLst/>
              <a:latin typeface="REG"/>
            </a:endParaRPr>
          </a:p>
          <a:p>
            <a:pPr marL="0" indent="0">
              <a:buNone/>
            </a:pPr>
            <a:endParaRPr lang="ru-RU" dirty="0"/>
          </a:p>
        </p:txBody>
      </p:sp>
    </p:spTree>
    <p:extLst>
      <p:ext uri="{BB962C8B-B14F-4D97-AF65-F5344CB8AC3E}">
        <p14:creationId xmlns:p14="http://schemas.microsoft.com/office/powerpoint/2010/main" val="175363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A2645-BD22-5ED4-48AC-EB1AC9C2C703}"/>
              </a:ext>
            </a:extLst>
          </p:cNvPr>
          <p:cNvSpPr>
            <a:spLocks noGrp="1"/>
          </p:cNvSpPr>
          <p:nvPr>
            <p:ph type="title"/>
          </p:nvPr>
        </p:nvSpPr>
        <p:spPr/>
        <p:txBody>
          <a:bodyPr/>
          <a:lstStyle/>
          <a:p>
            <a:r>
              <a:rPr lang="ru-RU" dirty="0">
                <a:solidFill>
                  <a:srgbClr val="000000"/>
                </a:solidFill>
                <a:latin typeface="REG"/>
              </a:rPr>
              <a:t>Зое </a:t>
            </a:r>
            <a:r>
              <a:rPr lang="ru-RU" dirty="0" err="1">
                <a:solidFill>
                  <a:srgbClr val="000000"/>
                </a:solidFill>
                <a:latin typeface="REG"/>
              </a:rPr>
              <a:t>Петтит</a:t>
            </a:r>
            <a:r>
              <a:rPr lang="ru-RU" dirty="0">
                <a:solidFill>
                  <a:srgbClr val="000000"/>
                </a:solidFill>
                <a:latin typeface="REG"/>
              </a:rPr>
              <a:t> (</a:t>
            </a:r>
            <a:r>
              <a:rPr lang="en-US" dirty="0">
                <a:solidFill>
                  <a:srgbClr val="000000"/>
                </a:solidFill>
                <a:latin typeface="REG"/>
              </a:rPr>
              <a:t>Zoë Pettit)</a:t>
            </a:r>
            <a:endParaRPr lang="ru-RU" dirty="0"/>
          </a:p>
        </p:txBody>
      </p:sp>
      <p:sp>
        <p:nvSpPr>
          <p:cNvPr id="3" name="Объект 2">
            <a:extLst>
              <a:ext uri="{FF2B5EF4-FFF2-40B4-BE49-F238E27FC236}">
                <a16:creationId xmlns:a16="http://schemas.microsoft.com/office/drawing/2014/main" id="{5B9A02AF-9B50-9DB4-D98A-A8A3C6C47A09}"/>
              </a:ext>
            </a:extLst>
          </p:cNvPr>
          <p:cNvSpPr>
            <a:spLocks noGrp="1"/>
          </p:cNvSpPr>
          <p:nvPr>
            <p:ph idx="1"/>
          </p:nvPr>
        </p:nvSpPr>
        <p:spPr/>
        <p:txBody>
          <a:bodyPr/>
          <a:lstStyle/>
          <a:p>
            <a:r>
              <a:rPr lang="ru-RU" b="0" i="0" dirty="0">
                <a:solidFill>
                  <a:srgbClr val="000000"/>
                </a:solidFill>
                <a:effectLst/>
                <a:latin typeface="REG"/>
              </a:rPr>
              <a:t>Фильм - это комплексный семиотический текст, состоящий из знаков, несущих культурно-специфическую информацию. Таким образом, аудиовизуальное произведение представляет собой «культурную репрезентацию мира», осуществляемую посредством языка и визуальных образов [</a:t>
            </a:r>
            <a:r>
              <a:rPr lang="en-US" b="0" i="0" dirty="0">
                <a:solidFill>
                  <a:srgbClr val="000000"/>
                </a:solidFill>
                <a:effectLst/>
                <a:latin typeface="REG"/>
              </a:rPr>
              <a:t>Pettit 2009: 44]. </a:t>
            </a:r>
            <a:endParaRPr lang="ru-RU" b="0" i="0" dirty="0">
              <a:solidFill>
                <a:srgbClr val="000000"/>
              </a:solidFill>
              <a:effectLst/>
              <a:latin typeface="REG"/>
            </a:endParaRPr>
          </a:p>
          <a:p>
            <a:r>
              <a:rPr lang="ru-RU" b="0" i="0" dirty="0">
                <a:solidFill>
                  <a:srgbClr val="000000"/>
                </a:solidFill>
                <a:effectLst/>
                <a:latin typeface="REG"/>
              </a:rPr>
              <a:t>Автор выявляет конкретные стратегии культурного переноса, осуществляемого в процессе перевода субтитров и перевода под дубляж, позволяющие передать культурные реалии оригинала, а также выявляет случаи, в которых необходимо применять тактики опущения или нейтрализации реалии.</a:t>
            </a:r>
            <a:endParaRPr lang="ru-RU" dirty="0"/>
          </a:p>
        </p:txBody>
      </p:sp>
    </p:spTree>
    <p:extLst>
      <p:ext uri="{BB962C8B-B14F-4D97-AF65-F5344CB8AC3E}">
        <p14:creationId xmlns:p14="http://schemas.microsoft.com/office/powerpoint/2010/main" val="408065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36431E-1B43-1839-60EA-04A40E434FA2}"/>
              </a:ext>
            </a:extLst>
          </p:cNvPr>
          <p:cNvSpPr>
            <a:spLocks noGrp="1"/>
          </p:cNvSpPr>
          <p:nvPr>
            <p:ph type="title"/>
          </p:nvPr>
        </p:nvSpPr>
        <p:spPr/>
        <p:txBody>
          <a:bodyPr/>
          <a:lstStyle/>
          <a:p>
            <a:r>
              <a:rPr lang="ru-RU" dirty="0">
                <a:solidFill>
                  <a:srgbClr val="000000"/>
                </a:solidFill>
                <a:latin typeface="REG"/>
              </a:rPr>
              <a:t>Ив </a:t>
            </a:r>
            <a:r>
              <a:rPr lang="ru-RU" dirty="0" err="1">
                <a:solidFill>
                  <a:srgbClr val="000000"/>
                </a:solidFill>
                <a:latin typeface="REG"/>
              </a:rPr>
              <a:t>Гамбье</a:t>
            </a:r>
            <a:r>
              <a:rPr lang="ru-RU" dirty="0">
                <a:solidFill>
                  <a:srgbClr val="000000"/>
                </a:solidFill>
                <a:latin typeface="REG"/>
              </a:rPr>
              <a:t> (</a:t>
            </a:r>
            <a:r>
              <a:rPr lang="en-US" dirty="0">
                <a:solidFill>
                  <a:srgbClr val="000000"/>
                </a:solidFill>
                <a:latin typeface="REG"/>
              </a:rPr>
              <a:t>Yves Gambier</a:t>
            </a:r>
            <a:r>
              <a:rPr lang="ru-RU" dirty="0">
                <a:solidFill>
                  <a:srgbClr val="000000"/>
                </a:solidFill>
                <a:latin typeface="REG"/>
              </a:rPr>
              <a:t>) и </a:t>
            </a:r>
            <a:r>
              <a:rPr lang="ru-RU" b="0" i="0" dirty="0">
                <a:solidFill>
                  <a:srgbClr val="000000"/>
                </a:solidFill>
                <a:effectLst/>
                <a:latin typeface="REG"/>
              </a:rPr>
              <a:t>Алин </a:t>
            </a:r>
            <a:r>
              <a:rPr lang="ru-RU" b="0" i="0" dirty="0" err="1">
                <a:solidFill>
                  <a:srgbClr val="000000"/>
                </a:solidFill>
                <a:effectLst/>
                <a:latin typeface="REG"/>
              </a:rPr>
              <a:t>Ремаэль</a:t>
            </a:r>
            <a:r>
              <a:rPr lang="ru-RU" b="0" i="0" dirty="0">
                <a:solidFill>
                  <a:srgbClr val="000000"/>
                </a:solidFill>
                <a:effectLst/>
                <a:latin typeface="REG"/>
              </a:rPr>
              <a:t> (</a:t>
            </a:r>
            <a:r>
              <a:rPr lang="en-US" b="0" i="0" dirty="0">
                <a:solidFill>
                  <a:srgbClr val="000000"/>
                </a:solidFill>
                <a:effectLst/>
                <a:latin typeface="REG"/>
              </a:rPr>
              <a:t>Aline </a:t>
            </a:r>
            <a:r>
              <a:rPr lang="en-US" b="0" i="0" dirty="0" err="1">
                <a:solidFill>
                  <a:srgbClr val="000000"/>
                </a:solidFill>
                <a:effectLst/>
                <a:latin typeface="REG"/>
              </a:rPr>
              <a:t>Remael</a:t>
            </a:r>
            <a:r>
              <a:rPr lang="ru-RU" dirty="0">
                <a:solidFill>
                  <a:srgbClr val="000000"/>
                </a:solidFill>
                <a:latin typeface="REG"/>
              </a:rPr>
              <a:t>)</a:t>
            </a:r>
            <a:endParaRPr lang="ru-RU" dirty="0"/>
          </a:p>
        </p:txBody>
      </p:sp>
      <p:sp>
        <p:nvSpPr>
          <p:cNvPr id="3" name="Объект 2">
            <a:extLst>
              <a:ext uri="{FF2B5EF4-FFF2-40B4-BE49-F238E27FC236}">
                <a16:creationId xmlns:a16="http://schemas.microsoft.com/office/drawing/2014/main" id="{C6620C86-464A-850A-8599-6254CF2A3639}"/>
              </a:ext>
            </a:extLst>
          </p:cNvPr>
          <p:cNvSpPr>
            <a:spLocks noGrp="1"/>
          </p:cNvSpPr>
          <p:nvPr>
            <p:ph idx="1"/>
          </p:nvPr>
        </p:nvSpPr>
        <p:spPr>
          <a:xfrm>
            <a:off x="581192" y="2340863"/>
            <a:ext cx="11029615" cy="4259633"/>
          </a:xfrm>
        </p:spPr>
        <p:txBody>
          <a:bodyPr>
            <a:normAutofit fontScale="92500" lnSpcReduction="20000"/>
          </a:bodyPr>
          <a:lstStyle/>
          <a:p>
            <a:pPr algn="l" fontAlgn="t"/>
            <a:r>
              <a:rPr lang="ru-RU" b="0" i="0" dirty="0">
                <a:solidFill>
                  <a:srgbClr val="000000"/>
                </a:solidFill>
                <a:effectLst/>
                <a:latin typeface="REG"/>
              </a:rPr>
              <a:t>При изучении аудиовизуального перевода, учитывая его </a:t>
            </a:r>
            <a:r>
              <a:rPr lang="ru-RU" b="0" i="0" dirty="0" err="1">
                <a:solidFill>
                  <a:srgbClr val="000000"/>
                </a:solidFill>
                <a:effectLst/>
                <a:latin typeface="REG"/>
              </a:rPr>
              <a:t>полисемиотическую</a:t>
            </a:r>
            <a:r>
              <a:rPr lang="ru-RU" b="0" i="0" dirty="0">
                <a:solidFill>
                  <a:srgbClr val="000000"/>
                </a:solidFill>
                <a:effectLst/>
                <a:latin typeface="REG"/>
              </a:rPr>
              <a:t> природу, необходимо привлекать весь доступный методологический аппарат, включая теорию относительности, теорию </a:t>
            </a:r>
            <a:r>
              <a:rPr lang="ru-RU" b="0" i="0" dirty="0" err="1">
                <a:solidFill>
                  <a:srgbClr val="000000"/>
                </a:solidFill>
                <a:effectLst/>
                <a:latin typeface="REG"/>
              </a:rPr>
              <a:t>скопоса</a:t>
            </a:r>
            <a:r>
              <a:rPr lang="ru-RU" b="0" i="0" dirty="0">
                <a:solidFill>
                  <a:srgbClr val="000000"/>
                </a:solidFill>
                <a:effectLst/>
                <a:latin typeface="REG"/>
              </a:rPr>
              <a:t>, приёмы дескриптивных исследований в области перевода, а также знания основ сценарного мастерства и базовые компетенции в сфере кинематографии и кинопроизводства [</a:t>
            </a:r>
            <a:r>
              <a:rPr lang="en-US" b="0" i="0" dirty="0">
                <a:solidFill>
                  <a:srgbClr val="000000"/>
                </a:solidFill>
                <a:effectLst/>
                <a:latin typeface="REG"/>
              </a:rPr>
              <a:t>Gambier 2008]. </a:t>
            </a:r>
            <a:endParaRPr lang="ru-RU" b="0" i="0" dirty="0">
              <a:solidFill>
                <a:srgbClr val="000000"/>
              </a:solidFill>
              <a:effectLst/>
              <a:latin typeface="REG"/>
            </a:endParaRPr>
          </a:p>
          <a:p>
            <a:pPr algn="l" fontAlgn="t"/>
            <a:r>
              <a:rPr lang="ru-RU" b="0" i="0" dirty="0">
                <a:solidFill>
                  <a:srgbClr val="000000"/>
                </a:solidFill>
                <a:effectLst/>
                <a:latin typeface="REG"/>
              </a:rPr>
              <a:t>О необходимости применения междисциплинарного подхода пишет и Алин </a:t>
            </a:r>
            <a:r>
              <a:rPr lang="ru-RU" b="0" i="0" dirty="0" err="1">
                <a:solidFill>
                  <a:srgbClr val="000000"/>
                </a:solidFill>
                <a:effectLst/>
                <a:latin typeface="REG"/>
              </a:rPr>
              <a:t>Ремаэль</a:t>
            </a:r>
            <a:r>
              <a:rPr lang="ru-RU" b="0" i="0" dirty="0">
                <a:solidFill>
                  <a:srgbClr val="000000"/>
                </a:solidFill>
                <a:effectLst/>
                <a:latin typeface="REG"/>
              </a:rPr>
              <a:t> (</a:t>
            </a:r>
            <a:r>
              <a:rPr lang="en-US" b="0" i="0" dirty="0">
                <a:solidFill>
                  <a:srgbClr val="000000"/>
                </a:solidFill>
                <a:effectLst/>
                <a:latin typeface="REG"/>
              </a:rPr>
              <a:t>Aline </a:t>
            </a:r>
            <a:r>
              <a:rPr lang="en-US" b="0" i="0" dirty="0" err="1">
                <a:solidFill>
                  <a:srgbClr val="000000"/>
                </a:solidFill>
                <a:effectLst/>
                <a:latin typeface="REG"/>
              </a:rPr>
              <a:t>Remael</a:t>
            </a:r>
            <a:r>
              <a:rPr lang="en-US" b="0" i="0" dirty="0">
                <a:solidFill>
                  <a:srgbClr val="000000"/>
                </a:solidFill>
                <a:effectLst/>
                <a:latin typeface="REG"/>
              </a:rPr>
              <a:t>], </a:t>
            </a:r>
            <a:r>
              <a:rPr lang="ru-RU" b="0" i="0" dirty="0">
                <a:solidFill>
                  <a:srgbClr val="000000"/>
                </a:solidFill>
                <a:effectLst/>
                <a:latin typeface="REG"/>
              </a:rPr>
              <a:t>предлагая выбрать объектом изучения тексты переводов аудиовизуальных произведений, подразумевающие наличие вербальной составляющей, обращая особое внимание на мультимодальное функционирование этих текстов и трансформации, которым они подвергаются в процессе перевода [</a:t>
            </a:r>
            <a:r>
              <a:rPr lang="en-US" b="0" i="0" dirty="0" err="1">
                <a:solidFill>
                  <a:srgbClr val="000000"/>
                </a:solidFill>
                <a:effectLst/>
                <a:latin typeface="REG"/>
              </a:rPr>
              <a:t>Remael</a:t>
            </a:r>
            <a:r>
              <a:rPr lang="en-US" b="0" i="0" dirty="0">
                <a:solidFill>
                  <a:srgbClr val="000000"/>
                </a:solidFill>
                <a:effectLst/>
                <a:latin typeface="REG"/>
              </a:rPr>
              <a:t> 2001: 14].</a:t>
            </a:r>
            <a:endParaRPr lang="ru-RU" b="0" i="0" dirty="0">
              <a:solidFill>
                <a:srgbClr val="000000"/>
              </a:solidFill>
              <a:effectLst/>
              <a:latin typeface="REG"/>
            </a:endParaRPr>
          </a:p>
          <a:p>
            <a:pPr algn="l" fontAlgn="t"/>
            <a:r>
              <a:rPr lang="ru-RU" b="0" i="0" dirty="0">
                <a:solidFill>
                  <a:srgbClr val="000000"/>
                </a:solidFill>
                <a:effectLst/>
                <a:latin typeface="REG"/>
              </a:rPr>
              <a:t>Процесс перевода не заканчивается текстом, он заканчивается доставкой текста конечному получателю [</a:t>
            </a:r>
            <a:r>
              <a:rPr lang="en-US" b="0" i="0" dirty="0">
                <a:solidFill>
                  <a:srgbClr val="000000"/>
                </a:solidFill>
                <a:effectLst/>
                <a:latin typeface="REG"/>
              </a:rPr>
              <a:t>Gambier, Gottlieb 2001: xix]. </a:t>
            </a:r>
            <a:endParaRPr lang="ru-RU" dirty="0"/>
          </a:p>
        </p:txBody>
      </p:sp>
      <p:sp>
        <p:nvSpPr>
          <p:cNvPr id="4" name="TextBox 3">
            <a:extLst>
              <a:ext uri="{FF2B5EF4-FFF2-40B4-BE49-F238E27FC236}">
                <a16:creationId xmlns:a16="http://schemas.microsoft.com/office/drawing/2014/main" id="{4030A3AF-C583-CF11-3128-204BB32F6164}"/>
              </a:ext>
            </a:extLst>
          </p:cNvPr>
          <p:cNvSpPr txBox="1"/>
          <p:nvPr/>
        </p:nvSpPr>
        <p:spPr>
          <a:xfrm>
            <a:off x="690522" y="1784943"/>
            <a:ext cx="8429296" cy="461665"/>
          </a:xfrm>
          <a:prstGeom prst="rect">
            <a:avLst/>
          </a:prstGeom>
          <a:noFill/>
        </p:spPr>
        <p:txBody>
          <a:bodyPr wrap="square" rtlCol="0">
            <a:spAutoFit/>
          </a:bodyPr>
          <a:lstStyle/>
          <a:p>
            <a:r>
              <a:rPr lang="ru-RU" sz="2400" dirty="0"/>
              <a:t>Междисциплинарный подход к изучению АВП</a:t>
            </a:r>
          </a:p>
        </p:txBody>
      </p:sp>
    </p:spTree>
    <p:extLst>
      <p:ext uri="{BB962C8B-B14F-4D97-AF65-F5344CB8AC3E}">
        <p14:creationId xmlns:p14="http://schemas.microsoft.com/office/powerpoint/2010/main" val="21500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22AE6B-6B4C-993A-DF92-7754108BB91A}"/>
              </a:ext>
            </a:extLst>
          </p:cNvPr>
          <p:cNvSpPr>
            <a:spLocks noGrp="1"/>
          </p:cNvSpPr>
          <p:nvPr>
            <p:ph type="title"/>
          </p:nvPr>
        </p:nvSpPr>
        <p:spPr>
          <a:xfrm>
            <a:off x="581192" y="702156"/>
            <a:ext cx="11029616" cy="1188720"/>
          </a:xfrm>
        </p:spPr>
        <p:txBody>
          <a:bodyPr>
            <a:normAutofit/>
          </a:bodyPr>
          <a:lstStyle/>
          <a:p>
            <a:r>
              <a:rPr lang="ru-RU"/>
              <a:t>Аудиовизуальный перевод</a:t>
            </a:r>
          </a:p>
        </p:txBody>
      </p:sp>
      <p:pic>
        <p:nvPicPr>
          <p:cNvPr id="5" name="Picture 4" descr="Кинопленка и хлопушка">
            <a:extLst>
              <a:ext uri="{FF2B5EF4-FFF2-40B4-BE49-F238E27FC236}">
                <a16:creationId xmlns:a16="http://schemas.microsoft.com/office/drawing/2014/main" id="{A1780C30-665D-662C-D4B1-822D0F23E967}"/>
              </a:ext>
            </a:extLst>
          </p:cNvPr>
          <p:cNvPicPr>
            <a:picLocks noChangeAspect="1"/>
          </p:cNvPicPr>
          <p:nvPr/>
        </p:nvPicPr>
        <p:blipFill rotWithShape="1">
          <a:blip r:embed="rId3"/>
          <a:srcRect t="12145" b="3586"/>
          <a:stretch/>
        </p:blipFill>
        <p:spPr>
          <a:xfrm>
            <a:off x="776650" y="3352240"/>
            <a:ext cx="3061163" cy="1721890"/>
          </a:xfrm>
          <a:prstGeom prst="rect">
            <a:avLst/>
          </a:prstGeom>
          <a:effectLst>
            <a:outerShdw blurRad="288821" dist="50800" dir="5400000" algn="ctr" rotWithShape="0">
              <a:srgbClr val="000000">
                <a:alpha val="87000"/>
              </a:srgbClr>
            </a:outerShdw>
          </a:effectLst>
        </p:spPr>
      </p:pic>
      <p:sp>
        <p:nvSpPr>
          <p:cNvPr id="3" name="Объект 2">
            <a:extLst>
              <a:ext uri="{FF2B5EF4-FFF2-40B4-BE49-F238E27FC236}">
                <a16:creationId xmlns:a16="http://schemas.microsoft.com/office/drawing/2014/main" id="{78136B53-99ED-C83E-A903-7B77493A99F1}"/>
              </a:ext>
            </a:extLst>
          </p:cNvPr>
          <p:cNvSpPr>
            <a:spLocks noGrp="1"/>
          </p:cNvSpPr>
          <p:nvPr>
            <p:ph idx="1"/>
          </p:nvPr>
        </p:nvSpPr>
        <p:spPr>
          <a:xfrm>
            <a:off x="4505326" y="2180496"/>
            <a:ext cx="6755510" cy="4045683"/>
          </a:xfrm>
        </p:spPr>
        <p:txBody>
          <a:bodyPr>
            <a:normAutofit/>
          </a:bodyPr>
          <a:lstStyle/>
          <a:p>
            <a:pPr>
              <a:lnSpc>
                <a:spcPct val="110000"/>
              </a:lnSpc>
            </a:pPr>
            <a:r>
              <a:rPr lang="ru-RU" sz="1400"/>
              <a:t>Термин появился сравнительно недавно.</a:t>
            </a:r>
          </a:p>
          <a:p>
            <a:pPr fontAlgn="t">
              <a:lnSpc>
                <a:spcPct val="110000"/>
              </a:lnSpc>
            </a:pPr>
            <a:r>
              <a:rPr lang="ru-RU" sz="1400"/>
              <a:t>Кино- и </a:t>
            </a:r>
            <a:r>
              <a:rPr lang="ru-RU" sz="1400" err="1"/>
              <a:t>видеоперевод</a:t>
            </a:r>
            <a:r>
              <a:rPr lang="ru-RU" sz="1400"/>
              <a:t> </a:t>
            </a:r>
            <a:r>
              <a:rPr lang="ru-RU" sz="1400" b="0" i="0">
                <a:effectLst/>
                <a:latin typeface="REG"/>
              </a:rPr>
              <a:t>–</a:t>
            </a:r>
            <a:r>
              <a:rPr lang="ru-RU" sz="1400"/>
              <a:t> это гипоним по отношению к термину «аудиовизуальный перевод» </a:t>
            </a:r>
            <a:r>
              <a:rPr lang="ru-RU" sz="1400" b="0" i="0">
                <a:effectLst/>
                <a:latin typeface="REG"/>
              </a:rPr>
              <a:t>используется для обозначения процесса по «литературной межъязыковой обработке содержания оригинальных монтажных листов с последующей ритмической укладкой переводного текста и его озвучивания или введения в видеоряд в форме субтитров» [Матасов 2009: 7]</a:t>
            </a:r>
          </a:p>
          <a:p>
            <a:pPr>
              <a:lnSpc>
                <a:spcPct val="110000"/>
              </a:lnSpc>
            </a:pPr>
            <a:r>
              <a:rPr lang="ru-RU" sz="1400" b="0" i="0">
                <a:effectLst/>
                <a:latin typeface="REG"/>
              </a:rPr>
              <a:t>АВП – это процесс декодирования и передачи средствами языка перевода вербального компонента </a:t>
            </a:r>
            <a:r>
              <a:rPr lang="ru-RU" sz="1400" b="0" i="0" err="1">
                <a:effectLst/>
                <a:latin typeface="REG"/>
              </a:rPr>
              <a:t>полисемиотического</a:t>
            </a:r>
            <a:r>
              <a:rPr lang="ru-RU" sz="1400" b="0" i="0">
                <a:effectLst/>
                <a:latin typeface="REG"/>
              </a:rPr>
              <a:t> единства аудиовизуального произведения, в результате которого создаётся новый вербальный компонент этого единства, пригодный к дальнейшей обработке (</a:t>
            </a:r>
            <a:r>
              <a:rPr lang="ru-RU" sz="1400" b="0" i="0" err="1">
                <a:effectLst/>
                <a:latin typeface="REG"/>
              </a:rPr>
              <a:t>субтитрированию</a:t>
            </a:r>
            <a:r>
              <a:rPr lang="ru-RU" sz="1400" b="0" i="0">
                <a:effectLst/>
                <a:latin typeface="REG"/>
              </a:rPr>
              <a:t>, озвучиванию, локализации и т. п.] с учётом общего контекста произведения, ожидаемой реакции потребителя контента и функциональных ограничений, накладываемых каждым отдельным видом дальнейшей обработки (Е. Д. </a:t>
            </a:r>
            <a:r>
              <a:rPr lang="ru-RU" sz="1400" b="0" i="0" err="1">
                <a:effectLst/>
                <a:latin typeface="REG"/>
              </a:rPr>
              <a:t>Малёнова</a:t>
            </a:r>
            <a:r>
              <a:rPr lang="ru-RU" sz="1400" b="0" i="0">
                <a:effectLst/>
                <a:latin typeface="REG"/>
              </a:rPr>
              <a:t>).</a:t>
            </a:r>
            <a:endParaRPr lang="ru-RU" sz="1400"/>
          </a:p>
          <a:p>
            <a:pPr>
              <a:lnSpc>
                <a:spcPct val="110000"/>
              </a:lnSpc>
            </a:pPr>
            <a:endParaRPr lang="ru-RU" sz="1400"/>
          </a:p>
        </p:txBody>
      </p:sp>
    </p:spTree>
    <p:extLst>
      <p:ext uri="{BB962C8B-B14F-4D97-AF65-F5344CB8AC3E}">
        <p14:creationId xmlns:p14="http://schemas.microsoft.com/office/powerpoint/2010/main" val="3945504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5A56CB-6E95-79A8-4DEF-A7B92DF77B53}"/>
              </a:ext>
            </a:extLst>
          </p:cNvPr>
          <p:cNvSpPr>
            <a:spLocks noGrp="1"/>
          </p:cNvSpPr>
          <p:nvPr>
            <p:ph type="title"/>
          </p:nvPr>
        </p:nvSpPr>
        <p:spPr/>
        <p:txBody>
          <a:bodyPr/>
          <a:lstStyle/>
          <a:p>
            <a:r>
              <a:rPr lang="ru-RU" dirty="0">
                <a:solidFill>
                  <a:srgbClr val="000000"/>
                </a:solidFill>
                <a:latin typeface="REG"/>
              </a:rPr>
              <a:t>Хорхе </a:t>
            </a:r>
            <a:r>
              <a:rPr lang="ru-RU" dirty="0" err="1">
                <a:solidFill>
                  <a:srgbClr val="000000"/>
                </a:solidFill>
                <a:latin typeface="REG"/>
              </a:rPr>
              <a:t>Диаз</a:t>
            </a:r>
            <a:r>
              <a:rPr lang="ru-RU" dirty="0">
                <a:solidFill>
                  <a:srgbClr val="000000"/>
                </a:solidFill>
                <a:latin typeface="REG"/>
              </a:rPr>
              <a:t> </a:t>
            </a:r>
            <a:r>
              <a:rPr lang="ru-RU" dirty="0" err="1">
                <a:solidFill>
                  <a:srgbClr val="000000"/>
                </a:solidFill>
                <a:latin typeface="REG"/>
              </a:rPr>
              <a:t>Синтас</a:t>
            </a:r>
            <a:r>
              <a:rPr lang="ru-RU" dirty="0">
                <a:solidFill>
                  <a:srgbClr val="000000"/>
                </a:solidFill>
                <a:latin typeface="REG"/>
              </a:rPr>
              <a:t> (</a:t>
            </a:r>
            <a:r>
              <a:rPr lang="en-US" dirty="0">
                <a:solidFill>
                  <a:srgbClr val="000000"/>
                </a:solidFill>
                <a:latin typeface="REG"/>
              </a:rPr>
              <a:t>Jorge Diaz Cintas)</a:t>
            </a:r>
            <a:endParaRPr lang="ru-RU" dirty="0"/>
          </a:p>
        </p:txBody>
      </p:sp>
      <p:sp>
        <p:nvSpPr>
          <p:cNvPr id="3" name="Объект 2">
            <a:extLst>
              <a:ext uri="{FF2B5EF4-FFF2-40B4-BE49-F238E27FC236}">
                <a16:creationId xmlns:a16="http://schemas.microsoft.com/office/drawing/2014/main" id="{0A55701D-38FA-44C7-4817-EFD61603B0C2}"/>
              </a:ext>
            </a:extLst>
          </p:cNvPr>
          <p:cNvSpPr>
            <a:spLocks noGrp="1"/>
          </p:cNvSpPr>
          <p:nvPr>
            <p:ph idx="1"/>
          </p:nvPr>
        </p:nvSpPr>
        <p:spPr/>
        <p:txBody>
          <a:bodyPr>
            <a:normAutofit fontScale="85000" lnSpcReduction="10000"/>
          </a:bodyPr>
          <a:lstStyle/>
          <a:p>
            <a:r>
              <a:rPr lang="ru-RU" b="0" i="0" dirty="0">
                <a:solidFill>
                  <a:srgbClr val="000000"/>
                </a:solidFill>
                <a:effectLst/>
                <a:latin typeface="REG"/>
              </a:rPr>
              <a:t>Перевод исключительно вербальной составляющей без учёта иных семиотических компонентов фильма - бесполезное занятие. Переводчики обязаны обращать пристальное внимание на текст, но не менее пристально им необходимо изучать аудиовизуальную ситуацию, взаимоотношения, в которые вступают персонажи или образы, учитывать индивидуальные коммуникативные стратегии персонажей. Иными словами, «переводчики обязаны осознавать семиотическую многокомпонентность (</a:t>
            </a:r>
            <a:r>
              <a:rPr lang="en-US" b="0" i="0" dirty="0">
                <a:solidFill>
                  <a:srgbClr val="000000"/>
                </a:solidFill>
                <a:effectLst/>
                <a:latin typeface="REG"/>
              </a:rPr>
              <a:t>complexity] </a:t>
            </a:r>
            <a:r>
              <a:rPr lang="ru-RU" b="0" i="0" dirty="0">
                <a:solidFill>
                  <a:srgbClr val="000000"/>
                </a:solidFill>
                <a:effectLst/>
                <a:latin typeface="REG"/>
              </a:rPr>
              <a:t>аудиовизуального произведения» [</a:t>
            </a:r>
            <a:r>
              <a:rPr lang="en-US" b="0" i="0" dirty="0">
                <a:solidFill>
                  <a:srgbClr val="000000"/>
                </a:solidFill>
                <a:effectLst/>
                <a:latin typeface="REG"/>
              </a:rPr>
              <a:t>Diaz Cintas 2009: 9]. </a:t>
            </a:r>
            <a:endParaRPr lang="ru-RU" b="0" i="0" dirty="0">
              <a:solidFill>
                <a:srgbClr val="000000"/>
              </a:solidFill>
              <a:effectLst/>
              <a:latin typeface="REG"/>
            </a:endParaRPr>
          </a:p>
          <a:p>
            <a:r>
              <a:rPr lang="ru-RU" dirty="0">
                <a:solidFill>
                  <a:srgbClr val="000000"/>
                </a:solidFill>
                <a:latin typeface="REG"/>
              </a:rPr>
              <a:t>АВП имеет </a:t>
            </a:r>
            <a:r>
              <a:rPr lang="ru-RU" b="0" i="0" dirty="0">
                <a:solidFill>
                  <a:srgbClr val="000000"/>
                </a:solidFill>
                <a:effectLst/>
                <a:latin typeface="REG"/>
              </a:rPr>
              <a:t>социокультурный и манипулятивном характер, так как большое количество аудиовизуальных произведений затрагивает темы расизма, гендерного неравенства, классовых проблем и т. д. Аудиовизуальный перевод может стать источником создания ложных стереотипов, ввести зрителя в заблуждение и «сжечь именно те мосты, которые он должен построить» [</a:t>
            </a:r>
            <a:r>
              <a:rPr lang="en-US" b="0" i="0" dirty="0">
                <a:solidFill>
                  <a:srgbClr val="000000"/>
                </a:solidFill>
                <a:effectLst/>
                <a:latin typeface="REG"/>
              </a:rPr>
              <a:t>Diaz Cintas 2012: 291].</a:t>
            </a:r>
            <a:endParaRPr lang="ru-RU" dirty="0"/>
          </a:p>
        </p:txBody>
      </p:sp>
    </p:spTree>
    <p:extLst>
      <p:ext uri="{BB962C8B-B14F-4D97-AF65-F5344CB8AC3E}">
        <p14:creationId xmlns:p14="http://schemas.microsoft.com/office/powerpoint/2010/main" val="413978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23691D-E76C-6BE6-1B94-A60C2365F3D6}"/>
              </a:ext>
            </a:extLst>
          </p:cNvPr>
          <p:cNvSpPr>
            <a:spLocks noGrp="1"/>
          </p:cNvSpPr>
          <p:nvPr>
            <p:ph type="title"/>
          </p:nvPr>
        </p:nvSpPr>
        <p:spPr>
          <a:xfrm>
            <a:off x="581192" y="549756"/>
            <a:ext cx="11029616" cy="1188720"/>
          </a:xfrm>
        </p:spPr>
        <p:txBody>
          <a:bodyPr>
            <a:normAutofit fontScale="90000"/>
          </a:bodyPr>
          <a:lstStyle/>
          <a:p>
            <a:r>
              <a:rPr lang="ru-RU" dirty="0"/>
              <a:t>Фредерик ЧОМ о новом вызове для аудиовизуальных переводчиков:</a:t>
            </a:r>
          </a:p>
        </p:txBody>
      </p:sp>
      <p:sp>
        <p:nvSpPr>
          <p:cNvPr id="3" name="Объект 2">
            <a:extLst>
              <a:ext uri="{FF2B5EF4-FFF2-40B4-BE49-F238E27FC236}">
                <a16:creationId xmlns:a16="http://schemas.microsoft.com/office/drawing/2014/main" id="{0F00AC67-DD85-0DF8-9B5F-87C0E5917DB4}"/>
              </a:ext>
            </a:extLst>
          </p:cNvPr>
          <p:cNvSpPr>
            <a:spLocks noGrp="1"/>
          </p:cNvSpPr>
          <p:nvPr>
            <p:ph idx="1"/>
          </p:nvPr>
        </p:nvSpPr>
        <p:spPr>
          <a:xfrm>
            <a:off x="581192" y="1890876"/>
            <a:ext cx="11029616" cy="4084474"/>
          </a:xfrm>
        </p:spPr>
        <p:txBody>
          <a:bodyPr>
            <a:normAutofit fontScale="70000" lnSpcReduction="20000"/>
          </a:bodyPr>
          <a:lstStyle/>
          <a:p>
            <a:pPr algn="l" fontAlgn="t"/>
            <a:r>
              <a:rPr lang="ru-RU" dirty="0">
                <a:solidFill>
                  <a:srgbClr val="000000"/>
                </a:solidFill>
                <a:latin typeface="REG"/>
              </a:rPr>
              <a:t>Зрители стали более требовательны к качеству перевода аудиовизуального контента.</a:t>
            </a:r>
            <a:endParaRPr lang="ru-RU" b="0" i="0" dirty="0">
              <a:solidFill>
                <a:srgbClr val="000000"/>
              </a:solidFill>
              <a:effectLst/>
              <a:latin typeface="REG"/>
            </a:endParaRPr>
          </a:p>
          <a:p>
            <a:pPr algn="l" fontAlgn="t"/>
            <a:r>
              <a:rPr lang="ru-RU" b="0" i="0" dirty="0">
                <a:solidFill>
                  <a:srgbClr val="000000"/>
                </a:solidFill>
                <a:effectLst/>
                <a:latin typeface="REG"/>
              </a:rPr>
              <a:t>Возникает огромное количество новых видов аудиовизуальных произведений.</a:t>
            </a:r>
          </a:p>
          <a:p>
            <a:pPr algn="l" fontAlgn="t"/>
            <a:r>
              <a:rPr lang="ru-RU" b="0" i="0" dirty="0">
                <a:solidFill>
                  <a:srgbClr val="000000"/>
                </a:solidFill>
                <a:effectLst/>
                <a:latin typeface="REG"/>
              </a:rPr>
              <a:t>В тренде - </a:t>
            </a:r>
            <a:r>
              <a:rPr lang="ru-RU" b="0" i="0" dirty="0" err="1">
                <a:solidFill>
                  <a:srgbClr val="000000"/>
                </a:solidFill>
                <a:effectLst/>
                <a:latin typeface="REG"/>
              </a:rPr>
              <a:t>трансмедийные</a:t>
            </a:r>
            <a:r>
              <a:rPr lang="ru-RU" b="0" i="0" dirty="0">
                <a:solidFill>
                  <a:srgbClr val="000000"/>
                </a:solidFill>
                <a:effectLst/>
                <a:latin typeface="REG"/>
              </a:rPr>
              <a:t> проекты, существующие одновременно на нескольких платформах. </a:t>
            </a:r>
          </a:p>
          <a:p>
            <a:pPr algn="l" fontAlgn="t"/>
            <a:r>
              <a:rPr lang="ru-RU" b="0" i="0" dirty="0">
                <a:solidFill>
                  <a:srgbClr val="000000"/>
                </a:solidFill>
                <a:effectLst/>
                <a:latin typeface="REG"/>
              </a:rPr>
              <a:t>Зрители предпочитают смотреть фильмы, сериалы и телепередачи с использованием мобильных устройств.</a:t>
            </a:r>
          </a:p>
          <a:p>
            <a:pPr algn="l" fontAlgn="t"/>
            <a:r>
              <a:rPr lang="ru-RU" b="0" i="0" dirty="0">
                <a:solidFill>
                  <a:srgbClr val="000000"/>
                </a:solidFill>
                <a:effectLst/>
                <a:latin typeface="REG"/>
              </a:rPr>
              <a:t> Изменения в сфере законодательства ставят перед аудиовизуальными переводчиками новые задачи, например, необходимость освоения тех видов перевода, получателями которых станут люди с ограниченными возможностями: </a:t>
            </a:r>
            <a:r>
              <a:rPr lang="ru-RU" b="0" i="0" dirty="0" err="1">
                <a:solidFill>
                  <a:srgbClr val="000000"/>
                </a:solidFill>
                <a:effectLst/>
                <a:latin typeface="REG"/>
              </a:rPr>
              <a:t>аудиодескрипции</a:t>
            </a:r>
            <a:r>
              <a:rPr lang="ru-RU" b="0" i="0" dirty="0">
                <a:solidFill>
                  <a:srgbClr val="000000"/>
                </a:solidFill>
                <a:effectLst/>
                <a:latin typeface="REG"/>
              </a:rPr>
              <a:t>, создания </a:t>
            </a:r>
            <a:r>
              <a:rPr lang="ru-RU" b="0" i="0" dirty="0" err="1">
                <a:solidFill>
                  <a:srgbClr val="000000"/>
                </a:solidFill>
                <a:effectLst/>
                <a:latin typeface="REG"/>
              </a:rPr>
              <a:t>надтитров</a:t>
            </a:r>
            <a:r>
              <a:rPr lang="ru-RU" b="0" i="0" dirty="0">
                <a:solidFill>
                  <a:srgbClr val="000000"/>
                </a:solidFill>
                <a:effectLst/>
                <a:latin typeface="REG"/>
              </a:rPr>
              <a:t> для сопровождения театральных постановок, создания субтитров для слабослышащих зрителей и т. п. </a:t>
            </a:r>
          </a:p>
          <a:p>
            <a:pPr algn="l" fontAlgn="t"/>
            <a:r>
              <a:rPr lang="ru-RU" b="0" i="0" dirty="0">
                <a:solidFill>
                  <a:srgbClr val="000000"/>
                </a:solidFill>
                <a:effectLst/>
                <a:latin typeface="REG"/>
              </a:rPr>
              <a:t>На сегодняшний день речь идёт не просто о переводе аудиовизуального произведения, а о его локализации и </a:t>
            </a:r>
            <a:r>
              <a:rPr lang="ru-RU" b="0" i="0" dirty="0" err="1">
                <a:solidFill>
                  <a:srgbClr val="000000"/>
                </a:solidFill>
                <a:effectLst/>
                <a:latin typeface="REG"/>
              </a:rPr>
              <a:t>транскреации</a:t>
            </a:r>
            <a:r>
              <a:rPr lang="ru-RU" b="0" i="0" dirty="0">
                <a:solidFill>
                  <a:srgbClr val="000000"/>
                </a:solidFill>
                <a:effectLst/>
                <a:latin typeface="REG"/>
              </a:rPr>
              <a:t> [</a:t>
            </a:r>
            <a:r>
              <a:rPr lang="en-US" b="0" i="0" dirty="0" err="1">
                <a:solidFill>
                  <a:srgbClr val="000000"/>
                </a:solidFill>
                <a:effectLst/>
                <a:latin typeface="REG"/>
              </a:rPr>
              <a:t>Chaume</a:t>
            </a:r>
            <a:r>
              <a:rPr lang="en-US" b="0" i="0" dirty="0">
                <a:solidFill>
                  <a:srgbClr val="000000"/>
                </a:solidFill>
                <a:effectLst/>
                <a:latin typeface="REG"/>
              </a:rPr>
              <a:t> 2016]. </a:t>
            </a:r>
            <a:r>
              <a:rPr lang="ru-RU" b="0" i="0" dirty="0">
                <a:solidFill>
                  <a:srgbClr val="000000"/>
                </a:solidFill>
                <a:effectLst/>
                <a:latin typeface="REG"/>
              </a:rPr>
              <a:t>И все эти процессы требуют теоретического осмысления, выработки стратегии осуществления новых видов перевода, развития навыков работы в новых условиях, разработки инновационных методик обучения аудиовизуальному переводу.</a:t>
            </a:r>
          </a:p>
          <a:p>
            <a:endParaRPr lang="ru-RU" dirty="0"/>
          </a:p>
        </p:txBody>
      </p:sp>
      <p:sp>
        <p:nvSpPr>
          <p:cNvPr id="4" name="TextBox 3">
            <a:extLst>
              <a:ext uri="{FF2B5EF4-FFF2-40B4-BE49-F238E27FC236}">
                <a16:creationId xmlns:a16="http://schemas.microsoft.com/office/drawing/2014/main" id="{82344300-2D6F-B502-3571-FF8C41FEFB08}"/>
              </a:ext>
            </a:extLst>
          </p:cNvPr>
          <p:cNvSpPr txBox="1"/>
          <p:nvPr/>
        </p:nvSpPr>
        <p:spPr>
          <a:xfrm>
            <a:off x="581192" y="5791200"/>
            <a:ext cx="10836108" cy="646331"/>
          </a:xfrm>
          <a:prstGeom prst="rect">
            <a:avLst/>
          </a:prstGeom>
          <a:noFill/>
        </p:spPr>
        <p:txBody>
          <a:bodyPr wrap="square" rtlCol="0">
            <a:spAutoFit/>
          </a:bodyPr>
          <a:lstStyle/>
          <a:p>
            <a:r>
              <a:rPr lang="ru-RU" dirty="0"/>
              <a:t>АВП – это не разновидность устного или художественного перевода, у каждого подвида есть свои особенности, не говоря уже о </a:t>
            </a:r>
            <a:r>
              <a:rPr lang="ru-RU" dirty="0" err="1"/>
              <a:t>тифлокомментарии</a:t>
            </a:r>
            <a:r>
              <a:rPr lang="ru-RU" dirty="0"/>
              <a:t>, </a:t>
            </a:r>
            <a:r>
              <a:rPr lang="ru-RU" dirty="0" err="1"/>
              <a:t>аудиодескрипции</a:t>
            </a:r>
            <a:r>
              <a:rPr lang="ru-RU" dirty="0"/>
              <a:t> и т.д.</a:t>
            </a:r>
          </a:p>
        </p:txBody>
      </p:sp>
    </p:spTree>
    <p:extLst>
      <p:ext uri="{BB962C8B-B14F-4D97-AF65-F5344CB8AC3E}">
        <p14:creationId xmlns:p14="http://schemas.microsoft.com/office/powerpoint/2010/main" val="3454532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0223911-EC98-4694-A9EB-28CA85A76E7F}"/>
              </a:ext>
            </a:extLst>
          </p:cNvPr>
          <p:cNvSpPr>
            <a:spLocks noGrp="1"/>
          </p:cNvSpPr>
          <p:nvPr>
            <p:ph type="title"/>
          </p:nvPr>
        </p:nvSpPr>
        <p:spPr>
          <a:xfrm>
            <a:off x="686834" y="1153572"/>
            <a:ext cx="3200400" cy="4461163"/>
          </a:xfrm>
        </p:spPr>
        <p:txBody>
          <a:bodyPr>
            <a:normAutofit/>
          </a:bodyPr>
          <a:lstStyle/>
          <a:p>
            <a:r>
              <a:rPr lang="ru-RU">
                <a:solidFill>
                  <a:srgbClr val="FFFFFF"/>
                </a:solidFill>
              </a:rPr>
              <a:t>Из истории вопроса</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Объект 2">
            <a:extLst>
              <a:ext uri="{FF2B5EF4-FFF2-40B4-BE49-F238E27FC236}">
                <a16:creationId xmlns:a16="http://schemas.microsoft.com/office/drawing/2014/main" id="{8AF3B306-AE26-6974-B203-0A01C6C74874}"/>
              </a:ext>
            </a:extLst>
          </p:cNvPr>
          <p:cNvSpPr>
            <a:spLocks noGrp="1"/>
          </p:cNvSpPr>
          <p:nvPr>
            <p:ph idx="1"/>
          </p:nvPr>
        </p:nvSpPr>
        <p:spPr>
          <a:xfrm>
            <a:off x="4447308" y="591344"/>
            <a:ext cx="6906491" cy="5585619"/>
          </a:xfrm>
        </p:spPr>
        <p:txBody>
          <a:bodyPr anchor="ctr">
            <a:normAutofit/>
          </a:bodyPr>
          <a:lstStyle/>
          <a:p>
            <a:r>
              <a:rPr lang="ru-RU" sz="2200" b="0" i="0">
                <a:effectLst/>
                <a:latin typeface="PTSans" panose="020B0503020203020204" pitchFamily="34" charset="0"/>
              </a:rPr>
              <a:t>Долгое время в нашей стране </a:t>
            </a:r>
            <a:r>
              <a:rPr lang="ru-RU" sz="2200" b="0" i="0" err="1">
                <a:effectLst/>
                <a:latin typeface="PTSans" panose="020B0503020203020204" pitchFamily="34" charset="0"/>
              </a:rPr>
              <a:t>субтитрированием</a:t>
            </a:r>
            <a:r>
              <a:rPr lang="ru-RU" sz="2200" b="0" i="0">
                <a:effectLst/>
                <a:latin typeface="PTSans" panose="020B0503020203020204" pitchFamily="34" charset="0"/>
              </a:rPr>
              <a:t> как таковым никто не занимался. Россия – страна с давними традициями голосовой локализации контента. В СССР это дубляж, в РФ – закадровое озвучивание на один или несколько голосов. </a:t>
            </a:r>
          </a:p>
          <a:p>
            <a:r>
              <a:rPr lang="ru-RU" sz="2200" b="0" i="0">
                <a:effectLst/>
                <a:latin typeface="PTSans" panose="020B0503020203020204" pitchFamily="34" charset="0"/>
              </a:rPr>
              <a:t>В связи с этим бытует мнение, что в России контент с субтитрами мало кто смотрит. Однако количество зрителей, с удовольствием смотрящих фильмы с субтитрами растет. </a:t>
            </a:r>
          </a:p>
          <a:p>
            <a:r>
              <a:rPr lang="ru-RU" sz="2200" b="0" i="0">
                <a:effectLst/>
                <a:latin typeface="PTSans" panose="020B0503020203020204" pitchFamily="34" charset="0"/>
              </a:rPr>
              <a:t>В настоящий момент </a:t>
            </a:r>
            <a:r>
              <a:rPr lang="ru-RU" sz="2200" b="0" i="0" err="1">
                <a:effectLst/>
                <a:latin typeface="PTSans" panose="020B0503020203020204" pitchFamily="34" charset="0"/>
              </a:rPr>
              <a:t>субтитрирование</a:t>
            </a:r>
            <a:r>
              <a:rPr lang="ru-RU" sz="2200" b="0" i="0">
                <a:effectLst/>
                <a:latin typeface="PTSans" panose="020B0503020203020204" pitchFamily="34" charset="0"/>
              </a:rPr>
              <a:t> и перевод для него переживают второе рождение. Так, компания «Двадцатый век Фокс</a:t>
            </a:r>
            <a:r>
              <a:rPr lang="ru-RU" sz="2200">
                <a:latin typeface="PTSans" panose="020B0503020203020204" pitchFamily="34" charset="0"/>
              </a:rPr>
              <a:t> СНГ» заказала перевод с помощью субтитров всей своей фильмотеки, которую они предполагали показывать в странах СНГ – </a:t>
            </a:r>
            <a:r>
              <a:rPr lang="ru-RU" sz="2200" err="1">
                <a:latin typeface="PTSans" panose="020B0503020203020204" pitchFamily="34" charset="0"/>
              </a:rPr>
              <a:t>ок</a:t>
            </a:r>
            <a:r>
              <a:rPr lang="ru-RU" sz="2200">
                <a:latin typeface="PTSans" panose="020B0503020203020204" pitchFamily="34" charset="0"/>
              </a:rPr>
              <a:t>. 600 фильмов. </a:t>
            </a:r>
            <a:endParaRPr lang="ru-RU" sz="2200"/>
          </a:p>
        </p:txBody>
      </p:sp>
    </p:spTree>
    <p:extLst>
      <p:ext uri="{BB962C8B-B14F-4D97-AF65-F5344CB8AC3E}">
        <p14:creationId xmlns:p14="http://schemas.microsoft.com/office/powerpoint/2010/main" val="413200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Объект 2">
            <a:extLst>
              <a:ext uri="{FF2B5EF4-FFF2-40B4-BE49-F238E27FC236}">
                <a16:creationId xmlns:a16="http://schemas.microsoft.com/office/drawing/2014/main" id="{926DC709-306E-7E06-746F-DF3CC74C2447}"/>
              </a:ext>
            </a:extLst>
          </p:cNvPr>
          <p:cNvSpPr>
            <a:spLocks noGrp="1"/>
          </p:cNvSpPr>
          <p:nvPr>
            <p:ph idx="1"/>
          </p:nvPr>
        </p:nvSpPr>
        <p:spPr>
          <a:xfrm>
            <a:off x="838200" y="1825625"/>
            <a:ext cx="5393361" cy="4351338"/>
          </a:xfrm>
        </p:spPr>
        <p:txBody>
          <a:bodyPr>
            <a:normAutofit/>
          </a:bodyPr>
          <a:lstStyle/>
          <a:p>
            <a:r>
              <a:rPr lang="ru-RU" sz="2400" b="0" i="0">
                <a:effectLst/>
                <a:latin typeface="PTSans" panose="020B0503020203020204" pitchFamily="34" charset="0"/>
              </a:rPr>
              <a:t>Очень скоро появилась новая ниша на рынке переводческих услуг – </a:t>
            </a:r>
            <a:r>
              <a:rPr lang="ru-RU" sz="2400" b="0" i="0" err="1">
                <a:effectLst/>
                <a:latin typeface="PTSans" panose="020B0503020203020204" pitchFamily="34" charset="0"/>
              </a:rPr>
              <a:t>аудиодескрипция</a:t>
            </a:r>
            <a:r>
              <a:rPr lang="ru-RU" sz="2400" b="0" i="0">
                <a:effectLst/>
                <a:latin typeface="PTSans" panose="020B0503020203020204" pitchFamily="34" charset="0"/>
              </a:rPr>
              <a:t> (описание фильмов для незрячих/слабовидящих аудиторий), тоже относящегося к аудиовизуальному переводу.</a:t>
            </a:r>
          </a:p>
          <a:p>
            <a:r>
              <a:rPr lang="ru-RU" sz="2400">
                <a:latin typeface="PTSans" panose="020B0503020203020204" pitchFamily="34" charset="0"/>
              </a:rPr>
              <a:t>В настоящий момент </a:t>
            </a:r>
            <a:r>
              <a:rPr lang="ru-RU" sz="2400" b="0" i="0" err="1">
                <a:effectLst/>
                <a:latin typeface="PTSans" panose="020B0503020203020204" pitchFamily="34" charset="0"/>
              </a:rPr>
              <a:t>аудиодескриптивные</a:t>
            </a:r>
            <a:r>
              <a:rPr lang="ru-RU" sz="2400" b="0" i="0">
                <a:effectLst/>
                <a:latin typeface="PTSans" panose="020B0503020203020204" pitchFamily="34" charset="0"/>
              </a:rPr>
              <a:t> дорожки к фильмам и сериалам </a:t>
            </a:r>
            <a:r>
              <a:rPr lang="ru-RU" sz="2400">
                <a:latin typeface="PTSans" panose="020B0503020203020204" pitchFamily="34" charset="0"/>
              </a:rPr>
              <a:t>имеются у всего контента, транслируемого в самолетах компании «Аэрофлот». </a:t>
            </a:r>
            <a:endParaRPr lang="ru-RU" sz="240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небо, внешний, плоский, летит&#10;&#10;Автоматически созданное описание">
            <a:extLst>
              <a:ext uri="{FF2B5EF4-FFF2-40B4-BE49-F238E27FC236}">
                <a16:creationId xmlns:a16="http://schemas.microsoft.com/office/drawing/2014/main" id="{E42FB9A2-D198-B205-A20F-CD68690335D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87184" y="1845085"/>
            <a:ext cx="3781051" cy="25238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86614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7BF8AF-B089-30C5-17C4-3E8B53827D57}"/>
              </a:ext>
            </a:extLst>
          </p:cNvPr>
          <p:cNvSpPr>
            <a:spLocks noGrp="1"/>
          </p:cNvSpPr>
          <p:nvPr>
            <p:ph type="title"/>
          </p:nvPr>
        </p:nvSpPr>
        <p:spPr/>
        <p:txBody>
          <a:bodyPr/>
          <a:lstStyle/>
          <a:p>
            <a:r>
              <a:rPr lang="ru-RU" dirty="0"/>
              <a:t>Актуальные тенденции</a:t>
            </a:r>
          </a:p>
        </p:txBody>
      </p:sp>
      <p:sp>
        <p:nvSpPr>
          <p:cNvPr id="3" name="Объект 2">
            <a:extLst>
              <a:ext uri="{FF2B5EF4-FFF2-40B4-BE49-F238E27FC236}">
                <a16:creationId xmlns:a16="http://schemas.microsoft.com/office/drawing/2014/main" id="{2BF169F8-B02A-BB5D-64BF-922730CC01A6}"/>
              </a:ext>
            </a:extLst>
          </p:cNvPr>
          <p:cNvSpPr>
            <a:spLocks noGrp="1"/>
          </p:cNvSpPr>
          <p:nvPr>
            <p:ph idx="1"/>
          </p:nvPr>
        </p:nvSpPr>
        <p:spPr/>
        <p:txBody>
          <a:bodyPr/>
          <a:lstStyle/>
          <a:p>
            <a:r>
              <a:rPr lang="ru-RU" dirty="0">
                <a:solidFill>
                  <a:schemeClr val="tx1"/>
                </a:solidFill>
                <a:latin typeface="+mj-lt"/>
              </a:rPr>
              <a:t>Все большую популярность приобретает также дубляж. </a:t>
            </a:r>
            <a:r>
              <a:rPr lang="ru-RU" b="0" i="0" dirty="0">
                <a:solidFill>
                  <a:schemeClr val="tx1"/>
                </a:solidFill>
                <a:effectLst/>
                <a:latin typeface="+mj-lt"/>
              </a:rPr>
              <a:t>В условиях большого количества каналов поставщики контента желают выделиться за счет высококачественной подачи и возрождают различные варианты дубляжа, поскольку он прекрасно воспринимается зрителем.</a:t>
            </a:r>
          </a:p>
          <a:p>
            <a:pPr marL="0" indent="0">
              <a:buNone/>
            </a:pPr>
            <a:endParaRPr lang="ru-RU" dirty="0">
              <a:solidFill>
                <a:schemeClr val="tx1"/>
              </a:solidFill>
              <a:latin typeface="+mj-lt"/>
            </a:endParaRPr>
          </a:p>
        </p:txBody>
      </p:sp>
    </p:spTree>
    <p:extLst>
      <p:ext uri="{BB962C8B-B14F-4D97-AF65-F5344CB8AC3E}">
        <p14:creationId xmlns:p14="http://schemas.microsoft.com/office/powerpoint/2010/main" val="1154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4FC6E-3A5D-9FFC-8F73-A6109BC4EBA6}"/>
              </a:ext>
            </a:extLst>
          </p:cNvPr>
          <p:cNvSpPr>
            <a:spLocks noGrp="1"/>
          </p:cNvSpPr>
          <p:nvPr>
            <p:ph type="title"/>
          </p:nvPr>
        </p:nvSpPr>
        <p:spPr/>
        <p:txBody>
          <a:bodyPr>
            <a:normAutofit fontScale="90000"/>
          </a:bodyPr>
          <a:lstStyle/>
          <a:p>
            <a:r>
              <a:rPr lang="ru-RU" dirty="0"/>
              <a:t>В чем же заключается задача современного специалиста по аудиовизуальному переводу?</a:t>
            </a:r>
          </a:p>
        </p:txBody>
      </p:sp>
      <p:sp>
        <p:nvSpPr>
          <p:cNvPr id="3" name="Объект 2">
            <a:extLst>
              <a:ext uri="{FF2B5EF4-FFF2-40B4-BE49-F238E27FC236}">
                <a16:creationId xmlns:a16="http://schemas.microsoft.com/office/drawing/2014/main" id="{EA2EE364-CE00-EDC1-AF3E-8B1B368829F2}"/>
              </a:ext>
            </a:extLst>
          </p:cNvPr>
          <p:cNvSpPr>
            <a:spLocks noGrp="1"/>
          </p:cNvSpPr>
          <p:nvPr>
            <p:ph idx="1"/>
          </p:nvPr>
        </p:nvSpPr>
        <p:spPr>
          <a:xfrm>
            <a:off x="367862" y="1890876"/>
            <a:ext cx="11242945" cy="4688600"/>
          </a:xfrm>
        </p:spPr>
        <p:txBody>
          <a:bodyPr>
            <a:normAutofit fontScale="92500" lnSpcReduction="10000"/>
          </a:bodyPr>
          <a:lstStyle/>
          <a:p>
            <a:pPr algn="l"/>
            <a:r>
              <a:rPr lang="ru-RU" sz="2400" b="0" i="0" dirty="0">
                <a:solidFill>
                  <a:schemeClr val="tx1"/>
                </a:solidFill>
                <a:effectLst/>
                <a:latin typeface="Open Sans" panose="020B0606030504020204" pitchFamily="34" charset="0"/>
              </a:rPr>
              <a:t>Перевод аудиовизуальных произведений, смысловое содержание которых передается не только в текстовой, вербальной, но и в невербальной форме. Только 30% мощностей нашего мозга в момент просмотра аудиовизуального произведения занято обработкой </a:t>
            </a:r>
            <a:r>
              <a:rPr lang="ru-RU" sz="2400" b="0" i="0" dirty="0" err="1">
                <a:solidFill>
                  <a:schemeClr val="tx1"/>
                </a:solidFill>
                <a:effectLst/>
                <a:latin typeface="Open Sans" panose="020B0606030504020204" pitchFamily="34" charset="0"/>
              </a:rPr>
              <a:t>вербализованной</a:t>
            </a:r>
            <a:r>
              <a:rPr lang="ru-RU" sz="2400" b="0" i="0" dirty="0">
                <a:solidFill>
                  <a:schemeClr val="tx1"/>
                </a:solidFill>
                <a:effectLst/>
                <a:latin typeface="Open Sans" panose="020B0606030504020204" pitchFamily="34" charset="0"/>
              </a:rPr>
              <a:t> информации. А остальные 70% – различными экстралингвистическими и невербальными информационными потоками, из-за чего у переводчиков, работавших ранее исключительно с текстами, возникают трудности при АВП. </a:t>
            </a:r>
          </a:p>
          <a:p>
            <a:pPr algn="l"/>
            <a:r>
              <a:rPr lang="ru-RU" sz="2400" b="0" i="0" dirty="0">
                <a:solidFill>
                  <a:schemeClr val="tx1"/>
                </a:solidFill>
                <a:effectLst/>
                <a:latin typeface="Open Sans" panose="020B0606030504020204" pitchFamily="34" charset="0"/>
              </a:rPr>
              <a:t>Обеспечение цифровой доступности аудиовизуальных произведений для аудиторий с особыми когнитивными потребностями – для слабослышащих и слабовидящих людей. Для них требуется создание особого рода субтитров и звуковых описаний видеоряда фильмов и сериалов. В 2016 году вышло постановление Правительства РФ, позволяющее получить существенные финансовые льготы (если фильм, создаваемый при участии государства, имеет подобные субтитры или звуковые дорожки), более того, это является обязательным требованием для целого ряда стриминговых платформ.</a:t>
            </a:r>
          </a:p>
          <a:p>
            <a:endParaRPr lang="ru-RU" dirty="0"/>
          </a:p>
        </p:txBody>
      </p:sp>
    </p:spTree>
    <p:extLst>
      <p:ext uri="{BB962C8B-B14F-4D97-AF65-F5344CB8AC3E}">
        <p14:creationId xmlns:p14="http://schemas.microsoft.com/office/powerpoint/2010/main" val="3474981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7CA57-3E43-71BA-46D9-C515D6318EB9}"/>
              </a:ext>
            </a:extLst>
          </p:cNvPr>
          <p:cNvSpPr>
            <a:spLocks noGrp="1"/>
          </p:cNvSpPr>
          <p:nvPr>
            <p:ph type="title"/>
          </p:nvPr>
        </p:nvSpPr>
        <p:spPr>
          <a:xfrm>
            <a:off x="581191" y="882650"/>
            <a:ext cx="11029616" cy="1188720"/>
          </a:xfrm>
        </p:spPr>
        <p:txBody>
          <a:bodyPr>
            <a:noAutofit/>
          </a:bodyPr>
          <a:lstStyle/>
          <a:p>
            <a:r>
              <a:rPr lang="ru-RU" sz="3200" b="1" dirty="0">
                <a:solidFill>
                  <a:srgbClr val="333333"/>
                </a:solidFill>
                <a:latin typeface="Open Sans" panose="020B0606030504020204" pitchFamily="34" charset="0"/>
              </a:rPr>
              <a:t>Какими качествами, знаниями и навыками должен обладать специалист по аудиовизуальному переводу? </a:t>
            </a:r>
            <a:endParaRPr lang="ru-RU" sz="3200" dirty="0"/>
          </a:p>
        </p:txBody>
      </p:sp>
      <p:sp>
        <p:nvSpPr>
          <p:cNvPr id="3" name="Объект 2">
            <a:extLst>
              <a:ext uri="{FF2B5EF4-FFF2-40B4-BE49-F238E27FC236}">
                <a16:creationId xmlns:a16="http://schemas.microsoft.com/office/drawing/2014/main" id="{9A83AE34-8CE4-A824-934D-539B2F02AA35}"/>
              </a:ext>
            </a:extLst>
          </p:cNvPr>
          <p:cNvSpPr>
            <a:spLocks noGrp="1"/>
          </p:cNvSpPr>
          <p:nvPr>
            <p:ph idx="1"/>
          </p:nvPr>
        </p:nvSpPr>
        <p:spPr>
          <a:xfrm>
            <a:off x="581192" y="2340863"/>
            <a:ext cx="11029615" cy="4227361"/>
          </a:xfrm>
        </p:spPr>
        <p:txBody>
          <a:bodyPr>
            <a:normAutofit fontScale="70000" lnSpcReduction="20000"/>
          </a:bodyPr>
          <a:lstStyle/>
          <a:p>
            <a:pPr algn="l"/>
            <a:r>
              <a:rPr lang="ru-RU" b="0" i="0" dirty="0">
                <a:solidFill>
                  <a:schemeClr val="tx1"/>
                </a:solidFill>
                <a:effectLst/>
                <a:latin typeface="Open Sans" panose="020B0606030504020204" pitchFamily="34" charset="0"/>
              </a:rPr>
              <a:t>Помимо знания иностранного языка требуется прекрасное знание родного языка, т.к необходимо пересоздать произведение заново для зрительской аудитории языка перевода. Особенно это относится к переводу под дубляж.</a:t>
            </a:r>
          </a:p>
          <a:p>
            <a:pPr algn="l"/>
            <a:r>
              <a:rPr lang="ru-RU" b="0" i="0" dirty="0">
                <a:solidFill>
                  <a:schemeClr val="tx1"/>
                </a:solidFill>
                <a:effectLst/>
                <a:latin typeface="Open Sans" panose="020B0606030504020204" pitchFamily="34" charset="0"/>
              </a:rPr>
              <a:t>Такой специалист должен уметь анализировать драматургическую, сценарную структуру произведений, понимать особенности целевой аудитории, ощущать, что он является частью «коллективного автора», наряду с актерами, режиссером, сценаристом.</a:t>
            </a:r>
          </a:p>
          <a:p>
            <a:pPr algn="l"/>
            <a:r>
              <a:rPr lang="ru-RU" b="0" i="0" dirty="0">
                <a:solidFill>
                  <a:schemeClr val="tx1"/>
                </a:solidFill>
                <a:effectLst/>
                <a:latin typeface="Open Sans" panose="020B0606030504020204" pitchFamily="34" charset="0"/>
              </a:rPr>
              <a:t>Должен обладать глубокими знаниями в области кино, области когнитивных процессов восприятия многоуровневых полимодальных произведений, а также области процессов производства контента, работы в студии, работы с субтитрами.</a:t>
            </a:r>
          </a:p>
          <a:p>
            <a:pPr algn="l"/>
            <a:r>
              <a:rPr lang="ru-RU" dirty="0">
                <a:solidFill>
                  <a:schemeClr val="tx1"/>
                </a:solidFill>
                <a:latin typeface="Open Sans" panose="020B0606030504020204" pitchFamily="34" charset="0"/>
              </a:rPr>
              <a:t>Не подходят билингвы, а также люди, уехавшие из страны языка перевода даже на пару лет (теряется понимание актуальных реалий, </a:t>
            </a:r>
            <a:r>
              <a:rPr lang="ru-RU" dirty="0">
                <a:solidFill>
                  <a:schemeClr val="tx1"/>
                </a:solidFill>
                <a:latin typeface="Roboto" panose="02000000000000000000" pitchFamily="2" charset="0"/>
              </a:rPr>
              <a:t>отсутствует знание актуальной лексики, новых языковых оборотов, они уже находятся вне </a:t>
            </a:r>
            <a:r>
              <a:rPr lang="ru-RU" b="0" i="0" dirty="0">
                <a:solidFill>
                  <a:schemeClr val="tx1"/>
                </a:solidFill>
                <a:effectLst/>
                <a:latin typeface="Roboto" panose="02000000000000000000" pitchFamily="2" charset="0"/>
              </a:rPr>
              <a:t>живой языковой среды, которая создается национальной культурой, СМИ, соцсетями и так далее</a:t>
            </a:r>
            <a:r>
              <a:rPr lang="ru-RU" dirty="0">
                <a:solidFill>
                  <a:schemeClr val="tx1"/>
                </a:solidFill>
                <a:latin typeface="Open Sans" panose="020B0606030504020204" pitchFamily="34" charset="0"/>
              </a:rPr>
              <a:t>). </a:t>
            </a:r>
            <a:r>
              <a:rPr lang="ru-RU" b="0" i="0" dirty="0">
                <a:solidFill>
                  <a:srgbClr val="000000"/>
                </a:solidFill>
                <a:effectLst/>
                <a:latin typeface="Roboto" panose="02000000000000000000" pitchFamily="2" charset="0"/>
              </a:rPr>
              <a:t>Интернет в разы ускорил процессы изменений, происходящих в языке.</a:t>
            </a:r>
            <a:endParaRPr lang="ru-RU" b="0" i="0" dirty="0">
              <a:solidFill>
                <a:schemeClr val="tx1"/>
              </a:solidFill>
              <a:effectLst/>
              <a:latin typeface="Open Sans" panose="020B0606030504020204" pitchFamily="34" charset="0"/>
            </a:endParaRPr>
          </a:p>
          <a:p>
            <a:endParaRPr lang="ru-RU" dirty="0"/>
          </a:p>
        </p:txBody>
      </p:sp>
    </p:spTree>
    <p:extLst>
      <p:ext uri="{BB962C8B-B14F-4D97-AF65-F5344CB8AC3E}">
        <p14:creationId xmlns:p14="http://schemas.microsoft.com/office/powerpoint/2010/main" val="130228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064858-FCDF-F727-9B34-627E63BCF9A5}"/>
              </a:ext>
            </a:extLst>
          </p:cNvPr>
          <p:cNvSpPr>
            <a:spLocks noGrp="1"/>
          </p:cNvSpPr>
          <p:nvPr>
            <p:ph type="title"/>
          </p:nvPr>
        </p:nvSpPr>
        <p:spPr/>
        <p:txBody>
          <a:bodyPr/>
          <a:lstStyle/>
          <a:p>
            <a:r>
              <a:rPr lang="ru-RU" dirty="0"/>
              <a:t>Кем может работать аудиовизуальный переводчик?</a:t>
            </a:r>
          </a:p>
        </p:txBody>
      </p:sp>
      <p:sp>
        <p:nvSpPr>
          <p:cNvPr id="3" name="Объект 2">
            <a:extLst>
              <a:ext uri="{FF2B5EF4-FFF2-40B4-BE49-F238E27FC236}">
                <a16:creationId xmlns:a16="http://schemas.microsoft.com/office/drawing/2014/main" id="{BEA1281D-1892-D5B9-9279-22E5D7FA1498}"/>
              </a:ext>
            </a:extLst>
          </p:cNvPr>
          <p:cNvSpPr>
            <a:spLocks noGrp="1"/>
          </p:cNvSpPr>
          <p:nvPr>
            <p:ph idx="1"/>
          </p:nvPr>
        </p:nvSpPr>
        <p:spPr/>
        <p:txBody>
          <a:bodyPr>
            <a:normAutofit fontScale="92500" lnSpcReduction="10000"/>
          </a:bodyPr>
          <a:lstStyle/>
          <a:p>
            <a:r>
              <a:rPr lang="ru-RU" dirty="0"/>
              <a:t>аудиовизуальный переводчик на родной язык;</a:t>
            </a:r>
          </a:p>
          <a:p>
            <a:r>
              <a:rPr lang="ru-RU" dirty="0"/>
              <a:t>аудиовизуальный переводчик на иностранный язык; </a:t>
            </a:r>
          </a:p>
          <a:p>
            <a:r>
              <a:rPr lang="ru-RU" dirty="0" err="1"/>
              <a:t>субтитровщик</a:t>
            </a:r>
            <a:r>
              <a:rPr lang="ru-RU" dirty="0"/>
              <a:t>-переводчик; </a:t>
            </a:r>
          </a:p>
          <a:p>
            <a:r>
              <a:rPr lang="ru-RU" dirty="0"/>
              <a:t>переводчик под дубляж/укладчик текста для дублирования/режиссер дубляжа; </a:t>
            </a:r>
          </a:p>
          <a:p>
            <a:r>
              <a:rPr lang="ru-RU" dirty="0"/>
              <a:t> аудиовизуальный переводчик для аудиторий со специализированными языковыми и когнитивными потребностями; </a:t>
            </a:r>
          </a:p>
          <a:p>
            <a:r>
              <a:rPr lang="ru-RU" dirty="0"/>
              <a:t>менеджер перевода аудиовизуальных проектов; </a:t>
            </a:r>
          </a:p>
          <a:p>
            <a:r>
              <a:rPr lang="ru-RU" dirty="0"/>
              <a:t>переводчик-локализатор аудиовизуальных игр; </a:t>
            </a:r>
          </a:p>
          <a:p>
            <a:r>
              <a:rPr lang="ru-RU" dirty="0"/>
              <a:t>менеджер локализации аудиовизуальных игровых проектов.</a:t>
            </a:r>
          </a:p>
        </p:txBody>
      </p:sp>
    </p:spTree>
    <p:extLst>
      <p:ext uri="{BB962C8B-B14F-4D97-AF65-F5344CB8AC3E}">
        <p14:creationId xmlns:p14="http://schemas.microsoft.com/office/powerpoint/2010/main" val="256033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86535B-2E1C-9A0D-7905-5164193F3696}"/>
              </a:ext>
            </a:extLst>
          </p:cNvPr>
          <p:cNvSpPr>
            <a:spLocks noGrp="1"/>
          </p:cNvSpPr>
          <p:nvPr>
            <p:ph type="title"/>
          </p:nvPr>
        </p:nvSpPr>
        <p:spPr/>
        <p:txBody>
          <a:bodyPr>
            <a:noAutofit/>
          </a:bodyPr>
          <a:lstStyle/>
          <a:p>
            <a:r>
              <a:rPr lang="ru-RU" sz="3200" dirty="0"/>
              <a:t>Проблемы в сфере аудиовизуального перевода в нашей стране </a:t>
            </a:r>
            <a:br>
              <a:rPr lang="ru-RU" sz="3200" dirty="0"/>
            </a:br>
            <a:r>
              <a:rPr lang="ru-RU" sz="3200" dirty="0"/>
              <a:t>(из интервью с А.В. </a:t>
            </a:r>
            <a:r>
              <a:rPr lang="ru-RU" sz="3200" dirty="0" err="1"/>
              <a:t>Козуляевым</a:t>
            </a:r>
            <a:r>
              <a:rPr lang="ru-RU" sz="3200" dirty="0"/>
              <a:t>, директором «</a:t>
            </a:r>
            <a:r>
              <a:rPr lang="ru-RU" sz="3200" dirty="0" err="1"/>
              <a:t>Руфильмс</a:t>
            </a:r>
            <a:r>
              <a:rPr lang="ru-RU" sz="3200" dirty="0"/>
              <a:t>»)</a:t>
            </a:r>
          </a:p>
        </p:txBody>
      </p:sp>
      <p:sp>
        <p:nvSpPr>
          <p:cNvPr id="3" name="Объект 2">
            <a:extLst>
              <a:ext uri="{FF2B5EF4-FFF2-40B4-BE49-F238E27FC236}">
                <a16:creationId xmlns:a16="http://schemas.microsoft.com/office/drawing/2014/main" id="{4C61A122-F5A0-3E48-665C-8016867315E7}"/>
              </a:ext>
            </a:extLst>
          </p:cNvPr>
          <p:cNvSpPr>
            <a:spLocks noGrp="1"/>
          </p:cNvSpPr>
          <p:nvPr>
            <p:ph idx="1"/>
          </p:nvPr>
        </p:nvSpPr>
        <p:spPr>
          <a:xfrm>
            <a:off x="581192" y="2340864"/>
            <a:ext cx="11029615" cy="4250436"/>
          </a:xfrm>
        </p:spPr>
        <p:txBody>
          <a:bodyPr>
            <a:normAutofit fontScale="62500" lnSpcReduction="20000"/>
          </a:bodyPr>
          <a:lstStyle/>
          <a:p>
            <a:r>
              <a:rPr lang="ru-RU" dirty="0">
                <a:solidFill>
                  <a:schemeClr val="tx1"/>
                </a:solidFill>
                <a:latin typeface="+mj-lt"/>
              </a:rPr>
              <a:t>Проблема демпинга</a:t>
            </a:r>
          </a:p>
          <a:p>
            <a:pPr marL="0" indent="0">
              <a:buNone/>
            </a:pPr>
            <a:r>
              <a:rPr lang="ru-RU" dirty="0">
                <a:solidFill>
                  <a:schemeClr val="tx1"/>
                </a:solidFill>
                <a:latin typeface="+mj-lt"/>
              </a:rPr>
              <a:t>Решение: разработка процедуры контроля качества и стилистических руководств для переводчиков, жесткое проведение политики повышения качества. Субтитры – это актив, повышающий коммерческую привлекательность контента. </a:t>
            </a:r>
            <a:r>
              <a:rPr lang="ru-RU" b="0" i="0" dirty="0">
                <a:solidFill>
                  <a:schemeClr val="tx1"/>
                </a:solidFill>
                <a:effectLst/>
                <a:latin typeface="+mj-lt"/>
              </a:rPr>
              <a:t> Поэтому решение проблемы низких ставок достаточное простое и эффективное – разделять с заказчиком эту идеологию повышения качества перевода и удовлетворять спрос на качественный перевод с помочью системы отбора и обучения кадров, признанной клиентами. </a:t>
            </a:r>
          </a:p>
          <a:p>
            <a:r>
              <a:rPr lang="ru-RU" b="0" i="0" dirty="0">
                <a:solidFill>
                  <a:schemeClr val="tx1"/>
                </a:solidFill>
                <a:effectLst/>
                <a:latin typeface="+mj-lt"/>
              </a:rPr>
              <a:t>Кадровая проблема (много дилетантов, не имеющих ни специального образования </a:t>
            </a:r>
            <a:r>
              <a:rPr lang="ru-RU" b="0" i="0" dirty="0" err="1">
                <a:solidFill>
                  <a:schemeClr val="tx1"/>
                </a:solidFill>
                <a:effectLst/>
                <a:latin typeface="+mj-lt"/>
              </a:rPr>
              <a:t>аудивизуальных</a:t>
            </a:r>
            <a:r>
              <a:rPr lang="ru-RU" b="0" i="0" dirty="0">
                <a:solidFill>
                  <a:schemeClr val="tx1"/>
                </a:solidFill>
                <a:effectLst/>
                <a:latin typeface="+mj-lt"/>
              </a:rPr>
              <a:t> переводчиков, ни опыта, не всегда знающих иностранный язык в достаточной мере) и как следствие – падение качества АВП</a:t>
            </a:r>
          </a:p>
          <a:p>
            <a:pPr marL="0" indent="0">
              <a:buNone/>
            </a:pPr>
            <a:r>
              <a:rPr lang="ru-RU" dirty="0">
                <a:solidFill>
                  <a:schemeClr val="tx1"/>
                </a:solidFill>
                <a:latin typeface="+mj-lt"/>
              </a:rPr>
              <a:t>Решение: подготовка кадров, пока с помощью курсов и онлайн-школ, совмещенных с производством, изучение опыта советской школы дубляжа</a:t>
            </a:r>
          </a:p>
          <a:p>
            <a:r>
              <a:rPr lang="ru-RU" dirty="0">
                <a:solidFill>
                  <a:schemeClr val="tx1"/>
                </a:solidFill>
                <a:latin typeface="+mj-lt"/>
              </a:rPr>
              <a:t>Плохое знание родного языка, </a:t>
            </a:r>
            <a:r>
              <a:rPr lang="ru-RU" dirty="0" err="1">
                <a:solidFill>
                  <a:schemeClr val="tx1"/>
                </a:solidFill>
                <a:latin typeface="+mj-lt"/>
              </a:rPr>
              <a:t>неначитанность</a:t>
            </a:r>
            <a:r>
              <a:rPr lang="ru-RU" dirty="0">
                <a:solidFill>
                  <a:schemeClr val="tx1"/>
                </a:solidFill>
                <a:latin typeface="+mj-lt"/>
              </a:rPr>
              <a:t>, </a:t>
            </a:r>
            <a:r>
              <a:rPr lang="ru-RU" dirty="0" err="1">
                <a:solidFill>
                  <a:schemeClr val="tx1"/>
                </a:solidFill>
                <a:latin typeface="+mj-lt"/>
              </a:rPr>
              <a:t>неэрудированность</a:t>
            </a:r>
            <a:r>
              <a:rPr lang="ru-RU" dirty="0">
                <a:solidFill>
                  <a:schemeClr val="tx1"/>
                </a:solidFill>
                <a:latin typeface="+mj-lt"/>
              </a:rPr>
              <a:t> молодых переводчиков</a:t>
            </a:r>
          </a:p>
          <a:p>
            <a:pPr marL="0" indent="0">
              <a:buNone/>
            </a:pPr>
            <a:r>
              <a:rPr lang="ru-RU" b="0" i="0" dirty="0">
                <a:solidFill>
                  <a:schemeClr val="tx1"/>
                </a:solidFill>
                <a:effectLst/>
                <a:latin typeface="+mj-lt"/>
              </a:rPr>
              <a:t>Решение: самостоятельная ликвидация этого пробела, самосовершенствование, соответствующие реформы школьного образования в идеале</a:t>
            </a:r>
          </a:p>
          <a:p>
            <a:pPr marL="0" indent="0">
              <a:buNone/>
            </a:pPr>
            <a:r>
              <a:rPr lang="ru-RU" dirty="0">
                <a:solidFill>
                  <a:schemeClr val="tx1"/>
                </a:solidFill>
              </a:rPr>
              <a:t>Качественный дубляж, субтитры – это вложение в качество, повышение конкурентоспособности, актив для повышения бизнес-привлекательности </a:t>
            </a:r>
          </a:p>
          <a:p>
            <a:endParaRPr lang="ru-RU" dirty="0"/>
          </a:p>
        </p:txBody>
      </p:sp>
    </p:spTree>
    <p:extLst>
      <p:ext uri="{BB962C8B-B14F-4D97-AF65-F5344CB8AC3E}">
        <p14:creationId xmlns:p14="http://schemas.microsoft.com/office/powerpoint/2010/main" val="2802731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07F07C-625C-B6D5-66A9-F9D28E234EC6}"/>
              </a:ext>
            </a:extLst>
          </p:cNvPr>
          <p:cNvSpPr>
            <a:spLocks noGrp="1"/>
          </p:cNvSpPr>
          <p:nvPr>
            <p:ph type="title"/>
          </p:nvPr>
        </p:nvSpPr>
        <p:spPr/>
        <p:txBody>
          <a:bodyPr/>
          <a:lstStyle/>
          <a:p>
            <a:r>
              <a:rPr lang="ru-RU" dirty="0">
                <a:solidFill>
                  <a:srgbClr val="515157"/>
                </a:solidFill>
                <a:latin typeface="Open Sans" panose="020B0606030504020204" pitchFamily="34" charset="0"/>
              </a:rPr>
              <a:t>понятие «коллективного автора»</a:t>
            </a:r>
            <a:endParaRPr lang="ru-RU" dirty="0"/>
          </a:p>
        </p:txBody>
      </p:sp>
      <p:sp>
        <p:nvSpPr>
          <p:cNvPr id="3" name="Объект 2">
            <a:extLst>
              <a:ext uri="{FF2B5EF4-FFF2-40B4-BE49-F238E27FC236}">
                <a16:creationId xmlns:a16="http://schemas.microsoft.com/office/drawing/2014/main" id="{4416782D-ABCB-9B76-A052-B8F1A17716E3}"/>
              </a:ext>
            </a:extLst>
          </p:cNvPr>
          <p:cNvSpPr>
            <a:spLocks noGrp="1"/>
          </p:cNvSpPr>
          <p:nvPr>
            <p:ph idx="1"/>
          </p:nvPr>
        </p:nvSpPr>
        <p:spPr/>
        <p:txBody>
          <a:bodyPr>
            <a:normAutofit lnSpcReduction="10000"/>
          </a:bodyPr>
          <a:lstStyle/>
          <a:p>
            <a:pPr algn="l"/>
            <a:r>
              <a:rPr lang="ru-RU" b="0" i="0" dirty="0">
                <a:solidFill>
                  <a:schemeClr val="tx1"/>
                </a:solidFill>
                <a:effectLst/>
                <a:latin typeface="Open Sans" panose="020B0606030504020204" pitchFamily="34" charset="0"/>
              </a:rPr>
              <a:t>Переводчик не просто переводит фильм, он пересоздает его звуковую дорожку совместно с актерами озвучания, звукорежиссерами и пр. Аудиовизуальный переводчик встает рядом с режиссером и сценаристом оригинальной версии. И если смотреть под этим углом, то очевидно, что даже самый хороший перевод может быть «убит» диктором или актером с дефектами дикции.</a:t>
            </a:r>
          </a:p>
          <a:p>
            <a:pPr algn="l"/>
            <a:r>
              <a:rPr lang="ru-RU" b="0" i="0" dirty="0">
                <a:solidFill>
                  <a:schemeClr val="tx1"/>
                </a:solidFill>
                <a:effectLst/>
                <a:latin typeface="Open Sans" panose="020B0606030504020204" pitchFamily="34" charset="0"/>
              </a:rPr>
              <a:t>Для достижения высокого качества локализации необходимо постоянное взаимодействие и взаимопонимание переводчиков, актеров, студий, в идеале – единое понимание места переводчика в этой цепочке. </a:t>
            </a:r>
            <a:endParaRPr lang="ru-RU" dirty="0">
              <a:solidFill>
                <a:schemeClr val="tx1"/>
              </a:solidFill>
            </a:endParaRPr>
          </a:p>
        </p:txBody>
      </p:sp>
    </p:spTree>
    <p:extLst>
      <p:ext uri="{BB962C8B-B14F-4D97-AF65-F5344CB8AC3E}">
        <p14:creationId xmlns:p14="http://schemas.microsoft.com/office/powerpoint/2010/main" val="20509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6AB161-F52C-9D39-3E05-27884E6584FF}"/>
              </a:ext>
            </a:extLst>
          </p:cNvPr>
          <p:cNvSpPr>
            <a:spLocks noGrp="1"/>
          </p:cNvSpPr>
          <p:nvPr>
            <p:ph type="title"/>
          </p:nvPr>
        </p:nvSpPr>
        <p:spPr/>
        <p:txBody>
          <a:bodyPr>
            <a:normAutofit/>
          </a:bodyPr>
          <a:lstStyle/>
          <a:p>
            <a:pPr algn="ctr"/>
            <a:r>
              <a:rPr lang="ru-RU" sz="2000" dirty="0"/>
              <a:t>В. Е. Горшкова, доктор филол. наук, </a:t>
            </a:r>
            <a:br>
              <a:rPr lang="ru-RU" sz="2000" dirty="0"/>
            </a:br>
            <a:r>
              <a:rPr lang="ru-RU" sz="2000" dirty="0"/>
              <a:t>профессор кафедры перевода и переводоведения ИГУ</a:t>
            </a:r>
            <a:br>
              <a:rPr lang="ru-RU" sz="2000" dirty="0"/>
            </a:br>
            <a:r>
              <a:rPr lang="ru-RU" sz="2000" dirty="0"/>
              <a:t>– одна из первых исследователей проблем аудиовизуального перевода в нашей стране</a:t>
            </a:r>
          </a:p>
        </p:txBody>
      </p:sp>
      <p:pic>
        <p:nvPicPr>
          <p:cNvPr id="5" name="Объект 4" descr="Изображение выглядит как текст, внутренний&#10;&#10;Автоматически созданное описание">
            <a:extLst>
              <a:ext uri="{FF2B5EF4-FFF2-40B4-BE49-F238E27FC236}">
                <a16:creationId xmlns:a16="http://schemas.microsoft.com/office/drawing/2014/main" id="{6D3582F5-4E90-7CE9-41A6-C2161EE48AC4}"/>
              </a:ext>
            </a:extLst>
          </p:cNvPr>
          <p:cNvPicPr>
            <a:picLocks noGrp="1" noChangeAspect="1"/>
          </p:cNvPicPr>
          <p:nvPr>
            <p:ph idx="1"/>
          </p:nvPr>
        </p:nvPicPr>
        <p:blipFill>
          <a:blip r:embed="rId2"/>
          <a:stretch>
            <a:fillRect/>
          </a:stretch>
        </p:blipFill>
        <p:spPr>
          <a:xfrm>
            <a:off x="1965014" y="2006601"/>
            <a:ext cx="8261971" cy="4495800"/>
          </a:xfrm>
          <a:effectLst>
            <a:outerShdw blurRad="366129" dist="50800" dir="5400000" algn="ctr" rotWithShape="0">
              <a:srgbClr val="000000">
                <a:alpha val="83765"/>
              </a:srgbClr>
            </a:outerShdw>
          </a:effectLst>
        </p:spPr>
      </p:pic>
    </p:spTree>
    <p:extLst>
      <p:ext uri="{BB962C8B-B14F-4D97-AF65-F5344CB8AC3E}">
        <p14:creationId xmlns:p14="http://schemas.microsoft.com/office/powerpoint/2010/main" val="81068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435CCA-C19B-7FD1-52E8-995B48E413BD}"/>
              </a:ext>
            </a:extLst>
          </p:cNvPr>
          <p:cNvSpPr>
            <a:spLocks noGrp="1"/>
          </p:cNvSpPr>
          <p:nvPr>
            <p:ph type="title"/>
          </p:nvPr>
        </p:nvSpPr>
        <p:spPr>
          <a:xfrm>
            <a:off x="730278" y="534781"/>
            <a:ext cx="11029616" cy="1188720"/>
          </a:xfrm>
        </p:spPr>
        <p:txBody>
          <a:bodyPr>
            <a:noAutofit/>
          </a:bodyPr>
          <a:lstStyle/>
          <a:p>
            <a:r>
              <a:rPr lang="ru-RU" sz="2400" b="1" dirty="0">
                <a:solidFill>
                  <a:srgbClr val="333333"/>
                </a:solidFill>
                <a:latin typeface="Open Sans" panose="020B0606030504020204" pitchFamily="34" charset="0"/>
              </a:rPr>
              <a:t>В чем отличие локализации аудиовизуального контента от других видов локализации, например, от локализации компьютерных игр?</a:t>
            </a:r>
            <a:br>
              <a:rPr lang="ru-RU" sz="2400" dirty="0">
                <a:solidFill>
                  <a:srgbClr val="333333"/>
                </a:solidFill>
                <a:latin typeface="Open Sans" panose="020B0606030504020204" pitchFamily="34" charset="0"/>
              </a:rPr>
            </a:br>
            <a:endParaRPr lang="ru-RU" sz="2400" dirty="0"/>
          </a:p>
        </p:txBody>
      </p:sp>
      <p:sp>
        <p:nvSpPr>
          <p:cNvPr id="3" name="Объект 2">
            <a:extLst>
              <a:ext uri="{FF2B5EF4-FFF2-40B4-BE49-F238E27FC236}">
                <a16:creationId xmlns:a16="http://schemas.microsoft.com/office/drawing/2014/main" id="{A5D1EF7A-7874-3A08-ED92-61FADFC84B01}"/>
              </a:ext>
            </a:extLst>
          </p:cNvPr>
          <p:cNvSpPr>
            <a:spLocks noGrp="1"/>
          </p:cNvSpPr>
          <p:nvPr>
            <p:ph idx="1"/>
          </p:nvPr>
        </p:nvSpPr>
        <p:spPr/>
        <p:txBody>
          <a:bodyPr>
            <a:normAutofit fontScale="77500" lnSpcReduction="20000"/>
          </a:bodyPr>
          <a:lstStyle/>
          <a:p>
            <a:pPr algn="l"/>
            <a:r>
              <a:rPr lang="ru-RU" b="0" i="0" dirty="0">
                <a:solidFill>
                  <a:schemeClr val="tx1"/>
                </a:solidFill>
                <a:effectLst/>
                <a:latin typeface="Open Sans" panose="020B0606030504020204" pitchFamily="34" charset="0"/>
              </a:rPr>
              <a:t>Фильм или сериал как разновидность аудиовизуального контента – это история, имеющая структуру и сюжет. И переводится она соответствующим образом. Игра – это «среда существования» геймера. Каждое прохождение игры – это формирование им собственного «сюжета» из доступных в игре элементов. </a:t>
            </a:r>
          </a:p>
          <a:p>
            <a:pPr algn="l"/>
            <a:r>
              <a:rPr lang="ru-RU" b="0" i="0" dirty="0">
                <a:solidFill>
                  <a:schemeClr val="tx1"/>
                </a:solidFill>
                <a:effectLst/>
                <a:latin typeface="Open Sans" panose="020B0606030504020204" pitchFamily="34" charset="0"/>
              </a:rPr>
              <a:t>Игра интерактивна, в игре три канала взаимодействия с геймером – зрительный, слуховой и тактильный, а не два, как в фильме, игра имеет высокую долю повторяемости элементов – набор отличий не ограничивается только этим. </a:t>
            </a:r>
          </a:p>
          <a:p>
            <a:pPr algn="l"/>
            <a:r>
              <a:rPr lang="ru-RU" b="0" i="0" dirty="0">
                <a:solidFill>
                  <a:srgbClr val="000000"/>
                </a:solidFill>
                <a:effectLst/>
                <a:latin typeface="Roboto" panose="02000000000000000000" pitchFamily="2" charset="0"/>
              </a:rPr>
              <a:t>Когда локализуют фильм или сериал, обеспечивается эквивалентность т.н. </a:t>
            </a:r>
            <a:r>
              <a:rPr lang="en-US" b="0" i="0" dirty="0">
                <a:solidFill>
                  <a:srgbClr val="000000"/>
                </a:solidFill>
                <a:effectLst/>
                <a:latin typeface="Roboto" panose="02000000000000000000" pitchFamily="2" charset="0"/>
              </a:rPr>
              <a:t>viewing experience — </a:t>
            </a:r>
            <a:r>
              <a:rPr lang="ru-RU" b="0" i="0" dirty="0">
                <a:solidFill>
                  <a:srgbClr val="000000"/>
                </a:solidFill>
                <a:effectLst/>
                <a:latin typeface="Roboto" panose="02000000000000000000" pitchFamily="2" charset="0"/>
              </a:rPr>
              <a:t>впечатления от просмотра у российского и, например, американского зрителя. То есть комедия должна остаться комедией, а драма драмой. Когда переводим игру — </a:t>
            </a:r>
            <a:r>
              <a:rPr lang="en-US" b="0" i="0" dirty="0">
                <a:solidFill>
                  <a:srgbClr val="000000"/>
                </a:solidFill>
                <a:effectLst/>
                <a:latin typeface="Roboto" panose="02000000000000000000" pitchFamily="2" charset="0"/>
              </a:rPr>
              <a:t>gaming experience. </a:t>
            </a:r>
            <a:r>
              <a:rPr lang="ru-RU" b="0" i="0" dirty="0">
                <a:solidFill>
                  <a:srgbClr val="000000"/>
                </a:solidFill>
                <a:effectLst/>
                <a:latin typeface="Roboto" panose="02000000000000000000" pitchFamily="2" charset="0"/>
              </a:rPr>
              <a:t>Игрок осуществляет определенные действия по отношению к игре, которые могут изменить ее ход. Поэтому перевод игры называют </a:t>
            </a:r>
            <a:r>
              <a:rPr lang="ru-RU" b="0" i="0" u="sng" dirty="0">
                <a:solidFill>
                  <a:srgbClr val="000000"/>
                </a:solidFill>
                <a:effectLst/>
                <a:latin typeface="Roboto" panose="02000000000000000000" pitchFamily="2" charset="0"/>
              </a:rPr>
              <a:t>интегрированным аудиовизуальным переводом</a:t>
            </a:r>
            <a:r>
              <a:rPr lang="ru-RU" b="0" i="0" dirty="0">
                <a:solidFill>
                  <a:srgbClr val="000000"/>
                </a:solidFill>
                <a:effectLst/>
                <a:latin typeface="Roboto" panose="02000000000000000000" pitchFamily="2" charset="0"/>
              </a:rPr>
              <a:t>.</a:t>
            </a:r>
            <a:endParaRPr lang="ru-RU" dirty="0">
              <a:solidFill>
                <a:schemeClr val="tx1"/>
              </a:solidFill>
            </a:endParaRPr>
          </a:p>
        </p:txBody>
      </p:sp>
    </p:spTree>
    <p:extLst>
      <p:ext uri="{BB962C8B-B14F-4D97-AF65-F5344CB8AC3E}">
        <p14:creationId xmlns:p14="http://schemas.microsoft.com/office/powerpoint/2010/main" val="355922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6F92F0-6007-7AE2-9438-728D95B8C7F5}"/>
              </a:ext>
            </a:extLst>
          </p:cNvPr>
          <p:cNvSpPr>
            <a:spLocks noGrp="1"/>
          </p:cNvSpPr>
          <p:nvPr>
            <p:ph type="title"/>
          </p:nvPr>
        </p:nvSpPr>
        <p:spPr/>
        <p:txBody>
          <a:bodyPr/>
          <a:lstStyle/>
          <a:p>
            <a:r>
              <a:rPr lang="ru-RU" dirty="0"/>
              <a:t>Игры </a:t>
            </a:r>
            <a:r>
              <a:rPr lang="de-DE" dirty="0"/>
              <a:t>vs. </a:t>
            </a:r>
            <a:r>
              <a:rPr lang="ru-RU" dirty="0"/>
              <a:t>фильмы</a:t>
            </a:r>
          </a:p>
        </p:txBody>
      </p:sp>
      <p:sp>
        <p:nvSpPr>
          <p:cNvPr id="3" name="Объект 2">
            <a:extLst>
              <a:ext uri="{FF2B5EF4-FFF2-40B4-BE49-F238E27FC236}">
                <a16:creationId xmlns:a16="http://schemas.microsoft.com/office/drawing/2014/main" id="{2B8AD763-0903-CF26-DFD3-13D09A835712}"/>
              </a:ext>
            </a:extLst>
          </p:cNvPr>
          <p:cNvSpPr>
            <a:spLocks noGrp="1"/>
          </p:cNvSpPr>
          <p:nvPr>
            <p:ph idx="1"/>
          </p:nvPr>
        </p:nvSpPr>
        <p:spPr/>
        <p:txBody>
          <a:bodyPr>
            <a:normAutofit fontScale="77500" lnSpcReduction="20000"/>
          </a:bodyPr>
          <a:lstStyle/>
          <a:p>
            <a:pPr algn="l" fontAlgn="base"/>
            <a:r>
              <a:rPr lang="ru-RU" b="0" i="0" dirty="0">
                <a:solidFill>
                  <a:srgbClr val="000000"/>
                </a:solidFill>
                <a:effectLst/>
                <a:latin typeface="Roboto" panose="02000000000000000000" pitchFamily="2" charset="0"/>
              </a:rPr>
              <a:t>Обычно переводчик игр включен в команду разработчиков — это и хорошо, потому что они учитывают его пожелания, и плохо — потому что у него нет возможности взглянуть на игру целиком, она появляется целиком, в основном, в день глобального релиза, на всех планировавшихся языках.</a:t>
            </a:r>
          </a:p>
          <a:p>
            <a:pPr algn="l" fontAlgn="base"/>
            <a:r>
              <a:rPr lang="ru-RU" b="0" i="0" dirty="0">
                <a:solidFill>
                  <a:srgbClr val="000000"/>
                </a:solidFill>
                <a:effectLst/>
                <a:latin typeface="Roboto" panose="02000000000000000000" pitchFamily="2" charset="0"/>
              </a:rPr>
              <a:t>Более того, иногда крупные игровые компании размещают переводчиков в офисе. Они находятся в режиме плотного взаимодействия с разработчиками, дизайнерами и влияют на решения друг друга. Например, переводчики могут предложить очень хорошую фразу, которая не укладывается в анимацию аватара. Тогда разработчики перерисовывают движение губ героя.</a:t>
            </a:r>
          </a:p>
          <a:p>
            <a:pPr algn="l" fontAlgn="base"/>
            <a:r>
              <a:rPr lang="ru-RU" b="0" i="0" dirty="0">
                <a:solidFill>
                  <a:srgbClr val="000000"/>
                </a:solidFill>
                <a:effectLst/>
                <a:latin typeface="Roboto" panose="02000000000000000000" pitchFamily="2" charset="0"/>
              </a:rPr>
              <a:t>Перевод игр — это интегрированный бизнес-процесс, переводчик очень сильно погружен в создание игровой атмосферы и решает вполне четкие коммерческие и маркетинговые задачи. Кстати, это одно из требований локализаторов и разработчиков игр, например, </a:t>
            </a:r>
            <a:r>
              <a:rPr lang="en-US" b="0" i="0" dirty="0">
                <a:solidFill>
                  <a:srgbClr val="000000"/>
                </a:solidFill>
                <a:effectLst/>
                <a:latin typeface="Roboto" panose="02000000000000000000" pitchFamily="2" charset="0"/>
              </a:rPr>
              <a:t>Blizzard — </a:t>
            </a:r>
            <a:r>
              <a:rPr lang="ru-RU" b="0" i="0" dirty="0">
                <a:solidFill>
                  <a:srgbClr val="000000"/>
                </a:solidFill>
                <a:effectLst/>
                <a:latin typeface="Roboto" panose="02000000000000000000" pitchFamily="2" charset="0"/>
              </a:rPr>
              <a:t>переводчик должен быть знаком с миром игры. Соответственно переводчик отвечает за ее коммерческий успех.</a:t>
            </a:r>
          </a:p>
          <a:p>
            <a:endParaRPr lang="ru-RU" dirty="0"/>
          </a:p>
        </p:txBody>
      </p:sp>
    </p:spTree>
    <p:extLst>
      <p:ext uri="{BB962C8B-B14F-4D97-AF65-F5344CB8AC3E}">
        <p14:creationId xmlns:p14="http://schemas.microsoft.com/office/powerpoint/2010/main" val="368565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664205-18E4-E3F6-3290-60727129A7C8}"/>
              </a:ext>
            </a:extLst>
          </p:cNvPr>
          <p:cNvSpPr>
            <a:spLocks noGrp="1"/>
          </p:cNvSpPr>
          <p:nvPr>
            <p:ph type="title"/>
          </p:nvPr>
        </p:nvSpPr>
        <p:spPr/>
        <p:txBody>
          <a:bodyPr/>
          <a:lstStyle/>
          <a:p>
            <a:r>
              <a:rPr lang="ru-RU" dirty="0"/>
              <a:t>Базовые правила АВП</a:t>
            </a:r>
          </a:p>
        </p:txBody>
      </p:sp>
      <p:sp>
        <p:nvSpPr>
          <p:cNvPr id="3" name="Объект 2">
            <a:extLst>
              <a:ext uri="{FF2B5EF4-FFF2-40B4-BE49-F238E27FC236}">
                <a16:creationId xmlns:a16="http://schemas.microsoft.com/office/drawing/2014/main" id="{C2CBF1ED-842C-BFEB-5C1C-3B5690A5D185}"/>
              </a:ext>
            </a:extLst>
          </p:cNvPr>
          <p:cNvSpPr>
            <a:spLocks noGrp="1"/>
          </p:cNvSpPr>
          <p:nvPr>
            <p:ph idx="1"/>
          </p:nvPr>
        </p:nvSpPr>
        <p:spPr>
          <a:xfrm>
            <a:off x="581192" y="1890875"/>
            <a:ext cx="11029615" cy="4819017"/>
          </a:xfrm>
        </p:spPr>
        <p:txBody>
          <a:bodyPr>
            <a:normAutofit fontScale="92500" lnSpcReduction="10000"/>
          </a:bodyPr>
          <a:lstStyle/>
          <a:p>
            <a:r>
              <a:rPr lang="ru-RU" dirty="0">
                <a:solidFill>
                  <a:schemeClr val="tx1"/>
                </a:solidFill>
                <a:latin typeface="+mj-lt"/>
              </a:rPr>
              <a:t>Перевод должен осуществляться только переводчиками, проживающими на территории, </a:t>
            </a:r>
            <a:r>
              <a:rPr lang="ru-RU" i="0" dirty="0">
                <a:solidFill>
                  <a:schemeClr val="tx1"/>
                </a:solidFill>
                <a:effectLst/>
                <a:latin typeface="+mj-lt"/>
              </a:rPr>
              <a:t>в ареале фактического существования языка перевода.</a:t>
            </a:r>
          </a:p>
          <a:p>
            <a:r>
              <a:rPr lang="ru-RU" b="0" i="0" dirty="0">
                <a:solidFill>
                  <a:srgbClr val="000000"/>
                </a:solidFill>
                <a:effectLst/>
                <a:latin typeface="+mj-lt"/>
              </a:rPr>
              <a:t>Аудиовизуальные переводчики никогда не переводят «напрямую с экрана», всегда должны быть официальные монтажные листы, диалоговые листы, где указываются диалоги с тайм-кодами, или сценарий, где все прописано по кадрам – все это присылают компании-производители контента, часто с комментариями, где это нужно. </a:t>
            </a:r>
          </a:p>
          <a:p>
            <a:r>
              <a:rPr lang="ru-RU" dirty="0">
                <a:solidFill>
                  <a:srgbClr val="000000"/>
                </a:solidFill>
                <a:latin typeface="+mj-lt"/>
              </a:rPr>
              <a:t>Один текст никогда не используется в процессе перевода, только вместе с видео. </a:t>
            </a:r>
          </a:p>
          <a:p>
            <a:r>
              <a:rPr lang="ru-RU" b="0" i="0" dirty="0">
                <a:solidFill>
                  <a:srgbClr val="000000"/>
                </a:solidFill>
                <a:effectLst/>
                <a:latin typeface="+mj-lt"/>
              </a:rPr>
              <a:t>Прежде чем приступить к переводу, переводчик полностью отсматривает фильм — для него важно понять сюжет и последовательность эмоциональных состояний, через которые ему предстоит провести зрителя, понять отношения героев и т.д. </a:t>
            </a:r>
            <a:endParaRPr lang="ru-RU" dirty="0">
              <a:solidFill>
                <a:schemeClr val="tx1"/>
              </a:solidFill>
              <a:latin typeface="+mj-lt"/>
            </a:endParaRPr>
          </a:p>
        </p:txBody>
      </p:sp>
    </p:spTree>
    <p:extLst>
      <p:ext uri="{BB962C8B-B14F-4D97-AF65-F5344CB8AC3E}">
        <p14:creationId xmlns:p14="http://schemas.microsoft.com/office/powerpoint/2010/main" val="319713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664205-18E4-E3F6-3290-60727129A7C8}"/>
              </a:ext>
            </a:extLst>
          </p:cNvPr>
          <p:cNvSpPr>
            <a:spLocks noGrp="1"/>
          </p:cNvSpPr>
          <p:nvPr>
            <p:ph type="title"/>
          </p:nvPr>
        </p:nvSpPr>
        <p:spPr/>
        <p:txBody>
          <a:bodyPr/>
          <a:lstStyle/>
          <a:p>
            <a:r>
              <a:rPr lang="ru-RU" dirty="0"/>
              <a:t>Базовые правила АВП</a:t>
            </a:r>
          </a:p>
        </p:txBody>
      </p:sp>
      <p:sp>
        <p:nvSpPr>
          <p:cNvPr id="3" name="Объект 2">
            <a:extLst>
              <a:ext uri="{FF2B5EF4-FFF2-40B4-BE49-F238E27FC236}">
                <a16:creationId xmlns:a16="http://schemas.microsoft.com/office/drawing/2014/main" id="{C2CBF1ED-842C-BFEB-5C1C-3B5690A5D185}"/>
              </a:ext>
            </a:extLst>
          </p:cNvPr>
          <p:cNvSpPr>
            <a:spLocks noGrp="1"/>
          </p:cNvSpPr>
          <p:nvPr>
            <p:ph idx="1"/>
          </p:nvPr>
        </p:nvSpPr>
        <p:spPr>
          <a:xfrm>
            <a:off x="581192" y="1890875"/>
            <a:ext cx="11029615" cy="4819017"/>
          </a:xfrm>
        </p:spPr>
        <p:txBody>
          <a:bodyPr>
            <a:normAutofit fontScale="70000" lnSpcReduction="20000"/>
          </a:bodyPr>
          <a:lstStyle/>
          <a:p>
            <a:r>
              <a:rPr lang="ru-RU" b="0" i="0" dirty="0">
                <a:solidFill>
                  <a:srgbClr val="000000"/>
                </a:solidFill>
                <a:effectLst/>
                <a:latin typeface="Roboto" panose="02000000000000000000" pitchFamily="2" charset="0"/>
              </a:rPr>
              <a:t>Переводчик делает эмоциональное и сюжетное картирование, наброски, проверяет героев, а потом начинает переводить. Если заранее отсмотреть картину, перевод готовится значительно быстрее — ведь сюжетная и эмоциональная последовательность понятна, и в голове появляется целостная история.</a:t>
            </a:r>
          </a:p>
          <a:p>
            <a:r>
              <a:rPr lang="ru-RU" b="0" i="0" dirty="0">
                <a:solidFill>
                  <a:srgbClr val="000000"/>
                </a:solidFill>
                <a:effectLst/>
                <a:latin typeface="Roboto" panose="02000000000000000000" pitchFamily="2" charset="0"/>
              </a:rPr>
              <a:t>Если перевод готовится под дубляж или закадровую озвучку, то выполняется перевод с расстановкой </a:t>
            </a:r>
            <a:r>
              <a:rPr lang="ru-RU" b="0" i="0" dirty="0" err="1">
                <a:solidFill>
                  <a:srgbClr val="000000"/>
                </a:solidFill>
                <a:effectLst/>
                <a:latin typeface="Roboto" panose="02000000000000000000" pitchFamily="2" charset="0"/>
              </a:rPr>
              <a:t>таймкодов</a:t>
            </a:r>
            <a:r>
              <a:rPr lang="ru-RU" b="0" i="0" dirty="0">
                <a:solidFill>
                  <a:srgbClr val="000000"/>
                </a:solidFill>
                <a:effectLst/>
                <a:latin typeface="Roboto" panose="02000000000000000000" pitchFamily="2" charset="0"/>
              </a:rPr>
              <a:t>. При дубляже, когда оригинальная звуковая дорожка замещается русскоязычной, переводчик делает пометки, где и как именно актеру следует эмоционально окрасить ту или иную фразу. Некоторые студии это не приветствуют, однако такая практика имеется. Такой момент всегда согласовывается в рабочем порядке. Часто студии просят оформлять перевод в разных шаблонах, больших различий в них нет. </a:t>
            </a:r>
          </a:p>
          <a:p>
            <a:r>
              <a:rPr lang="ru-RU" b="0" i="0" dirty="0">
                <a:solidFill>
                  <a:srgbClr val="000000"/>
                </a:solidFill>
                <a:effectLst/>
                <a:latin typeface="Roboto" panose="02000000000000000000" pitchFamily="2" charset="0"/>
              </a:rPr>
              <a:t>Конечный этап – редактура. Но не всегда — некоторые клиенты экономят на этом этапе. Особенно если идет перевод документального фильма — заказчики предпочитают проверять перевод фактов, которые звучат в самом фильме.</a:t>
            </a:r>
          </a:p>
          <a:p>
            <a:r>
              <a:rPr lang="ru-RU" b="0" i="0" dirty="0">
                <a:solidFill>
                  <a:srgbClr val="000000"/>
                </a:solidFill>
                <a:effectLst/>
                <a:latin typeface="Roboto" panose="02000000000000000000" pitchFamily="2" charset="0"/>
              </a:rPr>
              <a:t>Рекомендуется переводчикам читать готовый текст вслух. Иначе можно упустить какую-нибудь неблагозвучную фразу. Кроме того, чтение вслух помогает дать фразу нужной длины, чтобы поместиться в хронометраж реплики на исходном языке — это важно для хорошей озвучки.</a:t>
            </a:r>
            <a:endParaRPr lang="ru-RU" dirty="0">
              <a:solidFill>
                <a:schemeClr val="tx1"/>
              </a:solidFill>
              <a:latin typeface="+mj-lt"/>
            </a:endParaRPr>
          </a:p>
        </p:txBody>
      </p:sp>
    </p:spTree>
    <p:extLst>
      <p:ext uri="{BB962C8B-B14F-4D97-AF65-F5344CB8AC3E}">
        <p14:creationId xmlns:p14="http://schemas.microsoft.com/office/powerpoint/2010/main" val="131070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51BB99-4CDC-C312-7207-ECABAD057BB4}"/>
              </a:ext>
            </a:extLst>
          </p:cNvPr>
          <p:cNvSpPr>
            <a:spLocks noGrp="1"/>
          </p:cNvSpPr>
          <p:nvPr>
            <p:ph type="title"/>
          </p:nvPr>
        </p:nvSpPr>
        <p:spPr/>
        <p:txBody>
          <a:bodyPr/>
          <a:lstStyle/>
          <a:p>
            <a:r>
              <a:rPr lang="ru-RU" dirty="0"/>
              <a:t>Базовые правила </a:t>
            </a:r>
            <a:r>
              <a:rPr lang="ru-RU" dirty="0" err="1"/>
              <a:t>аВП</a:t>
            </a:r>
            <a:endParaRPr lang="ru-RU" dirty="0"/>
          </a:p>
        </p:txBody>
      </p:sp>
      <p:sp>
        <p:nvSpPr>
          <p:cNvPr id="3" name="Объект 2">
            <a:extLst>
              <a:ext uri="{FF2B5EF4-FFF2-40B4-BE49-F238E27FC236}">
                <a16:creationId xmlns:a16="http://schemas.microsoft.com/office/drawing/2014/main" id="{811DC970-5690-9015-B74B-53DB50024870}"/>
              </a:ext>
            </a:extLst>
          </p:cNvPr>
          <p:cNvSpPr>
            <a:spLocks noGrp="1"/>
          </p:cNvSpPr>
          <p:nvPr>
            <p:ph idx="1"/>
          </p:nvPr>
        </p:nvSpPr>
        <p:spPr/>
        <p:txBody>
          <a:bodyPr>
            <a:normAutofit fontScale="77500" lnSpcReduction="20000"/>
          </a:bodyPr>
          <a:lstStyle/>
          <a:p>
            <a:r>
              <a:rPr lang="ru-RU" dirty="0">
                <a:solidFill>
                  <a:schemeClr val="tx1"/>
                </a:solidFill>
                <a:latin typeface="+mj-lt"/>
              </a:rPr>
              <a:t>Сроки. Обычно на закадровую озвучку уходит два-три дня (1 стандартный </a:t>
            </a:r>
            <a:r>
              <a:rPr lang="ru-RU" dirty="0" err="1">
                <a:solidFill>
                  <a:schemeClr val="tx1"/>
                </a:solidFill>
                <a:latin typeface="+mj-lt"/>
              </a:rPr>
              <a:t>худ.фильм</a:t>
            </a:r>
            <a:r>
              <a:rPr lang="ru-RU" dirty="0">
                <a:solidFill>
                  <a:schemeClr val="tx1"/>
                </a:solidFill>
                <a:latin typeface="+mj-lt"/>
              </a:rPr>
              <a:t> на полтора часа), на дубляж – около недели, т.к. требуется выполнить так называемый </a:t>
            </a:r>
            <a:r>
              <a:rPr lang="ru-RU" dirty="0" err="1">
                <a:solidFill>
                  <a:schemeClr val="tx1"/>
                </a:solidFill>
                <a:latin typeface="+mj-lt"/>
              </a:rPr>
              <a:t>липсинк</a:t>
            </a:r>
            <a:r>
              <a:rPr lang="ru-RU" dirty="0">
                <a:solidFill>
                  <a:schemeClr val="tx1"/>
                </a:solidFill>
                <a:latin typeface="+mj-lt"/>
              </a:rPr>
              <a:t> (попадание в артикуляцию актера, особенно на крупных планах). Н</a:t>
            </a:r>
            <a:r>
              <a:rPr lang="ru-RU" b="0" i="0" dirty="0">
                <a:solidFill>
                  <a:schemeClr val="tx1"/>
                </a:solidFill>
                <a:effectLst/>
                <a:latin typeface="+mj-lt"/>
              </a:rPr>
              <a:t>ужно стараться попасть в слоговые смыки — когда герой открывает и закрывает рот: чтобы в переведенном варианте было одинаковое количество слогов.</a:t>
            </a:r>
          </a:p>
          <a:p>
            <a:r>
              <a:rPr lang="ru-RU" b="0" i="0" dirty="0">
                <a:solidFill>
                  <a:srgbClr val="000000"/>
                </a:solidFill>
                <a:effectLst/>
                <a:latin typeface="+mj-lt"/>
              </a:rPr>
              <a:t>В некоторых случаях заказчики отказываются от дубляжа. Особенно если нужно локализовать комедию. При дубляже гораздо важнее мимическая синхронизация. И переводчик встает перед выбором — либо попасть в артикуляцию актера, но потерять шутку, либо передать шутку, но не попасть в артикуляцию. А на шутках в комедии построен коммерческий успех.</a:t>
            </a:r>
          </a:p>
          <a:p>
            <a:r>
              <a:rPr lang="ru-RU" b="0" i="0" dirty="0">
                <a:solidFill>
                  <a:srgbClr val="000000"/>
                </a:solidFill>
                <a:effectLst/>
                <a:latin typeface="+mj-lt"/>
              </a:rPr>
              <a:t>Главная задача при </a:t>
            </a:r>
            <a:r>
              <a:rPr lang="ru-RU" b="0" i="0" dirty="0" err="1">
                <a:solidFill>
                  <a:srgbClr val="000000"/>
                </a:solidFill>
                <a:effectLst/>
                <a:latin typeface="+mj-lt"/>
              </a:rPr>
              <a:t>субтитрировании</a:t>
            </a:r>
            <a:r>
              <a:rPr lang="ru-RU" b="0" i="0" dirty="0">
                <a:solidFill>
                  <a:srgbClr val="000000"/>
                </a:solidFill>
                <a:effectLst/>
                <a:latin typeface="+mj-lt"/>
              </a:rPr>
              <a:t>  - сделать так, чтобы зритель успевал читать текст, пока он на экране.</a:t>
            </a:r>
          </a:p>
          <a:p>
            <a:r>
              <a:rPr lang="ru-RU" b="0" i="0" dirty="0">
                <a:solidFill>
                  <a:srgbClr val="000000"/>
                </a:solidFill>
                <a:effectLst/>
                <a:latin typeface="+mj-lt"/>
              </a:rPr>
              <a:t>Для закадровой озвучки актуальна та же задача: если переведенная фраза длиннее, актер, конечно, может начать тараторить, но это будет плохо восприниматься при просмотре.</a:t>
            </a:r>
            <a:endParaRPr lang="ru-RU" dirty="0">
              <a:solidFill>
                <a:schemeClr val="tx1"/>
              </a:solidFill>
              <a:latin typeface="+mj-lt"/>
            </a:endParaRPr>
          </a:p>
          <a:p>
            <a:endParaRPr lang="ru-RU" dirty="0"/>
          </a:p>
        </p:txBody>
      </p:sp>
    </p:spTree>
    <p:extLst>
      <p:ext uri="{BB962C8B-B14F-4D97-AF65-F5344CB8AC3E}">
        <p14:creationId xmlns:p14="http://schemas.microsoft.com/office/powerpoint/2010/main" val="1900255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F0D335-B91A-2597-5619-96F563606DC6}"/>
              </a:ext>
            </a:extLst>
          </p:cNvPr>
          <p:cNvSpPr>
            <a:spLocks noGrp="1"/>
          </p:cNvSpPr>
          <p:nvPr>
            <p:ph type="title"/>
          </p:nvPr>
        </p:nvSpPr>
        <p:spPr/>
        <p:txBody>
          <a:bodyPr/>
          <a:lstStyle/>
          <a:p>
            <a:r>
              <a:rPr lang="ru-RU" dirty="0"/>
              <a:t>Из чего складывается стоимость АВП?</a:t>
            </a:r>
          </a:p>
        </p:txBody>
      </p:sp>
      <p:sp>
        <p:nvSpPr>
          <p:cNvPr id="3" name="Объект 2">
            <a:extLst>
              <a:ext uri="{FF2B5EF4-FFF2-40B4-BE49-F238E27FC236}">
                <a16:creationId xmlns:a16="http://schemas.microsoft.com/office/drawing/2014/main" id="{87000555-278E-D365-6959-50C62A4C0AE5}"/>
              </a:ext>
            </a:extLst>
          </p:cNvPr>
          <p:cNvSpPr>
            <a:spLocks noGrp="1"/>
          </p:cNvSpPr>
          <p:nvPr>
            <p:ph idx="1"/>
          </p:nvPr>
        </p:nvSpPr>
        <p:spPr>
          <a:xfrm>
            <a:off x="581192" y="2340864"/>
            <a:ext cx="11029615" cy="4330392"/>
          </a:xfrm>
        </p:spPr>
        <p:txBody>
          <a:bodyPr>
            <a:normAutofit fontScale="70000" lnSpcReduction="20000"/>
          </a:bodyPr>
          <a:lstStyle/>
          <a:p>
            <a:r>
              <a:rPr lang="ru-RU" b="0" i="0" dirty="0">
                <a:solidFill>
                  <a:srgbClr val="000000"/>
                </a:solidFill>
                <a:effectLst/>
                <a:latin typeface="Roboto" panose="02000000000000000000" pitchFamily="2" charset="0"/>
              </a:rPr>
              <a:t>В случае закадрового фильма 20% берет переводчик, а 80% — студия и актеры озвучки. Но все зависит от того, сколько актеров принимает участие. Например, когда делалась локализация «Игры престолов» для </a:t>
            </a:r>
            <a:r>
              <a:rPr lang="en-US" b="0" i="0" dirty="0">
                <a:solidFill>
                  <a:srgbClr val="000000"/>
                </a:solidFill>
                <a:effectLst/>
                <a:latin typeface="Roboto" panose="02000000000000000000" pitchFamily="2" charset="0"/>
              </a:rPr>
              <a:t>Fox, </a:t>
            </a:r>
            <a:r>
              <a:rPr lang="ru-RU" b="0" i="0" dirty="0">
                <a:solidFill>
                  <a:srgbClr val="000000"/>
                </a:solidFill>
                <a:effectLst/>
                <a:latin typeface="Roboto" panose="02000000000000000000" pitchFamily="2" charset="0"/>
              </a:rPr>
              <a:t>заказчик просил сделать перевод с участием шести актеров озвучки.</a:t>
            </a:r>
          </a:p>
          <a:p>
            <a:r>
              <a:rPr lang="ru-RU" b="0" i="0" dirty="0">
                <a:solidFill>
                  <a:srgbClr val="000000"/>
                </a:solidFill>
                <a:effectLst/>
                <a:latin typeface="Roboto" panose="02000000000000000000" pitchFamily="2" charset="0"/>
              </a:rPr>
              <a:t>Хотя при дубляже переводчики получают до 20% от объема бюджета, иногда их доля может быть выше, потому что некоторые еще самостоятельно делают т.н. «укладку» — чтобы переведенный текст попадал в артикуляцию, мимику и интонацию героя на экране.</a:t>
            </a:r>
          </a:p>
          <a:p>
            <a:pPr algn="l" fontAlgn="base"/>
            <a:r>
              <a:rPr lang="ru-RU" b="0" i="0" dirty="0">
                <a:solidFill>
                  <a:srgbClr val="000000"/>
                </a:solidFill>
                <a:effectLst/>
                <a:latin typeface="Roboto" panose="02000000000000000000" pitchFamily="2" charset="0"/>
              </a:rPr>
              <a:t>В некоторых случаях переводчик может полностью замкнуть на себя всё, включая создание субтитров. Но и в этом случае все равно требуется контроль качества. Если на экране в титрах появляется ошибка — отсутствие запятой или орфография хромает, — то скорость понимания происходящего на экране падает вдвое. Это подтверждено экспериментально. Зритель отвлекается на мысль: «А почему, собственно говоря, была сделана эта ошибка?»</a:t>
            </a:r>
          </a:p>
          <a:p>
            <a:pPr algn="l" fontAlgn="base"/>
            <a:r>
              <a:rPr lang="ru-RU" b="0" i="0" dirty="0">
                <a:solidFill>
                  <a:srgbClr val="000000"/>
                </a:solidFill>
                <a:effectLst/>
                <a:latin typeface="Roboto" panose="02000000000000000000" pitchFamily="2" charset="0"/>
              </a:rPr>
              <a:t>Поэтому при </a:t>
            </a:r>
            <a:r>
              <a:rPr lang="ru-RU" b="0" i="0" dirty="0" err="1">
                <a:solidFill>
                  <a:srgbClr val="000000"/>
                </a:solidFill>
                <a:effectLst/>
                <a:latin typeface="Roboto" panose="02000000000000000000" pitchFamily="2" charset="0"/>
              </a:rPr>
              <a:t>субтитрировании</a:t>
            </a:r>
            <a:r>
              <a:rPr lang="ru-RU" b="0" i="0" dirty="0">
                <a:solidFill>
                  <a:srgbClr val="000000"/>
                </a:solidFill>
                <a:effectLst/>
                <a:latin typeface="Roboto" panose="02000000000000000000" pitchFamily="2" charset="0"/>
              </a:rPr>
              <a:t> большое значение уделяется грамотности, знанию русского языка. Не все переводчики справляются с переводом для </a:t>
            </a:r>
            <a:r>
              <a:rPr lang="ru-RU" b="0" i="0" dirty="0" err="1">
                <a:solidFill>
                  <a:srgbClr val="000000"/>
                </a:solidFill>
                <a:effectLst/>
                <a:latin typeface="Roboto" panose="02000000000000000000" pitchFamily="2" charset="0"/>
              </a:rPr>
              <a:t>субтитрирования</a:t>
            </a:r>
            <a:r>
              <a:rPr lang="ru-RU" b="0" i="0" dirty="0">
                <a:solidFill>
                  <a:srgbClr val="000000"/>
                </a:solidFill>
                <a:effectLst/>
                <a:latin typeface="Roboto" panose="02000000000000000000" pitchFamily="2" charset="0"/>
              </a:rPr>
              <a:t>: можно уметь выполнять идеальный дубляж, но при этом редакторы устают править ошибки. </a:t>
            </a:r>
          </a:p>
          <a:p>
            <a:endParaRPr lang="ru-RU" b="0" i="0" dirty="0">
              <a:solidFill>
                <a:srgbClr val="000000"/>
              </a:solidFill>
              <a:effectLst/>
              <a:latin typeface="Roboto" panose="02000000000000000000" pitchFamily="2" charset="0"/>
            </a:endParaRPr>
          </a:p>
          <a:p>
            <a:endParaRPr lang="ru-RU" dirty="0"/>
          </a:p>
        </p:txBody>
      </p:sp>
      <p:pic>
        <p:nvPicPr>
          <p:cNvPr id="5" name="Рисунок 4" descr="Рубль со сплошной заливкой">
            <a:extLst>
              <a:ext uri="{FF2B5EF4-FFF2-40B4-BE49-F238E27FC236}">
                <a16:creationId xmlns:a16="http://schemas.microsoft.com/office/drawing/2014/main" id="{78746D38-D51B-8B34-C503-0EC0C508F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6407" y="365125"/>
            <a:ext cx="914400" cy="914400"/>
          </a:xfrm>
          <a:prstGeom prst="rect">
            <a:avLst/>
          </a:prstGeom>
        </p:spPr>
      </p:pic>
    </p:spTree>
    <p:extLst>
      <p:ext uri="{BB962C8B-B14F-4D97-AF65-F5344CB8AC3E}">
        <p14:creationId xmlns:p14="http://schemas.microsoft.com/office/powerpoint/2010/main" val="626518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696D4A-68E7-6A74-E41C-1418BB295456}"/>
              </a:ext>
            </a:extLst>
          </p:cNvPr>
          <p:cNvSpPr>
            <a:spLocks noGrp="1"/>
          </p:cNvSpPr>
          <p:nvPr>
            <p:ph type="title"/>
          </p:nvPr>
        </p:nvSpPr>
        <p:spPr>
          <a:xfrm>
            <a:off x="581193" y="702156"/>
            <a:ext cx="6309003" cy="1013800"/>
          </a:xfrm>
        </p:spPr>
        <p:txBody>
          <a:bodyPr>
            <a:normAutofit fontScale="90000"/>
          </a:bodyPr>
          <a:lstStyle/>
          <a:p>
            <a:r>
              <a:rPr lang="ru-RU" dirty="0">
                <a:solidFill>
                  <a:schemeClr val="tx2"/>
                </a:solidFill>
              </a:rPr>
              <a:t>Особенности процесса АВП</a:t>
            </a:r>
          </a:p>
        </p:txBody>
      </p:sp>
      <p:sp>
        <p:nvSpPr>
          <p:cNvPr id="3" name="Объект 2">
            <a:extLst>
              <a:ext uri="{FF2B5EF4-FFF2-40B4-BE49-F238E27FC236}">
                <a16:creationId xmlns:a16="http://schemas.microsoft.com/office/drawing/2014/main" id="{5726A052-8B98-5BB1-D43E-27A16616A99A}"/>
              </a:ext>
            </a:extLst>
          </p:cNvPr>
          <p:cNvSpPr>
            <a:spLocks noGrp="1"/>
          </p:cNvSpPr>
          <p:nvPr>
            <p:ph idx="1"/>
          </p:nvPr>
        </p:nvSpPr>
        <p:spPr>
          <a:xfrm>
            <a:off x="581194" y="1896533"/>
            <a:ext cx="6309003" cy="3962266"/>
          </a:xfrm>
        </p:spPr>
        <p:txBody>
          <a:bodyPr>
            <a:normAutofit fontScale="70000" lnSpcReduction="20000"/>
          </a:bodyPr>
          <a:lstStyle/>
          <a:p>
            <a:r>
              <a:rPr lang="ru-RU" b="0" i="0" dirty="0">
                <a:solidFill>
                  <a:schemeClr val="tx2"/>
                </a:solidFill>
                <a:effectLst/>
                <a:latin typeface="Roboto" panose="02000000000000000000" pitchFamily="2" charset="0"/>
              </a:rPr>
              <a:t>Переводчики и студии работают совместно в тесном симбиозе. Поэтому актеры привыкают к переводам определенных людей и неохотно «меняют коней на переправе». Это и вопрос привычки, и вопрос времени, потраченного на озвучивание. Чтобы переводчики понимали, каково актерам работается с их переводами, некоторые школы АВП устраивают встречи с актерами озвучивания, а по возможности и экскурсии в студию. </a:t>
            </a:r>
          </a:p>
          <a:p>
            <a:r>
              <a:rPr lang="ru-RU" b="0" i="0" dirty="0">
                <a:solidFill>
                  <a:schemeClr val="tx2"/>
                </a:solidFill>
                <a:effectLst/>
                <a:latin typeface="Roboto" panose="02000000000000000000" pitchFamily="2" charset="0"/>
              </a:rPr>
              <a:t>Когда переводчики работают над сериальной продукцией, они создают глоссарий — список вариантов перевода имен, фамилий, ключевых фраз и так далее.</a:t>
            </a:r>
          </a:p>
          <a:p>
            <a:pPr marL="0" indent="0">
              <a:buNone/>
            </a:pPr>
            <a:endParaRPr lang="ru-RU" dirty="0">
              <a:solidFill>
                <a:schemeClr val="tx2"/>
              </a:solidFill>
            </a:endParaRPr>
          </a:p>
        </p:txBody>
      </p:sp>
      <p:pic>
        <p:nvPicPr>
          <p:cNvPr id="5" name="Picture 4" descr="Лошади в конюшне">
            <a:extLst>
              <a:ext uri="{FF2B5EF4-FFF2-40B4-BE49-F238E27FC236}">
                <a16:creationId xmlns:a16="http://schemas.microsoft.com/office/drawing/2014/main" id="{407F7DDF-741D-3985-4BA9-654EA66B9829}"/>
              </a:ext>
            </a:extLst>
          </p:cNvPr>
          <p:cNvPicPr>
            <a:picLocks noChangeAspect="1"/>
          </p:cNvPicPr>
          <p:nvPr/>
        </p:nvPicPr>
        <p:blipFill rotWithShape="1">
          <a:blip r:embed="rId2"/>
          <a:srcRect l="28445" r="26093" b="-1"/>
          <a:stretch/>
        </p:blipFill>
        <p:spPr>
          <a:xfrm>
            <a:off x="7521283" y="10"/>
            <a:ext cx="4670717" cy="6857990"/>
          </a:xfrm>
          <a:prstGeom prst="rect">
            <a:avLst/>
          </a:prstGeom>
        </p:spPr>
      </p:pic>
      <p:sp>
        <p:nvSpPr>
          <p:cNvPr id="6" name="Прямоугольная выноска 5">
            <a:extLst>
              <a:ext uri="{FF2B5EF4-FFF2-40B4-BE49-F238E27FC236}">
                <a16:creationId xmlns:a16="http://schemas.microsoft.com/office/drawing/2014/main" id="{6F02C6F2-DCE4-E3B2-7D1F-4AADDEB383B4}"/>
              </a:ext>
            </a:extLst>
          </p:cNvPr>
          <p:cNvSpPr/>
          <p:nvPr/>
        </p:nvSpPr>
        <p:spPr>
          <a:xfrm>
            <a:off x="7967706" y="123698"/>
            <a:ext cx="2949406" cy="7620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06251DAA-61E7-E25A-F39B-06437731964E}"/>
              </a:ext>
            </a:extLst>
          </p:cNvPr>
          <p:cNvSpPr txBox="1"/>
          <p:nvPr/>
        </p:nvSpPr>
        <p:spPr>
          <a:xfrm>
            <a:off x="7986266" y="181532"/>
            <a:ext cx="293084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dirty="0"/>
              <a:t>Никто не любит менять нас на переправе!</a:t>
            </a:r>
          </a:p>
        </p:txBody>
      </p:sp>
    </p:spTree>
    <p:extLst>
      <p:ext uri="{BB962C8B-B14F-4D97-AF65-F5344CB8AC3E}">
        <p14:creationId xmlns:p14="http://schemas.microsoft.com/office/powerpoint/2010/main" val="3858376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EA9F0-B615-573A-B5C0-7A3991A47CD7}"/>
              </a:ext>
            </a:extLst>
          </p:cNvPr>
          <p:cNvSpPr>
            <a:spLocks noGrp="1"/>
          </p:cNvSpPr>
          <p:nvPr>
            <p:ph type="title"/>
          </p:nvPr>
        </p:nvSpPr>
        <p:spPr/>
        <p:txBody>
          <a:bodyPr/>
          <a:lstStyle/>
          <a:p>
            <a:r>
              <a:rPr lang="ru-RU" dirty="0"/>
              <a:t>Особенности процесса АВП</a:t>
            </a:r>
          </a:p>
        </p:txBody>
      </p:sp>
      <p:sp>
        <p:nvSpPr>
          <p:cNvPr id="3" name="Объект 2">
            <a:extLst>
              <a:ext uri="{FF2B5EF4-FFF2-40B4-BE49-F238E27FC236}">
                <a16:creationId xmlns:a16="http://schemas.microsoft.com/office/drawing/2014/main" id="{FD414AF6-C299-6FF0-6DED-C1CDDD4D1D38}"/>
              </a:ext>
            </a:extLst>
          </p:cNvPr>
          <p:cNvSpPr>
            <a:spLocks noGrp="1"/>
          </p:cNvSpPr>
          <p:nvPr>
            <p:ph idx="1"/>
          </p:nvPr>
        </p:nvSpPr>
        <p:spPr>
          <a:xfrm>
            <a:off x="581192" y="1993900"/>
            <a:ext cx="11029615" cy="4587204"/>
          </a:xfrm>
        </p:spPr>
        <p:txBody>
          <a:bodyPr>
            <a:normAutofit fontScale="70000" lnSpcReduction="20000"/>
          </a:bodyPr>
          <a:lstStyle/>
          <a:p>
            <a:pPr algn="l" fontAlgn="base"/>
            <a:r>
              <a:rPr lang="ru-RU" b="0" dirty="0">
                <a:solidFill>
                  <a:srgbClr val="000000"/>
                </a:solidFill>
                <a:effectLst/>
              </a:rPr>
              <a:t>Сейчас глоссарий считается отдельным активом — он утверждается специальными людьми, и это важный документ. Особенно если создается </a:t>
            </a:r>
            <a:r>
              <a:rPr lang="ru-RU" b="0" dirty="0" err="1">
                <a:solidFill>
                  <a:srgbClr val="000000"/>
                </a:solidFill>
                <a:effectLst/>
              </a:rPr>
              <a:t>трансмедийный</a:t>
            </a:r>
            <a:r>
              <a:rPr lang="ru-RU" b="0" dirty="0">
                <a:solidFill>
                  <a:srgbClr val="000000"/>
                </a:solidFill>
                <a:effectLst/>
              </a:rPr>
              <a:t> продукт — фильм, комикс, игра, связанные единым комплексом героев или «вселенной». Такой глоссарий утверждают представители всех сторон, работающих над продуктом: от заказчиков локализации до производителей игрушек.</a:t>
            </a:r>
          </a:p>
          <a:p>
            <a:pPr algn="l" fontAlgn="base"/>
            <a:r>
              <a:rPr lang="ru-RU" b="0" dirty="0">
                <a:solidFill>
                  <a:srgbClr val="000000"/>
                </a:solidFill>
                <a:effectLst/>
              </a:rPr>
              <a:t>Если 12-15 лет назад без глоссария обходились (вдруг сериал не будет успешным?), то сейчас глоссарий создается к любому сериалу, это обязательный элемент работы любого аудиовизуального переводчика — чтобы не получилось «</a:t>
            </a:r>
            <a:r>
              <a:rPr lang="ru-RU" b="0" dirty="0" err="1">
                <a:solidFill>
                  <a:srgbClr val="000000"/>
                </a:solidFill>
                <a:effectLst/>
              </a:rPr>
              <a:t>шторморожденной</a:t>
            </a:r>
            <a:r>
              <a:rPr lang="ru-RU" b="0" dirty="0">
                <a:solidFill>
                  <a:srgbClr val="000000"/>
                </a:solidFill>
                <a:effectLst/>
              </a:rPr>
              <a:t>» вместо «</a:t>
            </a:r>
            <a:r>
              <a:rPr lang="ru-RU" b="0" dirty="0" err="1">
                <a:solidFill>
                  <a:srgbClr val="000000"/>
                </a:solidFill>
                <a:effectLst/>
              </a:rPr>
              <a:t>бурерожденной</a:t>
            </a:r>
            <a:r>
              <a:rPr lang="ru-RU" b="0" dirty="0">
                <a:solidFill>
                  <a:srgbClr val="000000"/>
                </a:solidFill>
                <a:effectLst/>
              </a:rPr>
              <a:t>» ( «Игра престолов»).</a:t>
            </a:r>
          </a:p>
          <a:p>
            <a:pPr algn="l" fontAlgn="base"/>
            <a:r>
              <a:rPr lang="ru-RU" b="0" dirty="0">
                <a:solidFill>
                  <a:srgbClr val="000000"/>
                </a:solidFill>
                <a:effectLst/>
              </a:rPr>
              <a:t>Но иногда глоссарий не спасает. Вы помните знаменитую фразу «</a:t>
            </a:r>
            <a:r>
              <a:rPr lang="ru-RU" b="0" dirty="0" err="1">
                <a:solidFill>
                  <a:srgbClr val="000000"/>
                </a:solidFill>
                <a:effectLst/>
              </a:rPr>
              <a:t>ходор</a:t>
            </a:r>
            <a:r>
              <a:rPr lang="ru-RU" b="0" dirty="0">
                <a:solidFill>
                  <a:srgbClr val="000000"/>
                </a:solidFill>
                <a:effectLst/>
              </a:rPr>
              <a:t>», которую произносил одноименный персонаж «Игры престолов»? В конечном счете, оказалось, что у него дефект речи и </a:t>
            </a:r>
            <a:r>
              <a:rPr lang="en-US" b="0" dirty="0" err="1">
                <a:solidFill>
                  <a:srgbClr val="000000"/>
                </a:solidFill>
                <a:effectLst/>
              </a:rPr>
              <a:t>hodor</a:t>
            </a:r>
            <a:r>
              <a:rPr lang="en-US" b="0" dirty="0">
                <a:solidFill>
                  <a:srgbClr val="000000"/>
                </a:solidFill>
                <a:effectLst/>
              </a:rPr>
              <a:t> — </a:t>
            </a:r>
            <a:r>
              <a:rPr lang="ru-RU" b="0" dirty="0">
                <a:solidFill>
                  <a:srgbClr val="000000"/>
                </a:solidFill>
                <a:effectLst/>
              </a:rPr>
              <a:t>это акроним от фразы </a:t>
            </a:r>
            <a:r>
              <a:rPr lang="en-US" b="0" dirty="0">
                <a:solidFill>
                  <a:srgbClr val="000000"/>
                </a:solidFill>
                <a:effectLst/>
              </a:rPr>
              <a:t>hold the door (</a:t>
            </a:r>
            <a:r>
              <a:rPr lang="ru-RU" b="0" dirty="0">
                <a:solidFill>
                  <a:srgbClr val="000000"/>
                </a:solidFill>
                <a:effectLst/>
              </a:rPr>
              <a:t>держи дверь, затвори ход). И это было проблемой для переводчиков во всем мире — как обыграть его имя и ключевую фразу в родном языке. Потому что на любом языке фраза «закрой дверь» не похожа на имя, которое было у персонажа. В русской версии эта фраза была переведена как «стой у входа».</a:t>
            </a:r>
          </a:p>
          <a:p>
            <a:pPr fontAlgn="base"/>
            <a:r>
              <a:rPr lang="ru-RU" b="0" i="0" dirty="0">
                <a:solidFill>
                  <a:srgbClr val="000000"/>
                </a:solidFill>
                <a:effectLst/>
              </a:rPr>
              <a:t>Весь АВП рекомендуется </a:t>
            </a:r>
            <a:r>
              <a:rPr lang="ru-RU" b="0" i="0" u="sng" dirty="0">
                <a:solidFill>
                  <a:srgbClr val="000000"/>
                </a:solidFill>
                <a:effectLst/>
              </a:rPr>
              <a:t>делать вручную</a:t>
            </a:r>
            <a:r>
              <a:rPr lang="ru-RU" b="0" i="0" dirty="0">
                <a:solidFill>
                  <a:srgbClr val="000000"/>
                </a:solidFill>
                <a:effectLst/>
              </a:rPr>
              <a:t>, без использования машинных программ, для сохранения эмоциональной составляющей контента.</a:t>
            </a:r>
            <a:endParaRPr lang="en-US" b="0" dirty="0">
              <a:solidFill>
                <a:srgbClr val="000000"/>
              </a:solidFill>
              <a:effectLst/>
            </a:endParaRPr>
          </a:p>
          <a:p>
            <a:endParaRPr lang="ru-RU" dirty="0"/>
          </a:p>
        </p:txBody>
      </p:sp>
    </p:spTree>
    <p:extLst>
      <p:ext uri="{BB962C8B-B14F-4D97-AF65-F5344CB8AC3E}">
        <p14:creationId xmlns:p14="http://schemas.microsoft.com/office/powerpoint/2010/main" val="1967864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5BFD2A-E75E-880E-AB8A-28F2B78D04B9}"/>
              </a:ext>
            </a:extLst>
          </p:cNvPr>
          <p:cNvSpPr>
            <a:spLocks noGrp="1"/>
          </p:cNvSpPr>
          <p:nvPr>
            <p:ph type="title"/>
          </p:nvPr>
        </p:nvSpPr>
        <p:spPr/>
        <p:txBody>
          <a:bodyPr/>
          <a:lstStyle/>
          <a:p>
            <a:r>
              <a:rPr lang="ru-RU" dirty="0" err="1"/>
              <a:t>Транскультурация</a:t>
            </a:r>
            <a:endParaRPr lang="ru-RU" dirty="0"/>
          </a:p>
        </p:txBody>
      </p:sp>
      <p:sp>
        <p:nvSpPr>
          <p:cNvPr id="3" name="Объект 2">
            <a:extLst>
              <a:ext uri="{FF2B5EF4-FFF2-40B4-BE49-F238E27FC236}">
                <a16:creationId xmlns:a16="http://schemas.microsoft.com/office/drawing/2014/main" id="{1D8929B4-296E-A216-25DD-D6AE03DA4B00}"/>
              </a:ext>
            </a:extLst>
          </p:cNvPr>
          <p:cNvSpPr>
            <a:spLocks noGrp="1"/>
          </p:cNvSpPr>
          <p:nvPr>
            <p:ph idx="1"/>
          </p:nvPr>
        </p:nvSpPr>
        <p:spPr>
          <a:xfrm>
            <a:off x="581192" y="2340864"/>
            <a:ext cx="11029615" cy="4201604"/>
          </a:xfrm>
        </p:spPr>
        <p:txBody>
          <a:bodyPr>
            <a:normAutofit fontScale="77500" lnSpcReduction="20000"/>
          </a:bodyPr>
          <a:lstStyle/>
          <a:p>
            <a:pPr algn="l" fontAlgn="base">
              <a:buFontTx/>
              <a:buChar char="-"/>
            </a:pPr>
            <a:r>
              <a:rPr lang="ru-RU" b="0" i="0" dirty="0">
                <a:solidFill>
                  <a:srgbClr val="000000"/>
                </a:solidFill>
                <a:effectLst/>
                <a:latin typeface="Roboto" panose="02000000000000000000" pitchFamily="2" charset="0"/>
              </a:rPr>
              <a:t>это адаптация фильма к особенностям культурного кода носителей языка перевода. Здесь речь идет не о ценностях, а культурных отсылках. </a:t>
            </a:r>
          </a:p>
          <a:p>
            <a:pPr marL="0" indent="0" algn="l" fontAlgn="base">
              <a:buNone/>
            </a:pPr>
            <a:r>
              <a:rPr lang="ru-RU" b="0" i="0" dirty="0">
                <a:solidFill>
                  <a:srgbClr val="000000"/>
                </a:solidFill>
                <a:effectLst/>
                <a:latin typeface="Roboto" panose="02000000000000000000" pitchFamily="2" charset="0"/>
              </a:rPr>
              <a:t>Например, иностранцы не поймут значение фразы «какая гадость эта ваша заливная рыба», даже если перевод будет корректным, пока не посмотрят «Иронию судьбы». Или то же самое фраза «Студентка, комсомолка, спортсменка и, наконец, просто красавица» из «Кавказской пленницы». </a:t>
            </a:r>
          </a:p>
          <a:p>
            <a:pPr marL="0" indent="0" algn="l" fontAlgn="base">
              <a:buNone/>
            </a:pPr>
            <a:r>
              <a:rPr lang="ru-RU" b="0" i="0" dirty="0">
                <a:solidFill>
                  <a:srgbClr val="000000"/>
                </a:solidFill>
                <a:effectLst/>
                <a:latin typeface="Roboto" panose="02000000000000000000" pitchFamily="2" charset="0"/>
              </a:rPr>
              <a:t>И наоборот — даже если русские владеют английским, они не поймут смысл фразы «</a:t>
            </a:r>
            <a:r>
              <a:rPr lang="en-US" b="0" i="0" dirty="0">
                <a:solidFill>
                  <a:srgbClr val="000000"/>
                </a:solidFill>
                <a:effectLst/>
                <a:latin typeface="Roboto" panose="02000000000000000000" pitchFamily="2" charset="0"/>
              </a:rPr>
              <a:t>here is looking at you, kid</a:t>
            </a:r>
            <a:r>
              <a:rPr lang="ru-RU" b="0" i="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a:t>
            </a:r>
            <a:r>
              <a:rPr lang="ru-RU" b="0" i="0" dirty="0">
                <a:solidFill>
                  <a:srgbClr val="000000"/>
                </a:solidFill>
                <a:effectLst/>
                <a:latin typeface="Roboto" panose="02000000000000000000" pitchFamily="2" charset="0"/>
              </a:rPr>
              <a:t>если не смотрели «Касабланку». И она переводится не как «смотрю на тебя», а «я так ждал тебя, дорогая». Для американцев это элемент культурного кода.</a:t>
            </a:r>
          </a:p>
          <a:p>
            <a:pPr marL="0" indent="0" algn="l" fontAlgn="base">
              <a:buNone/>
            </a:pPr>
            <a:r>
              <a:rPr lang="ru-RU" dirty="0">
                <a:solidFill>
                  <a:srgbClr val="000000"/>
                </a:solidFill>
                <a:latin typeface="Roboto" panose="02000000000000000000" pitchFamily="2" charset="0"/>
              </a:rPr>
              <a:t>Еще пример. </a:t>
            </a:r>
            <a:r>
              <a:rPr lang="ru-RU" b="0" i="0" dirty="0">
                <a:solidFill>
                  <a:srgbClr val="000000"/>
                </a:solidFill>
                <a:effectLst/>
                <a:latin typeface="Roboto" panose="02000000000000000000" pitchFamily="2" charset="0"/>
              </a:rPr>
              <a:t>Для французов культовым автомобилем является </a:t>
            </a:r>
            <a:r>
              <a:rPr lang="en-US" b="0" i="0" dirty="0">
                <a:solidFill>
                  <a:srgbClr val="000000"/>
                </a:solidFill>
                <a:effectLst/>
                <a:latin typeface="Roboto" panose="02000000000000000000" pitchFamily="2" charset="0"/>
              </a:rPr>
              <a:t>Citroen DS. </a:t>
            </a:r>
            <a:r>
              <a:rPr lang="ru-RU" b="0" i="0" dirty="0">
                <a:solidFill>
                  <a:srgbClr val="000000"/>
                </a:solidFill>
                <a:effectLst/>
                <a:latin typeface="Roboto" panose="02000000000000000000" pitchFamily="2" charset="0"/>
              </a:rPr>
              <a:t>Но если оставить без изменений фразу «Он приехал на </a:t>
            </a:r>
            <a:r>
              <a:rPr lang="en-US" b="0" i="0" dirty="0">
                <a:solidFill>
                  <a:srgbClr val="000000"/>
                </a:solidFill>
                <a:effectLst/>
                <a:latin typeface="Roboto" panose="02000000000000000000" pitchFamily="2" charset="0"/>
              </a:rPr>
              <a:t>Citroen DS. </a:t>
            </a:r>
            <a:r>
              <a:rPr lang="ru-RU" b="0" i="0" dirty="0">
                <a:solidFill>
                  <a:srgbClr val="000000"/>
                </a:solidFill>
                <a:effectLst/>
                <a:latin typeface="Roboto" panose="02000000000000000000" pitchFamily="2" charset="0"/>
              </a:rPr>
              <a:t>Все охнули», русский зритель ничего не поймет. Почему охнули? Что не так с машиной? Поэтому точную модель автомобиля можно опустить и сказать «на винтажном </a:t>
            </a:r>
            <a:r>
              <a:rPr lang="en-US" b="0" i="0" dirty="0">
                <a:solidFill>
                  <a:srgbClr val="000000"/>
                </a:solidFill>
                <a:effectLst/>
                <a:latin typeface="Roboto" panose="02000000000000000000" pitchFamily="2" charset="0"/>
              </a:rPr>
              <a:t>Citroen».</a:t>
            </a:r>
            <a:endParaRPr lang="ru-RU" b="0" i="0" dirty="0">
              <a:solidFill>
                <a:srgbClr val="000000"/>
              </a:solidFill>
              <a:effectLst/>
              <a:latin typeface="Roboto" panose="02000000000000000000" pitchFamily="2" charset="0"/>
            </a:endParaRPr>
          </a:p>
          <a:p>
            <a:endParaRPr lang="ru-RU" dirty="0"/>
          </a:p>
        </p:txBody>
      </p:sp>
    </p:spTree>
    <p:extLst>
      <p:ext uri="{BB962C8B-B14F-4D97-AF65-F5344CB8AC3E}">
        <p14:creationId xmlns:p14="http://schemas.microsoft.com/office/powerpoint/2010/main" val="718496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Изображение выглядит как внешний, здание, автомобиль, старый&#10;&#10;Автоматически созданное описание">
            <a:extLst>
              <a:ext uri="{FF2B5EF4-FFF2-40B4-BE49-F238E27FC236}">
                <a16:creationId xmlns:a16="http://schemas.microsoft.com/office/drawing/2014/main" id="{7681CB6A-9EB5-4467-DE91-3425FA2C389D}"/>
              </a:ext>
            </a:extLst>
          </p:cNvPr>
          <p:cNvPicPr>
            <a:picLocks noGrp="1" noChangeAspect="1"/>
          </p:cNvPicPr>
          <p:nvPr>
            <p:ph idx="1"/>
          </p:nvPr>
        </p:nvPicPr>
        <p:blipFill rotWithShape="1">
          <a:blip r:embed="rId2"/>
          <a:srcRect t="4865" b="20135"/>
          <a:stretch/>
        </p:blipFill>
        <p:spPr>
          <a:xfrm>
            <a:off x="20" y="10"/>
            <a:ext cx="12191980" cy="6857990"/>
          </a:xfrm>
          <a:prstGeom prst="rect">
            <a:avLst/>
          </a:prstGeom>
        </p:spPr>
      </p:pic>
      <p:sp>
        <p:nvSpPr>
          <p:cNvPr id="2" name="Заголовок 1">
            <a:extLst>
              <a:ext uri="{FF2B5EF4-FFF2-40B4-BE49-F238E27FC236}">
                <a16:creationId xmlns:a16="http://schemas.microsoft.com/office/drawing/2014/main" id="{5928845A-F633-D763-4E53-E72D63AA4DE2}"/>
              </a:ext>
            </a:extLst>
          </p:cNvPr>
          <p:cNvSpPr>
            <a:spLocks noGrp="1"/>
          </p:cNvSpPr>
          <p:nvPr>
            <p:ph type="title"/>
          </p:nvPr>
        </p:nvSpPr>
        <p:spPr>
          <a:xfrm>
            <a:off x="646246" y="-947467"/>
            <a:ext cx="4023360" cy="2802219"/>
          </a:xfrm>
        </p:spPr>
        <p:txBody>
          <a:bodyPr vert="horz" lIns="91440" tIns="45720" rIns="91440" bIns="45720" rtlCol="0" anchor="b">
            <a:normAutofit/>
          </a:bodyPr>
          <a:lstStyle/>
          <a:p>
            <a:r>
              <a:rPr lang="en-US" sz="3200" i="0" dirty="0">
                <a:solidFill>
                  <a:schemeClr val="bg1"/>
                </a:solidFill>
                <a:effectLst/>
              </a:rPr>
              <a:t>Citroen DS</a:t>
            </a:r>
            <a:endParaRPr lang="en-US" sz="3200" dirty="0">
              <a:solidFill>
                <a:schemeClr val="bg1"/>
              </a:solidFill>
            </a:endParaRPr>
          </a:p>
        </p:txBody>
      </p:sp>
    </p:spTree>
    <p:extLst>
      <p:ext uri="{BB962C8B-B14F-4D97-AF65-F5344CB8AC3E}">
        <p14:creationId xmlns:p14="http://schemas.microsoft.com/office/powerpoint/2010/main" val="89992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1456A-55C4-A18B-3178-0A8D30496767}"/>
              </a:ext>
            </a:extLst>
          </p:cNvPr>
          <p:cNvSpPr>
            <a:spLocks noGrp="1"/>
          </p:cNvSpPr>
          <p:nvPr>
            <p:ph type="title"/>
          </p:nvPr>
        </p:nvSpPr>
        <p:spPr/>
        <p:txBody>
          <a:bodyPr/>
          <a:lstStyle/>
          <a:p>
            <a:r>
              <a:rPr lang="ru-RU" dirty="0" err="1">
                <a:solidFill>
                  <a:srgbClr val="000000"/>
                </a:solidFill>
                <a:latin typeface="REG"/>
              </a:rPr>
              <a:t>кинодиалог</a:t>
            </a:r>
            <a:endParaRPr lang="ru-RU" dirty="0"/>
          </a:p>
        </p:txBody>
      </p:sp>
      <p:sp>
        <p:nvSpPr>
          <p:cNvPr id="3" name="Объект 2">
            <a:extLst>
              <a:ext uri="{FF2B5EF4-FFF2-40B4-BE49-F238E27FC236}">
                <a16:creationId xmlns:a16="http://schemas.microsoft.com/office/drawing/2014/main" id="{D875B2E6-AF61-D98F-1B19-773EDE7B04D3}"/>
              </a:ext>
            </a:extLst>
          </p:cNvPr>
          <p:cNvSpPr>
            <a:spLocks noGrp="1"/>
          </p:cNvSpPr>
          <p:nvPr>
            <p:ph idx="1"/>
          </p:nvPr>
        </p:nvSpPr>
        <p:spPr/>
        <p:txBody>
          <a:bodyPr/>
          <a:lstStyle/>
          <a:p>
            <a:r>
              <a:rPr lang="ru-RU" b="0" i="0" dirty="0">
                <a:solidFill>
                  <a:srgbClr val="000000"/>
                </a:solidFill>
                <a:effectLst/>
                <a:latin typeface="REG"/>
              </a:rPr>
              <a:t>рассматривается как совокупность следующих составляющих: говорящего, смысла, канала передачи и рецептора оригинала. Соответственно, пройдя через переводчика, </a:t>
            </a:r>
            <a:r>
              <a:rPr lang="ru-RU" b="0" i="0" dirty="0" err="1">
                <a:solidFill>
                  <a:srgbClr val="000000"/>
                </a:solidFill>
                <a:effectLst/>
                <a:latin typeface="REG"/>
              </a:rPr>
              <a:t>кинодиалог</a:t>
            </a:r>
            <a:r>
              <a:rPr lang="ru-RU" b="0" i="0" dirty="0">
                <a:solidFill>
                  <a:srgbClr val="000000"/>
                </a:solidFill>
                <a:effectLst/>
                <a:latin typeface="REG"/>
              </a:rPr>
              <a:t> трансформируется сообразно вышеуказанным составляющим и специфике </a:t>
            </a:r>
            <a:r>
              <a:rPr lang="ru-RU" b="0" i="0" dirty="0" err="1">
                <a:solidFill>
                  <a:srgbClr val="000000"/>
                </a:solidFill>
                <a:effectLst/>
                <a:latin typeface="REG"/>
              </a:rPr>
              <a:t>лингвокультуры</a:t>
            </a:r>
            <a:r>
              <a:rPr lang="ru-RU" b="0" i="0" dirty="0">
                <a:solidFill>
                  <a:srgbClr val="000000"/>
                </a:solidFill>
                <a:effectLst/>
                <a:latin typeface="REG"/>
              </a:rPr>
              <a:t> рецепторов языка перевода [Горшкова 2007: 135].</a:t>
            </a:r>
            <a:endParaRPr lang="ru-RU" dirty="0"/>
          </a:p>
        </p:txBody>
      </p:sp>
    </p:spTree>
    <p:extLst>
      <p:ext uri="{BB962C8B-B14F-4D97-AF65-F5344CB8AC3E}">
        <p14:creationId xmlns:p14="http://schemas.microsoft.com/office/powerpoint/2010/main" val="79606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19645-85C7-60FB-8B74-5CEB4452E7E5}"/>
              </a:ext>
            </a:extLst>
          </p:cNvPr>
          <p:cNvSpPr>
            <a:spLocks noGrp="1"/>
          </p:cNvSpPr>
          <p:nvPr>
            <p:ph type="title"/>
          </p:nvPr>
        </p:nvSpPr>
        <p:spPr/>
        <p:txBody>
          <a:bodyPr/>
          <a:lstStyle/>
          <a:p>
            <a:r>
              <a:rPr lang="ru-RU" dirty="0" err="1"/>
              <a:t>Транскультурация</a:t>
            </a:r>
            <a:endParaRPr lang="ru-RU" dirty="0"/>
          </a:p>
        </p:txBody>
      </p:sp>
      <p:sp>
        <p:nvSpPr>
          <p:cNvPr id="3" name="Объект 2">
            <a:extLst>
              <a:ext uri="{FF2B5EF4-FFF2-40B4-BE49-F238E27FC236}">
                <a16:creationId xmlns:a16="http://schemas.microsoft.com/office/drawing/2014/main" id="{5E54EE87-9648-281B-45CA-D1879CAAD95B}"/>
              </a:ext>
            </a:extLst>
          </p:cNvPr>
          <p:cNvSpPr>
            <a:spLocks noGrp="1"/>
          </p:cNvSpPr>
          <p:nvPr>
            <p:ph idx="1"/>
          </p:nvPr>
        </p:nvSpPr>
        <p:spPr>
          <a:xfrm>
            <a:off x="768626" y="1448663"/>
            <a:ext cx="10515600" cy="4351338"/>
          </a:xfrm>
        </p:spPr>
        <p:txBody>
          <a:bodyPr>
            <a:normAutofit lnSpcReduction="10000"/>
          </a:bodyPr>
          <a:lstStyle/>
          <a:p>
            <a:r>
              <a:rPr lang="ru-RU" sz="2600" dirty="0">
                <a:solidFill>
                  <a:schemeClr val="tx1"/>
                </a:solidFill>
                <a:latin typeface="+mj-lt"/>
              </a:rPr>
              <a:t>Рекомендуется единицы измерения ИЯ переводить в единицы ПЯ, иначе зрителю придется либо самому вычислять, например, количество килограмм, либо оставаться в неведении. </a:t>
            </a:r>
          </a:p>
          <a:p>
            <a:pPr algn="l" fontAlgn="base"/>
            <a:r>
              <a:rPr lang="ru-RU" sz="2600" b="0" i="0" dirty="0">
                <a:solidFill>
                  <a:schemeClr val="tx1"/>
                </a:solidFill>
                <a:effectLst/>
                <a:latin typeface="+mj-lt"/>
              </a:rPr>
              <a:t>Переводчики должны обеспечить легкий просмотр для зрителя. Зритель должен легко усваивать сюжет, понимать, что говорят персонажи на экране, сопереживать им и так далее. В противном случае, при столкновении непонятной иностранной реалии у зрителя возникает когнитивный диссонанс и пропадает удовольствие от просмотра.</a:t>
            </a:r>
          </a:p>
          <a:p>
            <a:pPr algn="l" fontAlgn="base"/>
            <a:r>
              <a:rPr lang="ru-RU" sz="2600" b="0" i="0" dirty="0">
                <a:solidFill>
                  <a:schemeClr val="tx1"/>
                </a:solidFill>
                <a:effectLst/>
                <a:latin typeface="+mj-lt"/>
              </a:rPr>
              <a:t>Названия фильмов в международном прокате </a:t>
            </a:r>
            <a:r>
              <a:rPr lang="ru-RU" sz="2600" b="1" i="0" dirty="0">
                <a:solidFill>
                  <a:schemeClr val="tx1"/>
                </a:solidFill>
                <a:effectLst/>
                <a:latin typeface="+mj-lt"/>
              </a:rPr>
              <a:t>придумывают</a:t>
            </a:r>
            <a:r>
              <a:rPr lang="ru-RU" sz="2600" b="0" i="0" dirty="0">
                <a:solidFill>
                  <a:schemeClr val="tx1"/>
                </a:solidFill>
                <a:effectLst/>
                <a:latin typeface="+mj-lt"/>
              </a:rPr>
              <a:t> </a:t>
            </a:r>
            <a:r>
              <a:rPr lang="ru-RU" sz="2600" b="1" i="0" dirty="0">
                <a:solidFill>
                  <a:schemeClr val="tx1"/>
                </a:solidFill>
                <a:effectLst/>
                <a:latin typeface="+mj-lt"/>
              </a:rPr>
              <a:t>прокатчики и продюсеры</a:t>
            </a:r>
            <a:r>
              <a:rPr lang="ru-RU" sz="2600" b="0" i="0" dirty="0">
                <a:solidFill>
                  <a:schemeClr val="tx1"/>
                </a:solidFill>
                <a:effectLst/>
                <a:latin typeface="+mj-lt"/>
              </a:rPr>
              <a:t>. Переводчиков к этому процессу не всегда и подпускают.</a:t>
            </a:r>
          </a:p>
          <a:p>
            <a:endParaRPr lang="ru-RU" dirty="0"/>
          </a:p>
        </p:txBody>
      </p:sp>
      <p:sp>
        <p:nvSpPr>
          <p:cNvPr id="4" name="Скругленная прямоугольная выноска 3">
            <a:extLst>
              <a:ext uri="{FF2B5EF4-FFF2-40B4-BE49-F238E27FC236}">
                <a16:creationId xmlns:a16="http://schemas.microsoft.com/office/drawing/2014/main" id="{452101BA-6BAC-BF08-0A67-24640E1B6EFC}"/>
              </a:ext>
            </a:extLst>
          </p:cNvPr>
          <p:cNvSpPr/>
          <p:nvPr/>
        </p:nvSpPr>
        <p:spPr>
          <a:xfrm>
            <a:off x="1092199" y="5937250"/>
            <a:ext cx="3467100" cy="749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220 кв. футов квартирка была</a:t>
            </a:r>
          </a:p>
        </p:txBody>
      </p:sp>
      <p:pic>
        <p:nvPicPr>
          <p:cNvPr id="6" name="Рисунок 5" descr="Вопросы контур">
            <a:extLst>
              <a:ext uri="{FF2B5EF4-FFF2-40B4-BE49-F238E27FC236}">
                <a16:creationId xmlns:a16="http://schemas.microsoft.com/office/drawing/2014/main" id="{4A5760AE-AD2D-7CEF-1F1F-59F160A9AF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0939" y="5557975"/>
            <a:ext cx="1237976" cy="1237976"/>
          </a:xfrm>
          <a:prstGeom prst="rect">
            <a:avLst/>
          </a:prstGeom>
        </p:spPr>
      </p:pic>
    </p:spTree>
    <p:extLst>
      <p:ext uri="{BB962C8B-B14F-4D97-AF65-F5344CB8AC3E}">
        <p14:creationId xmlns:p14="http://schemas.microsoft.com/office/powerpoint/2010/main" val="345791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391C5-A4E6-54AA-5CD5-8320D2F511D7}"/>
              </a:ext>
            </a:extLst>
          </p:cNvPr>
          <p:cNvSpPr>
            <a:spLocks noGrp="1"/>
          </p:cNvSpPr>
          <p:nvPr>
            <p:ph type="title"/>
          </p:nvPr>
        </p:nvSpPr>
        <p:spPr>
          <a:xfrm>
            <a:off x="581192" y="545487"/>
            <a:ext cx="11029616" cy="1188720"/>
          </a:xfrm>
        </p:spPr>
        <p:txBody>
          <a:bodyPr>
            <a:normAutofit fontScale="90000"/>
          </a:bodyPr>
          <a:lstStyle/>
          <a:p>
            <a:r>
              <a:rPr lang="ru-RU" b="0" i="0" dirty="0">
                <a:solidFill>
                  <a:srgbClr val="000000"/>
                </a:solidFill>
                <a:effectLst/>
                <a:latin typeface="REG"/>
              </a:rPr>
              <a:t>Этапы понимания аудиовизуального дискурса (по А.В. </a:t>
            </a:r>
            <a:r>
              <a:rPr lang="ru-RU" b="0" i="0" dirty="0" err="1">
                <a:solidFill>
                  <a:srgbClr val="000000"/>
                </a:solidFill>
                <a:effectLst/>
                <a:latin typeface="REG"/>
              </a:rPr>
              <a:t>Козуляеву</a:t>
            </a:r>
            <a:r>
              <a:rPr lang="ru-RU" b="0" i="0" dirty="0">
                <a:solidFill>
                  <a:srgbClr val="000000"/>
                </a:solidFill>
                <a:effectLst/>
                <a:latin typeface="REG"/>
              </a:rPr>
              <a:t>)</a:t>
            </a:r>
            <a:br>
              <a:rPr lang="ru-RU" b="0" i="0" dirty="0">
                <a:solidFill>
                  <a:srgbClr val="000000"/>
                </a:solidFill>
                <a:effectLst/>
                <a:latin typeface="REG"/>
              </a:rPr>
            </a:br>
            <a:endParaRPr lang="ru-RU" dirty="0"/>
          </a:p>
        </p:txBody>
      </p:sp>
      <p:sp>
        <p:nvSpPr>
          <p:cNvPr id="3" name="Объект 2">
            <a:extLst>
              <a:ext uri="{FF2B5EF4-FFF2-40B4-BE49-F238E27FC236}">
                <a16:creationId xmlns:a16="http://schemas.microsoft.com/office/drawing/2014/main" id="{EC5B1396-C7D8-EB47-315C-72AC1368EE76}"/>
              </a:ext>
            </a:extLst>
          </p:cNvPr>
          <p:cNvSpPr>
            <a:spLocks noGrp="1"/>
          </p:cNvSpPr>
          <p:nvPr>
            <p:ph idx="1"/>
          </p:nvPr>
        </p:nvSpPr>
        <p:spPr>
          <a:xfrm>
            <a:off x="581192" y="1734207"/>
            <a:ext cx="11029615" cy="4939862"/>
          </a:xfrm>
        </p:spPr>
        <p:txBody>
          <a:bodyPr>
            <a:normAutofit fontScale="77500" lnSpcReduction="20000"/>
          </a:bodyPr>
          <a:lstStyle/>
          <a:p>
            <a:r>
              <a:rPr lang="ru-RU" b="0" i="0" dirty="0">
                <a:solidFill>
                  <a:srgbClr val="000000"/>
                </a:solidFill>
                <a:effectLst/>
                <a:latin typeface="REG"/>
              </a:rPr>
              <a:t>1 этап: восприятии аудиовизуального произведения во всей полноте его смыслов, не сводимых только к языковой составляющей. Переход аудиовизуального переводчика в состояние готовности осуществляется на этапе предварительного просмотра произведения целиком. </a:t>
            </a:r>
          </a:p>
          <a:p>
            <a:pPr algn="l" fontAlgn="t"/>
            <a:r>
              <a:rPr lang="ru-RU" b="0" i="0" dirty="0">
                <a:solidFill>
                  <a:srgbClr val="000000"/>
                </a:solidFill>
                <a:effectLst/>
                <a:latin typeface="REG"/>
              </a:rPr>
              <a:t>2 этап: интерпретация, т.е. глубинный уровень понимания, на котором происходит соотнесение языковых знаний со знаниями о мире, со структурами представления и хранения знаний, с предшествующим опытом человека. Переводчику предстоит принять необходимые языковые решения в отношении целевой аудитории произведения, проведя оценку базы общих знаний с данной аудиторией, включающую и способы речевой репрезентации. </a:t>
            </a:r>
          </a:p>
          <a:p>
            <a:pPr algn="l" fontAlgn="t"/>
            <a:r>
              <a:rPr lang="ru-RU" dirty="0">
                <a:solidFill>
                  <a:srgbClr val="000000"/>
                </a:solidFill>
                <a:latin typeface="REG"/>
              </a:rPr>
              <a:t>3 этап: </a:t>
            </a:r>
            <a:r>
              <a:rPr lang="ru-RU" b="0" i="0" dirty="0">
                <a:solidFill>
                  <a:srgbClr val="000000"/>
                </a:solidFill>
                <a:effectLst/>
                <a:latin typeface="REG"/>
              </a:rPr>
              <a:t>исполнение. Переводчик приступает к анализу лингвистической, социокультурной, предметной специфики, чтобы выработать стратегию реализации </a:t>
            </a:r>
            <a:r>
              <a:rPr lang="ru-RU" b="0" i="0" dirty="0" err="1">
                <a:solidFill>
                  <a:srgbClr val="000000"/>
                </a:solidFill>
                <a:effectLst/>
                <a:latin typeface="REG"/>
              </a:rPr>
              <a:t>транскреации</a:t>
            </a:r>
            <a:r>
              <a:rPr lang="ru-RU" b="0" i="0" dirty="0">
                <a:solidFill>
                  <a:srgbClr val="000000"/>
                </a:solidFill>
                <a:effectLst/>
                <a:latin typeface="REG"/>
              </a:rPr>
              <a:t>, воссоздания аудиовизуального дискурса для дублирования, </a:t>
            </a:r>
            <a:r>
              <a:rPr lang="ru-RU" b="0" i="0" dirty="0" err="1">
                <a:solidFill>
                  <a:srgbClr val="000000"/>
                </a:solidFill>
                <a:effectLst/>
                <a:latin typeface="REG"/>
              </a:rPr>
              <a:t>субтитрирования</a:t>
            </a:r>
            <a:r>
              <a:rPr lang="ru-RU" b="0" i="0" dirty="0">
                <a:solidFill>
                  <a:srgbClr val="000000"/>
                </a:solidFill>
                <a:effectLst/>
                <a:latin typeface="REG"/>
              </a:rPr>
              <a:t> и т.д. При этом в ходе анализа информационных потоков и семантических систем аудиовизуальный переводчик должен уяснить, что не будет понятно целевой аудитории, а также — каким образом будет строиться когнитивный процесс воссоздания целостного </a:t>
            </a:r>
            <a:r>
              <a:rPr lang="ru-RU" b="0" i="0" dirty="0" err="1">
                <a:solidFill>
                  <a:srgbClr val="000000"/>
                </a:solidFill>
                <a:effectLst/>
                <a:latin typeface="REG"/>
              </a:rPr>
              <a:t>хронотопа</a:t>
            </a:r>
            <a:r>
              <a:rPr lang="ru-RU" b="0" i="0" dirty="0">
                <a:solidFill>
                  <a:srgbClr val="000000"/>
                </a:solidFill>
                <a:effectLst/>
                <a:latin typeface="REG"/>
              </a:rPr>
              <a:t> ситуации, предъявляемой в аудиовизуальном произведении, с учетом того, что видеоряд имеет монтажные склейки.</a:t>
            </a:r>
            <a:endParaRPr lang="ru-RU" dirty="0"/>
          </a:p>
        </p:txBody>
      </p:sp>
    </p:spTree>
    <p:extLst>
      <p:ext uri="{BB962C8B-B14F-4D97-AF65-F5344CB8AC3E}">
        <p14:creationId xmlns:p14="http://schemas.microsoft.com/office/powerpoint/2010/main" val="3739028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F45E0C-B256-7134-1E68-DEE9C60E50F1}"/>
              </a:ext>
            </a:extLst>
          </p:cNvPr>
          <p:cNvSpPr>
            <a:spLocks noGrp="1"/>
          </p:cNvSpPr>
          <p:nvPr>
            <p:ph type="title"/>
          </p:nvPr>
        </p:nvSpPr>
        <p:spPr/>
        <p:txBody>
          <a:bodyPr/>
          <a:lstStyle/>
          <a:p>
            <a:r>
              <a:rPr lang="ru-RU" dirty="0">
                <a:solidFill>
                  <a:srgbClr val="000000"/>
                </a:solidFill>
                <a:latin typeface="REG"/>
              </a:rPr>
              <a:t>Единица аудиовизуального перевода </a:t>
            </a:r>
            <a:endParaRPr lang="ru-RU" dirty="0"/>
          </a:p>
        </p:txBody>
      </p:sp>
      <p:sp>
        <p:nvSpPr>
          <p:cNvPr id="3" name="Объект 2">
            <a:extLst>
              <a:ext uri="{FF2B5EF4-FFF2-40B4-BE49-F238E27FC236}">
                <a16:creationId xmlns:a16="http://schemas.microsoft.com/office/drawing/2014/main" id="{DEA965C3-E4BF-B7E8-842D-773622243DC8}"/>
              </a:ext>
            </a:extLst>
          </p:cNvPr>
          <p:cNvSpPr>
            <a:spLocks noGrp="1"/>
          </p:cNvSpPr>
          <p:nvPr>
            <p:ph idx="1"/>
          </p:nvPr>
        </p:nvSpPr>
        <p:spPr/>
        <p:txBody>
          <a:bodyPr/>
          <a:lstStyle/>
          <a:p>
            <a:r>
              <a:rPr lang="ru-RU" b="0" i="0" dirty="0">
                <a:solidFill>
                  <a:srgbClr val="000000"/>
                </a:solidFill>
                <a:effectLst/>
                <a:latin typeface="REG"/>
              </a:rPr>
              <a:t>Это </a:t>
            </a:r>
            <a:r>
              <a:rPr lang="ru-RU" b="0" i="0" dirty="0" err="1">
                <a:solidFill>
                  <a:srgbClr val="000000"/>
                </a:solidFill>
                <a:effectLst/>
                <a:latin typeface="REG"/>
              </a:rPr>
              <a:t>кинособытие</a:t>
            </a:r>
            <a:r>
              <a:rPr lang="ru-RU" b="0" i="0" dirty="0">
                <a:solidFill>
                  <a:srgbClr val="000000"/>
                </a:solidFill>
                <a:effectLst/>
                <a:latin typeface="REG"/>
              </a:rPr>
              <a:t> или игровое событие (сцена), которое соотносится с речевым событием, но не изоморфно ему, так как в рамках </a:t>
            </a:r>
            <a:r>
              <a:rPr lang="ru-RU" b="0" i="0" dirty="0" err="1">
                <a:solidFill>
                  <a:srgbClr val="000000"/>
                </a:solidFill>
                <a:effectLst/>
                <a:latin typeface="REG"/>
              </a:rPr>
              <a:t>кинособытия</a:t>
            </a:r>
            <a:r>
              <a:rPr lang="ru-RU" b="0" i="0" dirty="0">
                <a:solidFill>
                  <a:srgbClr val="000000"/>
                </a:solidFill>
                <a:effectLst/>
                <a:latin typeface="REG"/>
              </a:rPr>
              <a:t> речь и вербальная составляющие могут отсутствовать в принципе. Сюжет произведения складывается из мини-сцен, сцен, последовательностей сцен (актов).</a:t>
            </a:r>
            <a:endParaRPr lang="ru-RU" dirty="0"/>
          </a:p>
        </p:txBody>
      </p:sp>
    </p:spTree>
    <p:extLst>
      <p:ext uri="{BB962C8B-B14F-4D97-AF65-F5344CB8AC3E}">
        <p14:creationId xmlns:p14="http://schemas.microsoft.com/office/powerpoint/2010/main" val="810011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56FAD-E81E-3966-9846-B3AAABA17305}"/>
              </a:ext>
            </a:extLst>
          </p:cNvPr>
          <p:cNvSpPr>
            <a:spLocks noGrp="1"/>
          </p:cNvSpPr>
          <p:nvPr>
            <p:ph type="title"/>
          </p:nvPr>
        </p:nvSpPr>
        <p:spPr/>
        <p:txBody>
          <a:bodyPr/>
          <a:lstStyle/>
          <a:p>
            <a:r>
              <a:rPr lang="ru-RU" dirty="0"/>
              <a:t>Понятие «</a:t>
            </a:r>
            <a:r>
              <a:rPr lang="ru-RU" dirty="0" err="1"/>
              <a:t>псевдоустности</a:t>
            </a:r>
            <a:r>
              <a:rPr lang="ru-RU" dirty="0"/>
              <a:t>» в переводе кино</a:t>
            </a:r>
          </a:p>
        </p:txBody>
      </p:sp>
      <p:sp>
        <p:nvSpPr>
          <p:cNvPr id="3" name="Объект 2">
            <a:extLst>
              <a:ext uri="{FF2B5EF4-FFF2-40B4-BE49-F238E27FC236}">
                <a16:creationId xmlns:a16="http://schemas.microsoft.com/office/drawing/2014/main" id="{7473541C-22DD-E998-B4CB-1592E785CBD8}"/>
              </a:ext>
            </a:extLst>
          </p:cNvPr>
          <p:cNvSpPr>
            <a:spLocks noGrp="1"/>
          </p:cNvSpPr>
          <p:nvPr>
            <p:ph idx="1"/>
          </p:nvPr>
        </p:nvSpPr>
        <p:spPr/>
        <p:txBody>
          <a:bodyPr>
            <a:normAutofit fontScale="70000" lnSpcReduction="20000"/>
          </a:bodyPr>
          <a:lstStyle/>
          <a:p>
            <a:r>
              <a:rPr lang="ru-RU" b="0" i="0" dirty="0">
                <a:solidFill>
                  <a:srgbClr val="000000"/>
                </a:solidFill>
                <a:effectLst/>
                <a:latin typeface="REG"/>
              </a:rPr>
              <a:t>Как отмечают исследователи </a:t>
            </a:r>
            <a:r>
              <a:rPr lang="en-US" b="0" i="0" dirty="0" err="1">
                <a:solidFill>
                  <a:srgbClr val="000000"/>
                </a:solidFill>
                <a:effectLst/>
                <a:latin typeface="REG"/>
              </a:rPr>
              <a:t>Banos</a:t>
            </a:r>
            <a:r>
              <a:rPr lang="en-US" b="0" i="0" dirty="0">
                <a:solidFill>
                  <a:srgbClr val="000000"/>
                </a:solidFill>
                <a:effectLst/>
                <a:latin typeface="REG"/>
              </a:rPr>
              <a:t>-Pinero </a:t>
            </a:r>
            <a:r>
              <a:rPr lang="ru-RU" b="0" i="0" dirty="0">
                <a:solidFill>
                  <a:srgbClr val="000000"/>
                </a:solidFill>
                <a:effectLst/>
                <a:latin typeface="REG"/>
              </a:rPr>
              <a:t>и </a:t>
            </a:r>
            <a:r>
              <a:rPr lang="en-US" b="0" i="0" dirty="0" err="1">
                <a:solidFill>
                  <a:srgbClr val="000000"/>
                </a:solidFill>
                <a:effectLst/>
                <a:latin typeface="REG"/>
              </a:rPr>
              <a:t>Chaume</a:t>
            </a:r>
            <a:r>
              <a:rPr lang="en-US" b="0" i="0" dirty="0">
                <a:solidFill>
                  <a:srgbClr val="000000"/>
                </a:solidFill>
                <a:effectLst/>
                <a:latin typeface="REG"/>
              </a:rPr>
              <a:t>, </a:t>
            </a:r>
            <a:r>
              <a:rPr lang="ru-RU" b="0" i="0" dirty="0">
                <a:solidFill>
                  <a:srgbClr val="000000"/>
                </a:solidFill>
                <a:effectLst/>
                <a:latin typeface="REG"/>
              </a:rPr>
              <a:t>спонтанность и естественность устной речи в аудиовизуальных произведениях являются результатом продуманной предварительной работы и планирования. «</a:t>
            </a:r>
            <a:r>
              <a:rPr lang="ru-RU" b="0" i="0" dirty="0" err="1">
                <a:solidFill>
                  <a:srgbClr val="000000"/>
                </a:solidFill>
                <a:effectLst/>
                <a:latin typeface="REG"/>
              </a:rPr>
              <a:t>Псевдоустность</a:t>
            </a:r>
            <a:r>
              <a:rPr lang="ru-RU" b="0" i="0" dirty="0">
                <a:solidFill>
                  <a:srgbClr val="000000"/>
                </a:solidFill>
                <a:effectLst/>
                <a:latin typeface="REG"/>
              </a:rPr>
              <a:t>» в исходном языке должна быть передана с помощью инструментария «</a:t>
            </a:r>
            <a:r>
              <a:rPr lang="ru-RU" b="0" i="0" dirty="0" err="1">
                <a:solidFill>
                  <a:srgbClr val="000000"/>
                </a:solidFill>
                <a:effectLst/>
                <a:latin typeface="REG"/>
              </a:rPr>
              <a:t>псевдоустности</a:t>
            </a:r>
            <a:r>
              <a:rPr lang="ru-RU" b="0" i="0" dirty="0">
                <a:solidFill>
                  <a:srgbClr val="000000"/>
                </a:solidFill>
                <a:effectLst/>
                <a:latin typeface="REG"/>
              </a:rPr>
              <a:t>» в языке перевода. Данный инструментарий распространяется на фонетическую, морфологическую, лексическую, фразеологическую, грамматическую, синтаксическую стороны языка и, что крайне важно, из-за различий языкового строя не совпадает в ИЯ и ПЯ. Таким образом, подготовленный аудиовизуальный переводчик осуществляет не просто перевод, но воссоздание диалога/текста аудиовизуального произведения в «</a:t>
            </a:r>
            <a:r>
              <a:rPr lang="ru-RU" b="0" i="0" dirty="0" err="1">
                <a:solidFill>
                  <a:srgbClr val="000000"/>
                </a:solidFill>
                <a:effectLst/>
                <a:latin typeface="REG"/>
              </a:rPr>
              <a:t>псевдоустном</a:t>
            </a:r>
            <a:r>
              <a:rPr lang="ru-RU" b="0" i="0" dirty="0">
                <a:solidFill>
                  <a:srgbClr val="000000"/>
                </a:solidFill>
                <a:effectLst/>
                <a:latin typeface="REG"/>
              </a:rPr>
              <a:t>» речевом регистре языка перевода.</a:t>
            </a:r>
          </a:p>
          <a:p>
            <a:r>
              <a:rPr lang="ru-RU" b="0" i="0" dirty="0">
                <a:solidFill>
                  <a:srgbClr val="000000"/>
                </a:solidFill>
                <a:effectLst/>
                <a:latin typeface="REG"/>
              </a:rPr>
              <a:t>Регулировать и оценивать данный процесс практики пытаются с помощью так называемых «стилевых руководств» (</a:t>
            </a:r>
            <a:r>
              <a:rPr lang="en-US" b="0" i="0" dirty="0">
                <a:solidFill>
                  <a:srgbClr val="000000"/>
                </a:solidFill>
                <a:effectLst/>
                <a:latin typeface="REG"/>
              </a:rPr>
              <a:t>Style Guides). </a:t>
            </a:r>
            <a:r>
              <a:rPr lang="ru-RU" b="0" i="0" dirty="0">
                <a:solidFill>
                  <a:srgbClr val="000000"/>
                </a:solidFill>
                <a:effectLst/>
                <a:latin typeface="REG"/>
              </a:rPr>
              <a:t>Система стилевых руководств, разработанная отделом аудиовизуального перевода компании </a:t>
            </a:r>
            <a:r>
              <a:rPr lang="en-US" b="0" i="0" dirty="0">
                <a:solidFill>
                  <a:srgbClr val="000000"/>
                </a:solidFill>
                <a:effectLst/>
                <a:latin typeface="REG"/>
              </a:rPr>
              <a:t>Netflix, </a:t>
            </a:r>
            <a:r>
              <a:rPr lang="ru-RU" b="0" i="0" dirty="0">
                <a:solidFill>
                  <a:srgbClr val="000000"/>
                </a:solidFill>
                <a:effectLst/>
                <a:latin typeface="REG"/>
              </a:rPr>
              <a:t>является на сегодня, пожалуй, самой полной и системной попыткой регулирования данного процесса: </a:t>
            </a:r>
            <a:endParaRPr lang="de-DE" b="0" i="0" dirty="0">
              <a:solidFill>
                <a:srgbClr val="000000"/>
              </a:solidFill>
              <a:effectLst/>
              <a:latin typeface="REG"/>
            </a:endParaRPr>
          </a:p>
          <a:p>
            <a:r>
              <a:rPr lang="en-US" dirty="0">
                <a:hlinkClick r:id="rId2"/>
              </a:rPr>
              <a:t>https://partnerhelp.netflixstudios.com/hc/en-us/articles/215346638-Russian-Timed-Text-Style-Guide</a:t>
            </a:r>
            <a:endParaRPr lang="en-US" dirty="0"/>
          </a:p>
          <a:p>
            <a:r>
              <a:rPr lang="en-US" dirty="0">
                <a:hlinkClick r:id="rId3"/>
              </a:rPr>
              <a:t>https://partnerhelp.netflixstudios.com/hc/en-us/articles/217350977-English-Timed-Text-Style-Guide</a:t>
            </a:r>
            <a:endParaRPr lang="en-US" dirty="0"/>
          </a:p>
        </p:txBody>
      </p:sp>
    </p:spTree>
    <p:extLst>
      <p:ext uri="{BB962C8B-B14F-4D97-AF65-F5344CB8AC3E}">
        <p14:creationId xmlns:p14="http://schemas.microsoft.com/office/powerpoint/2010/main" val="2885494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52AA5-9910-C084-E17B-5E9243BD7AE4}"/>
              </a:ext>
            </a:extLst>
          </p:cNvPr>
          <p:cNvSpPr>
            <a:spLocks noGrp="1"/>
          </p:cNvSpPr>
          <p:nvPr>
            <p:ph type="title"/>
          </p:nvPr>
        </p:nvSpPr>
        <p:spPr/>
        <p:txBody>
          <a:bodyPr>
            <a:normAutofit fontScale="90000"/>
          </a:bodyPr>
          <a:lstStyle/>
          <a:p>
            <a:r>
              <a:rPr lang="ru-RU" dirty="0">
                <a:solidFill>
                  <a:schemeClr val="tx1"/>
                </a:solidFill>
              </a:rPr>
              <a:t>При обучении АВП применяются следующие приемы, призванные отточить </a:t>
            </a:r>
            <a:r>
              <a:rPr lang="ru-RU" b="0" i="0" dirty="0">
                <a:solidFill>
                  <a:schemeClr val="tx1"/>
                </a:solidFill>
                <a:effectLst/>
                <a:latin typeface="REG"/>
              </a:rPr>
              <a:t>понимание аудиовизуального дискурса</a:t>
            </a:r>
            <a:endParaRPr lang="ru-RU" dirty="0">
              <a:solidFill>
                <a:schemeClr val="tx1"/>
              </a:solidFill>
            </a:endParaRPr>
          </a:p>
        </p:txBody>
      </p:sp>
      <p:sp>
        <p:nvSpPr>
          <p:cNvPr id="3" name="Объект 2">
            <a:extLst>
              <a:ext uri="{FF2B5EF4-FFF2-40B4-BE49-F238E27FC236}">
                <a16:creationId xmlns:a16="http://schemas.microsoft.com/office/drawing/2014/main" id="{D8642BB5-1885-DF55-262D-5BA4E9F49EA0}"/>
              </a:ext>
            </a:extLst>
          </p:cNvPr>
          <p:cNvSpPr>
            <a:spLocks noGrp="1"/>
          </p:cNvSpPr>
          <p:nvPr>
            <p:ph idx="1"/>
          </p:nvPr>
        </p:nvSpPr>
        <p:spPr>
          <a:xfrm>
            <a:off x="581192" y="1890876"/>
            <a:ext cx="11029615" cy="4804214"/>
          </a:xfrm>
        </p:spPr>
        <p:txBody>
          <a:bodyPr>
            <a:normAutofit fontScale="62500" lnSpcReduction="20000"/>
          </a:bodyPr>
          <a:lstStyle/>
          <a:p>
            <a:r>
              <a:rPr lang="ru-RU" dirty="0">
                <a:solidFill>
                  <a:schemeClr val="tx1"/>
                </a:solidFill>
              </a:rPr>
              <a:t>Составление карточки сцены (расписывание мотивации персонажей, сюжета, описания сцены от и до с малейшими деталями). </a:t>
            </a:r>
          </a:p>
          <a:p>
            <a:r>
              <a:rPr lang="ru-RU" b="0" i="0" dirty="0">
                <a:solidFill>
                  <a:schemeClr val="tx1"/>
                </a:solidFill>
                <a:effectLst/>
              </a:rPr>
              <a:t>На этапе интерпретации аудиовизуальных произведений как полимодальных единств применяется такой методический прием, как составление карты доминирующих в процессе зрительского понимания информационных потоков.</a:t>
            </a:r>
          </a:p>
          <a:p>
            <a:pPr algn="l" fontAlgn="t"/>
            <a:r>
              <a:rPr lang="ru-RU" b="0" i="0" dirty="0">
                <a:solidFill>
                  <a:schemeClr val="tx1"/>
                </a:solidFill>
                <a:effectLst/>
              </a:rPr>
              <a:t>составление диаграмм развития сюжета и проведение обсуждений понимания студентами имплицитных аллюзий, т.е. все «сюжетно значимые предпосылки и ответы», которые задают вектор зрительских когнитивных ожиданий. Каждая из обозначенных в вербальном, визуальном, музыкальном или ином ряде предпосылок признается таковой, если она позже получает свое осмысление в том или ином </a:t>
            </a:r>
            <a:r>
              <a:rPr lang="ru-RU" b="0" i="0" dirty="0" err="1">
                <a:solidFill>
                  <a:schemeClr val="tx1"/>
                </a:solidFill>
                <a:effectLst/>
              </a:rPr>
              <a:t>кинособытии</a:t>
            </a:r>
            <a:r>
              <a:rPr lang="ru-RU" b="0" i="0" dirty="0">
                <a:solidFill>
                  <a:schemeClr val="tx1"/>
                </a:solidFill>
                <a:effectLst/>
              </a:rPr>
              <a:t>. Это те самые ружья, которые, как отмечал К.С. Станиславский, будучи повешенными в первом акте, в третьем обязательно должны выстрелить.</a:t>
            </a:r>
          </a:p>
          <a:p>
            <a:pPr algn="l" fontAlgn="t"/>
            <a:r>
              <a:rPr lang="ru-RU" b="0" i="0" dirty="0">
                <a:solidFill>
                  <a:schemeClr val="tx1"/>
                </a:solidFill>
                <a:effectLst/>
              </a:rPr>
              <a:t>составление жанровых карточек лингвистических проявлений </a:t>
            </a:r>
            <a:r>
              <a:rPr lang="ru-RU" b="0" i="0" dirty="0" err="1">
                <a:solidFill>
                  <a:schemeClr val="tx1"/>
                </a:solidFill>
                <a:effectLst/>
              </a:rPr>
              <a:t>псевдоустности</a:t>
            </a:r>
            <a:r>
              <a:rPr lang="ru-RU" b="0" i="0" dirty="0">
                <a:solidFill>
                  <a:schemeClr val="tx1"/>
                </a:solidFill>
                <a:effectLst/>
              </a:rPr>
              <a:t>, типичных для данного жанра и вида аудиовизуального перевода</a:t>
            </a:r>
          </a:p>
          <a:p>
            <a:r>
              <a:rPr lang="ru-RU" b="0" i="0" dirty="0">
                <a:solidFill>
                  <a:schemeClr val="tx1"/>
                </a:solidFill>
                <a:effectLst/>
              </a:rPr>
              <a:t>составление карточек персонажей, адаптированных под отражение </a:t>
            </a:r>
            <a:r>
              <a:rPr lang="ru-RU" b="0" i="0" dirty="0" err="1">
                <a:solidFill>
                  <a:schemeClr val="tx1"/>
                </a:solidFill>
                <a:effectLst/>
              </a:rPr>
              <a:t>лингвокультурных</a:t>
            </a:r>
            <a:r>
              <a:rPr lang="ru-RU" b="0" i="0" dirty="0">
                <a:solidFill>
                  <a:schemeClr val="tx1"/>
                </a:solidFill>
                <a:effectLst/>
              </a:rPr>
              <a:t> и стилистических особенностей речи в ИЯ.</a:t>
            </a:r>
          </a:p>
          <a:p>
            <a:r>
              <a:rPr lang="ru-RU" b="0" i="0" dirty="0">
                <a:solidFill>
                  <a:schemeClr val="tx1"/>
                </a:solidFill>
                <a:effectLst/>
              </a:rPr>
              <a:t>Для отработки механизма вероятностного прогнозирования в рамках профессиональной деятельности аудиовизуального переводчика (и соответственной работы с такими системными свойствами аудиовизуального дискурса, как произвольность, сюжетность и сжатость) нами применялся такой методический прием, как составление карточек конфликтов по сценам.</a:t>
            </a:r>
            <a:br>
              <a:rPr lang="ru-RU" dirty="0">
                <a:solidFill>
                  <a:schemeClr val="tx1"/>
                </a:solidFill>
              </a:rPr>
            </a:br>
            <a:endParaRPr lang="ru-RU" dirty="0">
              <a:solidFill>
                <a:schemeClr val="tx1"/>
              </a:solidFill>
            </a:endParaRPr>
          </a:p>
        </p:txBody>
      </p:sp>
    </p:spTree>
    <p:extLst>
      <p:ext uri="{BB962C8B-B14F-4D97-AF65-F5344CB8AC3E}">
        <p14:creationId xmlns:p14="http://schemas.microsoft.com/office/powerpoint/2010/main" val="2935700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B312A704-31C2-D9AF-9397-1E13F7AE22E4}"/>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5100" kern="1200">
                <a:solidFill>
                  <a:schemeClr val="tx1"/>
                </a:solidFill>
                <a:latin typeface="+mj-lt"/>
                <a:ea typeface="+mj-ea"/>
                <a:cs typeface="+mj-cs"/>
              </a:rPr>
              <a:t>Дубляж, закадровый перевод, субтитры</a:t>
            </a:r>
          </a:p>
        </p:txBody>
      </p:sp>
      <p:sp>
        <p:nvSpPr>
          <p:cNvPr id="14" name="Freeform: Shape 13">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Субтитры">
            <a:extLst>
              <a:ext uri="{FF2B5EF4-FFF2-40B4-BE49-F238E27FC236}">
                <a16:creationId xmlns:a16="http://schemas.microsoft.com/office/drawing/2014/main" id="{4E72102E-F7E2-67DE-F964-518430ABA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129583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Заголовок 1">
            <a:extLst>
              <a:ext uri="{FF2B5EF4-FFF2-40B4-BE49-F238E27FC236}">
                <a16:creationId xmlns:a16="http://schemas.microsoft.com/office/drawing/2014/main" id="{8E96824B-E4FD-5EF4-4F1A-8CC60A42F1FA}"/>
              </a:ext>
            </a:extLst>
          </p:cNvPr>
          <p:cNvSpPr>
            <a:spLocks noGrp="1"/>
          </p:cNvSpPr>
          <p:nvPr>
            <p:ph type="title"/>
          </p:nvPr>
        </p:nvSpPr>
        <p:spPr>
          <a:xfrm>
            <a:off x="838200" y="365125"/>
            <a:ext cx="5393361" cy="1325563"/>
          </a:xfrm>
        </p:spPr>
        <p:txBody>
          <a:bodyPr>
            <a:normAutofit/>
          </a:bodyPr>
          <a:lstStyle/>
          <a:p>
            <a:r>
              <a:rPr lang="ru-RU" dirty="0" err="1"/>
              <a:t>Субтитрирование</a:t>
            </a:r>
            <a:endParaRPr lang="ru-RU" dirty="0"/>
          </a:p>
        </p:txBody>
      </p:sp>
      <p:sp>
        <p:nvSpPr>
          <p:cNvPr id="9" name="Content Placeholder 8">
            <a:extLst>
              <a:ext uri="{FF2B5EF4-FFF2-40B4-BE49-F238E27FC236}">
                <a16:creationId xmlns:a16="http://schemas.microsoft.com/office/drawing/2014/main" id="{7AB5DF0B-A23E-CE0B-56B3-F0CC66825D76}"/>
              </a:ext>
            </a:extLst>
          </p:cNvPr>
          <p:cNvSpPr>
            <a:spLocks noGrp="1"/>
          </p:cNvSpPr>
          <p:nvPr>
            <p:ph idx="1"/>
          </p:nvPr>
        </p:nvSpPr>
        <p:spPr>
          <a:xfrm>
            <a:off x="838200" y="1825625"/>
            <a:ext cx="5393361" cy="4351338"/>
          </a:xfrm>
        </p:spPr>
        <p:txBody>
          <a:bodyPr>
            <a:normAutofit/>
          </a:bodyPr>
          <a:lstStyle/>
          <a:p>
            <a:pPr marL="0" indent="0">
              <a:buNone/>
            </a:pPr>
            <a:r>
              <a:rPr lang="ru-RU" dirty="0"/>
              <a:t>Это письменный перевод т.н. </a:t>
            </a:r>
            <a:r>
              <a:rPr lang="ru-RU" dirty="0" err="1"/>
              <a:t>псевдоустного</a:t>
            </a:r>
            <a:r>
              <a:rPr lang="ru-RU" dirty="0"/>
              <a:t> текста (собственно </a:t>
            </a:r>
            <a:r>
              <a:rPr lang="ru-RU" dirty="0" err="1"/>
              <a:t>кинодиалога</a:t>
            </a:r>
            <a:r>
              <a:rPr lang="ru-RU" dirty="0"/>
              <a:t> и прочей информации в кадре), следовательно, имеет свои особенности, задачи и требования к нему.</a:t>
            </a:r>
            <a:endParaRPr lang="en-US" dirty="0"/>
          </a:p>
        </p:txBody>
      </p:sp>
      <p:pic>
        <p:nvPicPr>
          <p:cNvPr id="5" name="Объект 4">
            <a:extLst>
              <a:ext uri="{FF2B5EF4-FFF2-40B4-BE49-F238E27FC236}">
                <a16:creationId xmlns:a16="http://schemas.microsoft.com/office/drawing/2014/main" id="{86A932DA-323C-5C2B-CC08-FA94BF8B5AE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525" r="46975"/>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811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0403DD-A34D-2ED3-17B5-504D4FF4F48C}"/>
              </a:ext>
            </a:extLst>
          </p:cNvPr>
          <p:cNvSpPr>
            <a:spLocks noGrp="1"/>
          </p:cNvSpPr>
          <p:nvPr>
            <p:ph type="title"/>
          </p:nvPr>
        </p:nvSpPr>
        <p:spPr/>
        <p:txBody>
          <a:bodyPr/>
          <a:lstStyle/>
          <a:p>
            <a:r>
              <a:rPr lang="ru-RU" dirty="0" err="1"/>
              <a:t>Субтитрирование</a:t>
            </a:r>
            <a:endParaRPr lang="ru-RU" dirty="0"/>
          </a:p>
        </p:txBody>
      </p:sp>
      <p:sp>
        <p:nvSpPr>
          <p:cNvPr id="3" name="Объект 2">
            <a:extLst>
              <a:ext uri="{FF2B5EF4-FFF2-40B4-BE49-F238E27FC236}">
                <a16:creationId xmlns:a16="http://schemas.microsoft.com/office/drawing/2014/main" id="{E99D5197-A777-0093-FC8E-7F098821F25E}"/>
              </a:ext>
            </a:extLst>
          </p:cNvPr>
          <p:cNvSpPr>
            <a:spLocks noGrp="1"/>
          </p:cNvSpPr>
          <p:nvPr>
            <p:ph idx="1"/>
          </p:nvPr>
        </p:nvSpPr>
        <p:spPr/>
        <p:txBody>
          <a:bodyPr/>
          <a:lstStyle/>
          <a:p>
            <a:pPr marL="0" indent="0">
              <a:buNone/>
            </a:pPr>
            <a:r>
              <a:rPr lang="ru-RU" dirty="0"/>
              <a:t>Сокращенный перевод диалогов фильма, отражающий их основное содержание и сопровождающий в виде печатного текста визуальный ряд фильма в его оригинальной версии, располагаясь, как правило, в нижней части кадра.</a:t>
            </a:r>
          </a:p>
          <a:p>
            <a:endParaRPr lang="ru-RU" dirty="0"/>
          </a:p>
          <a:p>
            <a:r>
              <a:rPr lang="ru-RU" dirty="0"/>
              <a:t>В.Е. Горшкова (2006:39)</a:t>
            </a:r>
          </a:p>
          <a:p>
            <a:endParaRPr lang="ru-RU" dirty="0"/>
          </a:p>
        </p:txBody>
      </p:sp>
    </p:spTree>
    <p:extLst>
      <p:ext uri="{BB962C8B-B14F-4D97-AF65-F5344CB8AC3E}">
        <p14:creationId xmlns:p14="http://schemas.microsoft.com/office/powerpoint/2010/main" val="1526364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C2A445-7A8B-AED1-EBD2-B7C7410FE75D}"/>
              </a:ext>
            </a:extLst>
          </p:cNvPr>
          <p:cNvSpPr>
            <a:spLocks noGrp="1"/>
          </p:cNvSpPr>
          <p:nvPr>
            <p:ph type="title"/>
          </p:nvPr>
        </p:nvSpPr>
        <p:spPr/>
        <p:txBody>
          <a:bodyPr>
            <a:normAutofit fontScale="90000"/>
          </a:bodyPr>
          <a:lstStyle/>
          <a:p>
            <a:r>
              <a:rPr lang="ru-RU" dirty="0"/>
              <a:t>Уровни компетенции аудиовизуального переводчика-</a:t>
            </a:r>
            <a:r>
              <a:rPr lang="ru-RU" dirty="0" err="1"/>
              <a:t>субтитровщика</a:t>
            </a:r>
            <a:r>
              <a:rPr lang="ru-RU" dirty="0"/>
              <a:t> (по Э. </a:t>
            </a:r>
            <a:r>
              <a:rPr lang="ru-RU" dirty="0" err="1"/>
              <a:t>Скуггевику</a:t>
            </a:r>
            <a:r>
              <a:rPr lang="ru-RU" dirty="0"/>
              <a:t>)</a:t>
            </a:r>
          </a:p>
        </p:txBody>
      </p:sp>
      <p:sp>
        <p:nvSpPr>
          <p:cNvPr id="3" name="Объект 2">
            <a:extLst>
              <a:ext uri="{FF2B5EF4-FFF2-40B4-BE49-F238E27FC236}">
                <a16:creationId xmlns:a16="http://schemas.microsoft.com/office/drawing/2014/main" id="{686F1875-1C1B-D150-D83F-017AFEEBEE2F}"/>
              </a:ext>
            </a:extLst>
          </p:cNvPr>
          <p:cNvSpPr>
            <a:spLocks noGrp="1"/>
          </p:cNvSpPr>
          <p:nvPr>
            <p:ph idx="1"/>
          </p:nvPr>
        </p:nvSpPr>
        <p:spPr>
          <a:xfrm>
            <a:off x="581193" y="2010664"/>
            <a:ext cx="11029615" cy="4631436"/>
          </a:xfrm>
        </p:spPr>
        <p:txBody>
          <a:bodyPr>
            <a:normAutofit fontScale="77500" lnSpcReduction="20000"/>
          </a:bodyPr>
          <a:lstStyle/>
          <a:p>
            <a:pPr marL="0" indent="0" algn="l" fontAlgn="t">
              <a:buNone/>
            </a:pPr>
            <a:r>
              <a:rPr lang="ru-RU" b="0" i="0" dirty="0">
                <a:solidFill>
                  <a:srgbClr val="000000"/>
                </a:solidFill>
                <a:effectLst/>
                <a:latin typeface="REG"/>
              </a:rPr>
              <a:t>«</a:t>
            </a:r>
            <a:r>
              <a:rPr lang="en-US" b="0" i="0" dirty="0">
                <a:solidFill>
                  <a:srgbClr val="000000"/>
                </a:solidFill>
                <a:effectLst/>
                <a:latin typeface="REG"/>
              </a:rPr>
              <a:t>Teaching screen translation: the role of pragmatics in subtitling</a:t>
            </a:r>
            <a:r>
              <a:rPr lang="ru-RU" b="0" i="0" dirty="0">
                <a:solidFill>
                  <a:srgbClr val="000000"/>
                </a:solidFill>
                <a:effectLst/>
                <a:latin typeface="REG"/>
              </a:rPr>
              <a:t>»</a:t>
            </a:r>
          </a:p>
          <a:p>
            <a:pPr algn="l" fontAlgn="t"/>
            <a:r>
              <a:rPr lang="ru-RU" dirty="0">
                <a:solidFill>
                  <a:srgbClr val="000000"/>
                </a:solidFill>
                <a:latin typeface="REG"/>
              </a:rPr>
              <a:t>1</a:t>
            </a:r>
            <a:r>
              <a:rPr lang="ru-RU" b="0" i="0" dirty="0">
                <a:solidFill>
                  <a:srgbClr val="000000"/>
                </a:solidFill>
                <a:effectLst/>
                <a:latin typeface="REG"/>
              </a:rPr>
              <a:t>) это техническая компетентность, которая включает в себя понимание принципа работы специальных компьютерных программ по созданию субтитров, а также требований, касающихся положения текста на экране, скорости чтения и др. </a:t>
            </a:r>
          </a:p>
          <a:p>
            <a:pPr algn="l" fontAlgn="t"/>
            <a:r>
              <a:rPr lang="ru-RU" b="0" i="0" dirty="0">
                <a:solidFill>
                  <a:srgbClr val="000000"/>
                </a:solidFill>
                <a:effectLst/>
                <a:latin typeface="REG"/>
              </a:rPr>
              <a:t>2) лингвистическая компетентность, включает в себя знание фонетических, грамматических, стилистических правил и особенностей ИТ и ПТ. </a:t>
            </a:r>
          </a:p>
          <a:p>
            <a:pPr algn="l" fontAlgn="t"/>
            <a:r>
              <a:rPr lang="ru-RU" b="0" i="0" dirty="0">
                <a:solidFill>
                  <a:srgbClr val="000000"/>
                </a:solidFill>
                <a:effectLst/>
                <a:latin typeface="REG"/>
              </a:rPr>
              <a:t>3) культурно-социальная компетентность, которая подразумевает знание культурных и социальных особенностей аудиовизуального произведения, а также знание стратегий переноса этих особенностей в текст перевода. </a:t>
            </a:r>
          </a:p>
          <a:p>
            <a:pPr algn="l" fontAlgn="t"/>
            <a:r>
              <a:rPr lang="ru-RU" dirty="0">
                <a:solidFill>
                  <a:srgbClr val="000000"/>
                </a:solidFill>
                <a:latin typeface="REG"/>
              </a:rPr>
              <a:t>4)</a:t>
            </a:r>
            <a:r>
              <a:rPr lang="ru-RU" b="0" i="0" dirty="0">
                <a:solidFill>
                  <a:srgbClr val="000000"/>
                </a:solidFill>
                <a:effectLst/>
                <a:latin typeface="REG"/>
              </a:rPr>
              <a:t> психоэмоциональная компетентность, отражает способность переводчика улавливать психоэмоциональную составляющую отдельных эпизодов и целостной формы аудиовизуального произведения. </a:t>
            </a:r>
          </a:p>
          <a:p>
            <a:pPr algn="l" fontAlgn="t"/>
            <a:r>
              <a:rPr lang="ru-RU" dirty="0">
                <a:solidFill>
                  <a:srgbClr val="000000"/>
                </a:solidFill>
                <a:latin typeface="REG"/>
              </a:rPr>
              <a:t>5) </a:t>
            </a:r>
            <a:r>
              <a:rPr lang="ru-RU" b="0" i="0" dirty="0">
                <a:solidFill>
                  <a:srgbClr val="000000"/>
                </a:solidFill>
                <a:effectLst/>
                <a:latin typeface="REG"/>
              </a:rPr>
              <a:t>стратегическая компетентность, которая подразумевает способность выбора необходимых стратегий перевода и семантического синтеза, которые сводят воедино все компетенции, рассмотренные в предыдущих уровнях, и способность их реализации.</a:t>
            </a:r>
          </a:p>
          <a:p>
            <a:endParaRPr lang="ru-RU" dirty="0"/>
          </a:p>
        </p:txBody>
      </p:sp>
    </p:spTree>
    <p:extLst>
      <p:ext uri="{BB962C8B-B14F-4D97-AF65-F5344CB8AC3E}">
        <p14:creationId xmlns:p14="http://schemas.microsoft.com/office/powerpoint/2010/main" val="2923892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F28893-8988-E05A-198D-69768C1E2782}"/>
              </a:ext>
            </a:extLst>
          </p:cNvPr>
          <p:cNvSpPr>
            <a:spLocks noGrp="1"/>
          </p:cNvSpPr>
          <p:nvPr>
            <p:ph idx="1"/>
          </p:nvPr>
        </p:nvSpPr>
        <p:spPr>
          <a:xfrm>
            <a:off x="581192" y="804164"/>
            <a:ext cx="11029615" cy="5317236"/>
          </a:xfrm>
        </p:spPr>
        <p:txBody>
          <a:bodyPr/>
          <a:lstStyle/>
          <a:p>
            <a:pPr marL="0" indent="0" algn="l" fontAlgn="t">
              <a:buNone/>
            </a:pPr>
            <a:r>
              <a:rPr lang="ru-RU" b="0" i="0" dirty="0">
                <a:solidFill>
                  <a:srgbClr val="000000"/>
                </a:solidFill>
                <a:effectLst/>
                <a:latin typeface="REG"/>
              </a:rPr>
              <a:t>Субтитры впервые появились с целью передачи информации людям с </a:t>
            </a:r>
            <a:r>
              <a:rPr lang="ru-RU" dirty="0">
                <a:solidFill>
                  <a:srgbClr val="000000"/>
                </a:solidFill>
                <a:latin typeface="REG"/>
              </a:rPr>
              <a:t>ограниченными возможностями. </a:t>
            </a:r>
            <a:endParaRPr lang="ru-RU" b="0" i="0" dirty="0">
              <a:solidFill>
                <a:srgbClr val="000000"/>
              </a:solidFill>
              <a:effectLst/>
              <a:latin typeface="REG"/>
            </a:endParaRPr>
          </a:p>
          <a:p>
            <a:pPr algn="l" fontAlgn="t"/>
            <a:endParaRPr lang="ru-RU" dirty="0">
              <a:solidFill>
                <a:srgbClr val="000000"/>
              </a:solidFill>
              <a:latin typeface="REG"/>
            </a:endParaRPr>
          </a:p>
          <a:p>
            <a:pPr marL="0" indent="0" algn="l" fontAlgn="t">
              <a:buNone/>
            </a:pPr>
            <a:r>
              <a:rPr lang="ru-RU" sz="2800" b="0" i="0" dirty="0">
                <a:solidFill>
                  <a:srgbClr val="000000"/>
                </a:solidFill>
                <a:effectLst/>
                <a:latin typeface="REG"/>
              </a:rPr>
              <a:t> Виды субтитров: </a:t>
            </a:r>
          </a:p>
          <a:p>
            <a:pPr algn="l" fontAlgn="t"/>
            <a:r>
              <a:rPr lang="ru-RU" b="0" i="0" dirty="0">
                <a:solidFill>
                  <a:srgbClr val="000000"/>
                </a:solidFill>
                <a:effectLst/>
                <a:latin typeface="REG"/>
              </a:rPr>
              <a:t>внутриязыковые (которые создаются для жителей страны - производителя аудиовизуального материала); </a:t>
            </a:r>
            <a:endParaRPr lang="ru-RU" dirty="0">
              <a:solidFill>
                <a:srgbClr val="000000"/>
              </a:solidFill>
              <a:latin typeface="REG"/>
            </a:endParaRPr>
          </a:p>
          <a:p>
            <a:pPr fontAlgn="t"/>
            <a:r>
              <a:rPr lang="ru-RU" dirty="0">
                <a:solidFill>
                  <a:srgbClr val="000000"/>
                </a:solidFill>
                <a:latin typeface="REG"/>
              </a:rPr>
              <a:t>межъязыковые </a:t>
            </a:r>
            <a:r>
              <a:rPr lang="ru-RU" b="0" i="0" dirty="0">
                <a:solidFill>
                  <a:srgbClr val="000000"/>
                </a:solidFill>
                <a:effectLst/>
                <a:latin typeface="REG"/>
              </a:rPr>
              <a:t>(которые создаются с целью межкультурной коммуникации). </a:t>
            </a:r>
          </a:p>
          <a:p>
            <a:pPr marL="0" indent="0" fontAlgn="t">
              <a:buNone/>
            </a:pPr>
            <a:r>
              <a:rPr lang="ru-RU" b="0" i="0" dirty="0">
                <a:solidFill>
                  <a:srgbClr val="000000"/>
                </a:solidFill>
                <a:effectLst/>
                <a:latin typeface="REG"/>
              </a:rPr>
              <a:t>Внутриязыковые субтитры, в свою очередь, подразделяются на </a:t>
            </a:r>
            <a:r>
              <a:rPr lang="ru-RU" dirty="0">
                <a:solidFill>
                  <a:srgbClr val="000000"/>
                </a:solidFill>
                <a:latin typeface="REG"/>
              </a:rPr>
              <a:t>субтитры для слепых (</a:t>
            </a:r>
            <a:r>
              <a:rPr lang="ru-RU" u="sng" dirty="0">
                <a:solidFill>
                  <a:srgbClr val="000000"/>
                </a:solidFill>
                <a:latin typeface="REG"/>
                <a:hlinkClick r:id="rId2">
                  <a:extLst>
                    <a:ext uri="{A12FA001-AC4F-418D-AE19-62706E023703}">
                      <ahyp:hlinkClr xmlns:ahyp="http://schemas.microsoft.com/office/drawing/2018/hyperlinkcolor" val="tx"/>
                    </a:ext>
                  </a:extLst>
                </a:hlinkClick>
              </a:rPr>
              <a:t>тифлокомментирование (аудиодескрипция))</a:t>
            </a:r>
            <a:r>
              <a:rPr lang="ru-RU" b="0" i="0" dirty="0">
                <a:solidFill>
                  <a:srgbClr val="000000"/>
                </a:solidFill>
                <a:effectLst/>
                <a:latin typeface="REG"/>
              </a:rPr>
              <a:t>, субтитры для глухих и субтитры для образовательных целей.</a:t>
            </a:r>
          </a:p>
          <a:p>
            <a:endParaRPr lang="ru-RU" dirty="0"/>
          </a:p>
        </p:txBody>
      </p:sp>
    </p:spTree>
    <p:extLst>
      <p:ext uri="{BB962C8B-B14F-4D97-AF65-F5344CB8AC3E}">
        <p14:creationId xmlns:p14="http://schemas.microsoft.com/office/powerpoint/2010/main" val="706838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5DA0B4-37B0-786B-8B44-8594B6CACEA9}"/>
              </a:ext>
            </a:extLst>
          </p:cNvPr>
          <p:cNvSpPr>
            <a:spLocks noGrp="1"/>
          </p:cNvSpPr>
          <p:nvPr>
            <p:ph type="title"/>
          </p:nvPr>
        </p:nvSpPr>
        <p:spPr/>
        <p:txBody>
          <a:bodyPr/>
          <a:lstStyle/>
          <a:p>
            <a:r>
              <a:rPr lang="ru-RU" dirty="0"/>
              <a:t>Аудиовизуальный перевод (И.К. Фёдорова)</a:t>
            </a:r>
          </a:p>
        </p:txBody>
      </p:sp>
      <p:sp>
        <p:nvSpPr>
          <p:cNvPr id="3" name="Объект 2">
            <a:extLst>
              <a:ext uri="{FF2B5EF4-FFF2-40B4-BE49-F238E27FC236}">
                <a16:creationId xmlns:a16="http://schemas.microsoft.com/office/drawing/2014/main" id="{28CFEB2B-3935-96E3-F378-50410376CA97}"/>
              </a:ext>
            </a:extLst>
          </p:cNvPr>
          <p:cNvSpPr>
            <a:spLocks noGrp="1"/>
          </p:cNvSpPr>
          <p:nvPr>
            <p:ph idx="1"/>
          </p:nvPr>
        </p:nvSpPr>
        <p:spPr/>
        <p:txBody>
          <a:bodyPr/>
          <a:lstStyle/>
          <a:p>
            <a:r>
              <a:rPr lang="ru-RU" b="0" i="0" dirty="0">
                <a:solidFill>
                  <a:srgbClr val="000000"/>
                </a:solidFill>
                <a:effectLst/>
                <a:latin typeface="REG"/>
              </a:rPr>
              <a:t>АВП – это совокупность переводческих приемов, применяемых в рамках стратегии прагматической адаптации оригинала в ситуациях, «когда обеим культурам известен один и тот же референт, но в рабочих языках перевода используются различные означающие» [Фёдорова 2009: 145].</a:t>
            </a:r>
          </a:p>
          <a:p>
            <a:r>
              <a:rPr lang="ru-RU" dirty="0">
                <a:solidFill>
                  <a:srgbClr val="000000"/>
                </a:solidFill>
                <a:latin typeface="REG"/>
              </a:rPr>
              <a:t>Это разновидность </a:t>
            </a:r>
            <a:r>
              <a:rPr lang="ru-RU" b="0" i="0" dirty="0">
                <a:solidFill>
                  <a:srgbClr val="000000"/>
                </a:solidFill>
                <a:effectLst/>
                <a:latin typeface="REG"/>
              </a:rPr>
              <a:t>художественного перевода. Однако некоторые составляющие культурно значимой информации могут быть эксплицированы в видеоряде аудиовизуального произведения, что позволяет «снять» с переводчика и получателя перевода часть </a:t>
            </a:r>
            <a:r>
              <a:rPr lang="ru-RU" b="0" i="0" dirty="0" err="1">
                <a:solidFill>
                  <a:srgbClr val="000000"/>
                </a:solidFill>
                <a:effectLst/>
                <a:latin typeface="REG"/>
              </a:rPr>
              <a:t>лингвокультурной</a:t>
            </a:r>
            <a:r>
              <a:rPr lang="ru-RU" b="0" i="0" dirty="0">
                <a:solidFill>
                  <a:srgbClr val="000000"/>
                </a:solidFill>
                <a:effectLst/>
                <a:latin typeface="REG"/>
              </a:rPr>
              <a:t> нагрузки.</a:t>
            </a:r>
            <a:endParaRPr lang="ru-RU" dirty="0"/>
          </a:p>
        </p:txBody>
      </p:sp>
    </p:spTree>
    <p:extLst>
      <p:ext uri="{BB962C8B-B14F-4D97-AF65-F5344CB8AC3E}">
        <p14:creationId xmlns:p14="http://schemas.microsoft.com/office/powerpoint/2010/main" val="3702833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BBACA-CADD-650B-ED30-D5ACD7CB5688}"/>
              </a:ext>
            </a:extLst>
          </p:cNvPr>
          <p:cNvSpPr>
            <a:spLocks noGrp="1"/>
          </p:cNvSpPr>
          <p:nvPr>
            <p:ph type="title"/>
          </p:nvPr>
        </p:nvSpPr>
        <p:spPr/>
        <p:txBody>
          <a:bodyPr/>
          <a:lstStyle/>
          <a:p>
            <a:r>
              <a:rPr lang="ru-RU" dirty="0"/>
              <a:t>Трудности в работе с субтитрами</a:t>
            </a:r>
          </a:p>
        </p:txBody>
      </p:sp>
      <p:sp>
        <p:nvSpPr>
          <p:cNvPr id="3" name="Объект 2">
            <a:extLst>
              <a:ext uri="{FF2B5EF4-FFF2-40B4-BE49-F238E27FC236}">
                <a16:creationId xmlns:a16="http://schemas.microsoft.com/office/drawing/2014/main" id="{9E1E1FB1-1435-4DC9-8CD9-716D85A99945}"/>
              </a:ext>
            </a:extLst>
          </p:cNvPr>
          <p:cNvSpPr>
            <a:spLocks noGrp="1"/>
          </p:cNvSpPr>
          <p:nvPr>
            <p:ph idx="1"/>
          </p:nvPr>
        </p:nvSpPr>
        <p:spPr/>
        <p:txBody>
          <a:bodyPr/>
          <a:lstStyle/>
          <a:p>
            <a:pPr marL="0" indent="0">
              <a:buNone/>
            </a:pPr>
            <a:r>
              <a:rPr lang="ru-RU" b="0" i="0" dirty="0">
                <a:solidFill>
                  <a:srgbClr val="000000"/>
                </a:solidFill>
                <a:effectLst/>
                <a:latin typeface="REG"/>
              </a:rPr>
              <a:t>В странах Азии, например, </a:t>
            </a:r>
            <a:r>
              <a:rPr lang="ru-RU" b="0" i="0" dirty="0" err="1">
                <a:solidFill>
                  <a:srgbClr val="000000"/>
                </a:solidFill>
                <a:effectLst/>
                <a:latin typeface="REG"/>
              </a:rPr>
              <a:t>субтитрирование</a:t>
            </a:r>
            <a:r>
              <a:rPr lang="ru-RU" b="0" i="0" dirty="0">
                <a:solidFill>
                  <a:srgbClr val="000000"/>
                </a:solidFill>
                <a:effectLst/>
                <a:latin typeface="REG"/>
              </a:rPr>
              <a:t> производится по принципам, совершенно отличным от принципов, принятых в европейских странах. </a:t>
            </a:r>
          </a:p>
          <a:p>
            <a:pPr marL="0" indent="0">
              <a:buNone/>
            </a:pPr>
            <a:r>
              <a:rPr lang="ru-RU" b="0" i="0" dirty="0">
                <a:solidFill>
                  <a:srgbClr val="000000"/>
                </a:solidFill>
                <a:effectLst/>
                <a:latin typeface="REG"/>
              </a:rPr>
              <a:t>В субтитрированном переводе чрезвычайно сложно передать некоторые лингвистические и экстралингвистические ограничения, такие как диалекты, отсутствие возможности производить комментированный перевод или оставлять сноски, внешний звуковой уровень и звуки окружающей среды, а также наложение речи одного человека на речь другого. </a:t>
            </a:r>
            <a:endParaRPr lang="ru-RU" dirty="0"/>
          </a:p>
        </p:txBody>
      </p:sp>
    </p:spTree>
    <p:extLst>
      <p:ext uri="{BB962C8B-B14F-4D97-AF65-F5344CB8AC3E}">
        <p14:creationId xmlns:p14="http://schemas.microsoft.com/office/powerpoint/2010/main" val="1786949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399830-E634-9452-F7C5-BEEA44EEC545}"/>
              </a:ext>
            </a:extLst>
          </p:cNvPr>
          <p:cNvSpPr>
            <a:spLocks noGrp="1"/>
          </p:cNvSpPr>
          <p:nvPr>
            <p:ph type="title"/>
          </p:nvPr>
        </p:nvSpPr>
        <p:spPr/>
        <p:txBody>
          <a:bodyPr>
            <a:normAutofit fontScale="90000"/>
          </a:bodyPr>
          <a:lstStyle/>
          <a:p>
            <a:r>
              <a:rPr lang="ru-RU" dirty="0">
                <a:solidFill>
                  <a:srgbClr val="000000"/>
                </a:solidFill>
                <a:latin typeface="REG"/>
              </a:rPr>
              <a:t>Правила, введенных Европейской ассоциацией по изучению </a:t>
            </a:r>
            <a:r>
              <a:rPr lang="ru-RU" dirty="0" err="1">
                <a:solidFill>
                  <a:srgbClr val="000000"/>
                </a:solidFill>
                <a:latin typeface="REG"/>
              </a:rPr>
              <a:t>аудиомедиального</a:t>
            </a:r>
            <a:r>
              <a:rPr lang="ru-RU" dirty="0">
                <a:solidFill>
                  <a:srgbClr val="000000"/>
                </a:solidFill>
                <a:latin typeface="REG"/>
              </a:rPr>
              <a:t> перевода (</a:t>
            </a:r>
            <a:r>
              <a:rPr lang="en-US" dirty="0">
                <a:solidFill>
                  <a:srgbClr val="000000"/>
                </a:solidFill>
                <a:latin typeface="REG"/>
              </a:rPr>
              <a:t>EASST)</a:t>
            </a:r>
            <a:endParaRPr lang="ru-RU" dirty="0"/>
          </a:p>
        </p:txBody>
      </p:sp>
      <p:sp>
        <p:nvSpPr>
          <p:cNvPr id="3" name="Объект 2">
            <a:extLst>
              <a:ext uri="{FF2B5EF4-FFF2-40B4-BE49-F238E27FC236}">
                <a16:creationId xmlns:a16="http://schemas.microsoft.com/office/drawing/2014/main" id="{27D3D25C-F4CB-20E6-8859-B29D409FF006}"/>
              </a:ext>
            </a:extLst>
          </p:cNvPr>
          <p:cNvSpPr>
            <a:spLocks noGrp="1"/>
          </p:cNvSpPr>
          <p:nvPr>
            <p:ph idx="1"/>
          </p:nvPr>
        </p:nvSpPr>
        <p:spPr/>
        <p:txBody>
          <a:bodyPr/>
          <a:lstStyle/>
          <a:p>
            <a:r>
              <a:rPr lang="ru-RU" b="0" i="0" dirty="0">
                <a:solidFill>
                  <a:srgbClr val="000000"/>
                </a:solidFill>
                <a:effectLst/>
                <a:latin typeface="REG"/>
              </a:rPr>
              <a:t>насколько возможно, сохранять синтаксическую структуру оригинала и соответствовать оптимальной скорости чтения реципиента. Отметим, что скорость чтения, а также количество символов на экране, может варьироваться в зависимости от языка.</a:t>
            </a:r>
          </a:p>
          <a:p>
            <a:endParaRPr lang="ru-RU" dirty="0"/>
          </a:p>
        </p:txBody>
      </p:sp>
    </p:spTree>
    <p:extLst>
      <p:ext uri="{BB962C8B-B14F-4D97-AF65-F5344CB8AC3E}">
        <p14:creationId xmlns:p14="http://schemas.microsoft.com/office/powerpoint/2010/main" val="152318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ADE994BF-375A-3CBE-AAB6-284BCE7833CC}"/>
              </a:ext>
            </a:extLst>
          </p:cNvPr>
          <p:cNvSpPr>
            <a:spLocks noGrp="1"/>
          </p:cNvSpPr>
          <p:nvPr>
            <p:ph type="title"/>
          </p:nvPr>
        </p:nvSpPr>
        <p:spPr>
          <a:xfrm>
            <a:off x="5894962" y="479493"/>
            <a:ext cx="5458838" cy="1325563"/>
          </a:xfrm>
        </p:spPr>
        <p:txBody>
          <a:bodyPr>
            <a:normAutofit/>
          </a:bodyPr>
          <a:lstStyle/>
          <a:p>
            <a:r>
              <a:rPr lang="ru-RU" dirty="0"/>
              <a:t>Технический аспект</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6" descr="Субтитры">
            <a:extLst>
              <a:ext uri="{FF2B5EF4-FFF2-40B4-BE49-F238E27FC236}">
                <a16:creationId xmlns:a16="http://schemas.microsoft.com/office/drawing/2014/main" id="{6FF6FE17-564F-2625-9254-162EA5EAC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Объект 2">
            <a:extLst>
              <a:ext uri="{FF2B5EF4-FFF2-40B4-BE49-F238E27FC236}">
                <a16:creationId xmlns:a16="http://schemas.microsoft.com/office/drawing/2014/main" id="{55AA721D-BFF8-CC8E-B9FA-B27417AB7E7C}"/>
              </a:ext>
            </a:extLst>
          </p:cNvPr>
          <p:cNvSpPr>
            <a:spLocks noGrp="1"/>
          </p:cNvSpPr>
          <p:nvPr>
            <p:ph idx="1"/>
          </p:nvPr>
        </p:nvSpPr>
        <p:spPr>
          <a:xfrm>
            <a:off x="5894962" y="1984443"/>
            <a:ext cx="5458838" cy="4192520"/>
          </a:xfrm>
        </p:spPr>
        <p:txBody>
          <a:bodyPr>
            <a:normAutofit/>
          </a:bodyPr>
          <a:lstStyle/>
          <a:p>
            <a:r>
              <a:rPr lang="ru-RU"/>
              <a:t>Субтитры выполняются в 1 или 2 строки;</a:t>
            </a:r>
          </a:p>
          <a:p>
            <a:r>
              <a:rPr lang="ru-RU"/>
              <a:t>Время нахождения на экране для комфортного чтения: макс. 6 секунд, мин. 4-4,5 секунды.</a:t>
            </a:r>
          </a:p>
          <a:p>
            <a:r>
              <a:rPr lang="ru-RU"/>
              <a:t>Количество знаков в строке: 28-32 (один полнометражный фильм – 900-1000 субтитров, стандартная серия 40 мин. – 600-750 субтитров)</a:t>
            </a:r>
          </a:p>
          <a:p>
            <a:endParaRPr lang="ru-RU"/>
          </a:p>
          <a:p>
            <a:endParaRPr lang="ru-RU" dirty="0"/>
          </a:p>
        </p:txBody>
      </p:sp>
    </p:spTree>
    <p:extLst>
      <p:ext uri="{BB962C8B-B14F-4D97-AF65-F5344CB8AC3E}">
        <p14:creationId xmlns:p14="http://schemas.microsoft.com/office/powerpoint/2010/main" val="1175566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1BC22-A28B-E3D2-FF0C-BC98E09EFE1C}"/>
              </a:ext>
            </a:extLst>
          </p:cNvPr>
          <p:cNvSpPr>
            <a:spLocks noGrp="1"/>
          </p:cNvSpPr>
          <p:nvPr>
            <p:ph type="title"/>
          </p:nvPr>
        </p:nvSpPr>
        <p:spPr>
          <a:xfrm>
            <a:off x="581192" y="168756"/>
            <a:ext cx="11029616" cy="1188720"/>
          </a:xfrm>
        </p:spPr>
        <p:txBody>
          <a:bodyPr/>
          <a:lstStyle/>
          <a:p>
            <a:r>
              <a:rPr lang="ru-RU" sz="2800" dirty="0"/>
              <a:t>Программное обеспечение:</a:t>
            </a:r>
            <a:endParaRPr lang="ru-RU" dirty="0"/>
          </a:p>
        </p:txBody>
      </p:sp>
      <p:sp>
        <p:nvSpPr>
          <p:cNvPr id="3" name="Объект 2">
            <a:extLst>
              <a:ext uri="{FF2B5EF4-FFF2-40B4-BE49-F238E27FC236}">
                <a16:creationId xmlns:a16="http://schemas.microsoft.com/office/drawing/2014/main" id="{11C278E3-01EA-F2B4-FEFC-918800028910}"/>
              </a:ext>
            </a:extLst>
          </p:cNvPr>
          <p:cNvSpPr>
            <a:spLocks noGrp="1"/>
          </p:cNvSpPr>
          <p:nvPr>
            <p:ph idx="1"/>
          </p:nvPr>
        </p:nvSpPr>
        <p:spPr>
          <a:xfrm>
            <a:off x="581192" y="1257300"/>
            <a:ext cx="11029615" cy="5431944"/>
          </a:xfrm>
        </p:spPr>
        <p:txBody>
          <a:bodyPr>
            <a:normAutofit lnSpcReduction="10000"/>
          </a:bodyPr>
          <a:lstStyle/>
          <a:p>
            <a:pPr marL="0" indent="0">
              <a:buNone/>
            </a:pPr>
            <a:r>
              <a:rPr lang="ru-RU" b="1" dirty="0"/>
              <a:t>Бесплатное ПО</a:t>
            </a:r>
          </a:p>
          <a:p>
            <a:pPr marL="0" indent="0">
              <a:buNone/>
            </a:pPr>
            <a:r>
              <a:rPr lang="de-DE" i="1" dirty="0" err="1"/>
              <a:t>Subtitle</a:t>
            </a:r>
            <a:r>
              <a:rPr lang="de-DE" i="1" dirty="0"/>
              <a:t> Workshop</a:t>
            </a:r>
            <a:r>
              <a:rPr lang="ru-RU" dirty="0"/>
              <a:t> </a:t>
            </a:r>
            <a:r>
              <a:rPr lang="en-US" dirty="0">
                <a:hlinkClick r:id="rId2">
                  <a:extLst>
                    <a:ext uri="{A12FA001-AC4F-418D-AE19-62706E023703}">
                      <ahyp:hlinkClr xmlns:ahyp="http://schemas.microsoft.com/office/drawing/2018/hyperlinkcolor" val="tx"/>
                    </a:ext>
                  </a:extLst>
                </a:hlinkClick>
              </a:rPr>
              <a:t>https://subworkshop.sourceforge.net/</a:t>
            </a:r>
            <a:r>
              <a:rPr lang="en-US" dirty="0"/>
              <a:t> (Windows OS)</a:t>
            </a:r>
            <a:br>
              <a:rPr lang="de-DE" dirty="0"/>
            </a:br>
            <a:r>
              <a:rPr lang="de-DE" i="1" dirty="0" err="1"/>
              <a:t>Aegisub</a:t>
            </a:r>
            <a:r>
              <a:rPr lang="ru-RU" dirty="0"/>
              <a:t> </a:t>
            </a:r>
            <a:r>
              <a:rPr lang="en-US" dirty="0">
                <a:hlinkClick r:id="rId3">
                  <a:extLst>
                    <a:ext uri="{A12FA001-AC4F-418D-AE19-62706E023703}">
                      <ahyp:hlinkClr xmlns:ahyp="http://schemas.microsoft.com/office/drawing/2018/hyperlinkcolor" val="tx"/>
                    </a:ext>
                  </a:extLst>
                </a:hlinkClick>
              </a:rPr>
              <a:t>https://github.com/Aegisub/Aegisub/releases</a:t>
            </a:r>
            <a:r>
              <a:rPr lang="en-US" dirty="0"/>
              <a:t>  (Mac OS, Windows OS</a:t>
            </a:r>
            <a:r>
              <a:rPr lang="ru-RU" dirty="0"/>
              <a:t>, версии на флешку)</a:t>
            </a:r>
            <a:endParaRPr lang="de-DE" dirty="0"/>
          </a:p>
          <a:p>
            <a:pPr marL="0" indent="0">
              <a:buNone/>
            </a:pPr>
            <a:r>
              <a:rPr lang="de-DE" i="1" dirty="0" err="1"/>
              <a:t>CapCut</a:t>
            </a:r>
            <a:r>
              <a:rPr lang="de-DE" dirty="0"/>
              <a:t> </a:t>
            </a:r>
            <a:r>
              <a:rPr lang="ru-RU" dirty="0"/>
              <a:t>(есть для мобильных устройств, и для РС, </a:t>
            </a:r>
            <a:r>
              <a:rPr lang="ru-RU" dirty="0" err="1"/>
              <a:t>Мас</a:t>
            </a:r>
            <a:r>
              <a:rPr lang="ru-RU" dirty="0"/>
              <a:t>) </a:t>
            </a:r>
            <a:r>
              <a:rPr lang="en-US" dirty="0">
                <a:hlinkClick r:id="rId4"/>
              </a:rPr>
              <a:t>https://thecapcut.com</a:t>
            </a:r>
            <a:r>
              <a:rPr lang="de-DE" dirty="0"/>
              <a:t> </a:t>
            </a:r>
            <a:endParaRPr lang="ru-RU" dirty="0"/>
          </a:p>
          <a:p>
            <a:pPr marL="0" indent="0">
              <a:buNone/>
            </a:pPr>
            <a:br>
              <a:rPr lang="ru-RU" dirty="0"/>
            </a:br>
            <a:r>
              <a:rPr lang="de-DE" i="1" dirty="0" err="1"/>
              <a:t>DaVinci</a:t>
            </a:r>
            <a:r>
              <a:rPr lang="de-DE" i="1" dirty="0"/>
              <a:t> Resolve</a:t>
            </a:r>
            <a:r>
              <a:rPr lang="de-DE" dirty="0"/>
              <a:t> </a:t>
            </a:r>
            <a:r>
              <a:rPr lang="ru-RU" dirty="0"/>
              <a:t>(десктоп-версии, РС и </a:t>
            </a:r>
            <a:r>
              <a:rPr lang="ru-RU" dirty="0" err="1"/>
              <a:t>Мас</a:t>
            </a:r>
            <a:r>
              <a:rPr lang="ru-RU" dirty="0"/>
              <a:t>)</a:t>
            </a:r>
            <a:r>
              <a:rPr lang="de-DE" dirty="0"/>
              <a:t> </a:t>
            </a:r>
            <a:r>
              <a:rPr lang="de-DE" dirty="0">
                <a:hlinkClick r:id="rId5"/>
              </a:rPr>
              <a:t>https://www.blackmagicdesign.com/products/davinciresolve</a:t>
            </a:r>
            <a:endParaRPr lang="de-DE" dirty="0"/>
          </a:p>
          <a:p>
            <a:pPr marL="0" indent="0">
              <a:buNone/>
            </a:pPr>
            <a:br>
              <a:rPr lang="ru-RU" dirty="0"/>
            </a:br>
            <a:r>
              <a:rPr lang="ru-RU" dirty="0"/>
              <a:t>ряд платформ для коллективного перевода </a:t>
            </a:r>
            <a:r>
              <a:rPr lang="ru-RU"/>
              <a:t>- например</a:t>
            </a:r>
            <a:r>
              <a:rPr lang="ru-RU" dirty="0"/>
              <a:t>, </a:t>
            </a:r>
            <a:r>
              <a:rPr lang="de-DE" dirty="0"/>
              <a:t>Amara, </a:t>
            </a:r>
            <a:r>
              <a:rPr lang="de-DE" dirty="0" err="1"/>
              <a:t>Youtube</a:t>
            </a:r>
            <a:r>
              <a:rPr lang="de-DE" dirty="0"/>
              <a:t> </a:t>
            </a:r>
            <a:r>
              <a:rPr lang="ru-RU" dirty="0"/>
              <a:t>и др.</a:t>
            </a:r>
          </a:p>
          <a:p>
            <a:pPr marL="0" indent="0">
              <a:buNone/>
            </a:pPr>
            <a:r>
              <a:rPr lang="en-US" dirty="0">
                <a:hlinkClick r:id="rId6">
                  <a:extLst>
                    <a:ext uri="{A12FA001-AC4F-418D-AE19-62706E023703}">
                      <ahyp:hlinkClr xmlns:ahyp="http://schemas.microsoft.com/office/drawing/2018/hyperlinkcolor" val="tx"/>
                    </a:ext>
                  </a:extLst>
                </a:hlinkClick>
              </a:rPr>
              <a:t>https://amara.org</a:t>
            </a:r>
            <a:endParaRPr lang="ru-RU" dirty="0"/>
          </a:p>
          <a:p>
            <a:pPr marL="0" indent="0">
              <a:buNone/>
            </a:pPr>
            <a:endParaRPr lang="ru-RU" dirty="0"/>
          </a:p>
        </p:txBody>
      </p:sp>
    </p:spTree>
    <p:extLst>
      <p:ext uri="{BB962C8B-B14F-4D97-AF65-F5344CB8AC3E}">
        <p14:creationId xmlns:p14="http://schemas.microsoft.com/office/powerpoint/2010/main" val="1570049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E90AE-B4EE-4D50-01A1-56ED7E75A70B}"/>
              </a:ext>
            </a:extLst>
          </p:cNvPr>
          <p:cNvSpPr>
            <a:spLocks noGrp="1"/>
          </p:cNvSpPr>
          <p:nvPr>
            <p:ph type="title"/>
          </p:nvPr>
        </p:nvSpPr>
        <p:spPr/>
        <p:txBody>
          <a:bodyPr/>
          <a:lstStyle/>
          <a:p>
            <a:r>
              <a:rPr lang="ru-RU" dirty="0"/>
              <a:t>Виды субтитров:</a:t>
            </a:r>
          </a:p>
        </p:txBody>
      </p:sp>
      <p:sp>
        <p:nvSpPr>
          <p:cNvPr id="3" name="Объект 2">
            <a:extLst>
              <a:ext uri="{FF2B5EF4-FFF2-40B4-BE49-F238E27FC236}">
                <a16:creationId xmlns:a16="http://schemas.microsoft.com/office/drawing/2014/main" id="{86595970-7E35-A132-CF16-987A61B7A518}"/>
              </a:ext>
            </a:extLst>
          </p:cNvPr>
          <p:cNvSpPr>
            <a:spLocks noGrp="1"/>
          </p:cNvSpPr>
          <p:nvPr>
            <p:ph idx="1"/>
          </p:nvPr>
        </p:nvSpPr>
        <p:spPr/>
        <p:txBody>
          <a:bodyPr>
            <a:normAutofit/>
          </a:bodyPr>
          <a:lstStyle/>
          <a:p>
            <a:pPr marL="0" indent="0">
              <a:buNone/>
            </a:pPr>
            <a:br>
              <a:rPr lang="ru-RU" sz="3600" dirty="0"/>
            </a:br>
            <a:r>
              <a:rPr lang="ru-RU" sz="3600" dirty="0">
                <a:solidFill>
                  <a:schemeClr val="tx1"/>
                </a:solidFill>
                <a:latin typeface="+mn-lt"/>
                <a:ea typeface="+mn-ea"/>
                <a:cs typeface="+mn-cs"/>
              </a:rPr>
              <a:t>- вшитые</a:t>
            </a:r>
            <a:br>
              <a:rPr lang="ru-RU" sz="3600" dirty="0">
                <a:solidFill>
                  <a:schemeClr val="tx1"/>
                </a:solidFill>
                <a:latin typeface="+mn-lt"/>
                <a:ea typeface="+mn-ea"/>
                <a:cs typeface="+mn-cs"/>
              </a:rPr>
            </a:br>
            <a:r>
              <a:rPr lang="ru-RU" sz="3600" dirty="0">
                <a:solidFill>
                  <a:schemeClr val="tx1"/>
                </a:solidFill>
                <a:latin typeface="+mn-lt"/>
                <a:ea typeface="+mn-ea"/>
                <a:cs typeface="+mn-cs"/>
              </a:rPr>
              <a:t>- внешние</a:t>
            </a:r>
            <a:endParaRPr lang="ru-RU" sz="3600" dirty="0"/>
          </a:p>
        </p:txBody>
      </p:sp>
    </p:spTree>
    <p:extLst>
      <p:ext uri="{BB962C8B-B14F-4D97-AF65-F5344CB8AC3E}">
        <p14:creationId xmlns:p14="http://schemas.microsoft.com/office/powerpoint/2010/main" val="3071064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0C1C619E-376F-3A79-E1FD-93785C4CF075}"/>
              </a:ext>
            </a:extLst>
          </p:cNvPr>
          <p:cNvSpPr>
            <a:spLocks noGrp="1"/>
          </p:cNvSpPr>
          <p:nvPr>
            <p:ph type="title"/>
          </p:nvPr>
        </p:nvSpPr>
        <p:spPr>
          <a:xfrm>
            <a:off x="640080" y="325369"/>
            <a:ext cx="4368602" cy="1956841"/>
          </a:xfrm>
        </p:spPr>
        <p:txBody>
          <a:bodyPr anchor="b">
            <a:normAutofit/>
          </a:bodyPr>
          <a:lstStyle/>
          <a:p>
            <a:r>
              <a:rPr lang="ru-RU" sz="4200"/>
              <a:t>Субтитры: психологический аспект</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0E63E3F-B294-9400-921E-000D4668C9A8}"/>
              </a:ext>
            </a:extLst>
          </p:cNvPr>
          <p:cNvSpPr>
            <a:spLocks noGrp="1"/>
          </p:cNvSpPr>
          <p:nvPr>
            <p:ph idx="1"/>
          </p:nvPr>
        </p:nvSpPr>
        <p:spPr>
          <a:xfrm>
            <a:off x="640080" y="2872899"/>
            <a:ext cx="4243589" cy="3320668"/>
          </a:xfrm>
        </p:spPr>
        <p:txBody>
          <a:bodyPr>
            <a:normAutofit/>
          </a:bodyPr>
          <a:lstStyle/>
          <a:p>
            <a:pPr marL="0" indent="0">
              <a:buNone/>
            </a:pPr>
            <a:r>
              <a:rPr lang="ru-RU" sz="2200" dirty="0"/>
              <a:t>- Зрительное восприятие опережает время чтения</a:t>
            </a:r>
            <a:r>
              <a:rPr lang="en-US" sz="2200" dirty="0"/>
              <a:t> </a:t>
            </a:r>
            <a:br>
              <a:rPr lang="ru-RU" sz="2200" dirty="0"/>
            </a:br>
            <a:r>
              <a:rPr lang="ru-RU" sz="2200" dirty="0"/>
              <a:t>- Не все зрители читают «про себя»</a:t>
            </a:r>
            <a:br>
              <a:rPr lang="ru-RU" sz="2200" dirty="0"/>
            </a:br>
            <a:r>
              <a:rPr lang="ru-RU" sz="2200" dirty="0"/>
              <a:t>- раздражение для глаз</a:t>
            </a:r>
          </a:p>
          <a:p>
            <a:pPr marL="0" indent="0">
              <a:buNone/>
            </a:pPr>
            <a:endParaRPr lang="ru-RU" sz="2200" dirty="0"/>
          </a:p>
        </p:txBody>
      </p:sp>
      <p:pic>
        <p:nvPicPr>
          <p:cNvPr id="5" name="Picture 4" descr="Ребенок с коричневый глаза">
            <a:extLst>
              <a:ext uri="{FF2B5EF4-FFF2-40B4-BE49-F238E27FC236}">
                <a16:creationId xmlns:a16="http://schemas.microsoft.com/office/drawing/2014/main" id="{159F8A2E-A5E6-18A3-64FB-D0FE713E95CD}"/>
              </a:ext>
            </a:extLst>
          </p:cNvPr>
          <p:cNvPicPr>
            <a:picLocks noChangeAspect="1"/>
          </p:cNvPicPr>
          <p:nvPr/>
        </p:nvPicPr>
        <p:blipFill rotWithShape="1">
          <a:blip r:embed="rId2"/>
          <a:srcRect l="24251" r="879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56074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47FAB86E-1D6F-A7B4-F1D3-71397EC9AA8A}"/>
              </a:ext>
            </a:extLst>
          </p:cNvPr>
          <p:cNvSpPr>
            <a:spLocks noGrp="1"/>
          </p:cNvSpPr>
          <p:nvPr>
            <p:ph type="title"/>
          </p:nvPr>
        </p:nvSpPr>
        <p:spPr>
          <a:xfrm>
            <a:off x="524741" y="620392"/>
            <a:ext cx="3808268" cy="5504688"/>
          </a:xfrm>
        </p:spPr>
        <p:txBody>
          <a:bodyPr>
            <a:normAutofit/>
          </a:bodyPr>
          <a:lstStyle/>
          <a:p>
            <a:r>
              <a:rPr lang="ru-RU" sz="4200">
                <a:solidFill>
                  <a:schemeClr val="bg1"/>
                </a:solidFill>
              </a:rPr>
              <a:t>Субтитры: переводческий аспект</a:t>
            </a:r>
          </a:p>
        </p:txBody>
      </p:sp>
      <p:graphicFrame>
        <p:nvGraphicFramePr>
          <p:cNvPr id="5" name="Объект 2">
            <a:extLst>
              <a:ext uri="{FF2B5EF4-FFF2-40B4-BE49-F238E27FC236}">
                <a16:creationId xmlns:a16="http://schemas.microsoft.com/office/drawing/2014/main" id="{2142E90F-007F-C9E0-ABA5-2D54A590848F}"/>
              </a:ext>
            </a:extLst>
          </p:cNvPr>
          <p:cNvGraphicFramePr>
            <a:graphicFrameLocks noGrp="1"/>
          </p:cNvGraphicFramePr>
          <p:nvPr>
            <p:ph idx="1"/>
            <p:extLst>
              <p:ext uri="{D42A27DB-BD31-4B8C-83A1-F6EECF244321}">
                <p14:modId xmlns:p14="http://schemas.microsoft.com/office/powerpoint/2010/main" val="16796590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799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C27BF66E-5311-EA55-C98E-4F0075F61370}"/>
              </a:ext>
            </a:extLst>
          </p:cNvPr>
          <p:cNvSpPr>
            <a:spLocks noGrp="1"/>
          </p:cNvSpPr>
          <p:nvPr>
            <p:ph type="title"/>
          </p:nvPr>
        </p:nvSpPr>
        <p:spPr>
          <a:xfrm>
            <a:off x="524741" y="620392"/>
            <a:ext cx="3808268" cy="5504688"/>
          </a:xfrm>
        </p:spPr>
        <p:txBody>
          <a:bodyPr>
            <a:normAutofit/>
          </a:bodyPr>
          <a:lstStyle/>
          <a:p>
            <a:r>
              <a:rPr lang="ru-RU" sz="6000">
                <a:solidFill>
                  <a:schemeClr val="bg1"/>
                </a:solidFill>
              </a:rPr>
              <a:t>Выявление полного смысла текста</a:t>
            </a:r>
          </a:p>
        </p:txBody>
      </p:sp>
      <p:graphicFrame>
        <p:nvGraphicFramePr>
          <p:cNvPr id="5" name="Объект 2">
            <a:extLst>
              <a:ext uri="{FF2B5EF4-FFF2-40B4-BE49-F238E27FC236}">
                <a16:creationId xmlns:a16="http://schemas.microsoft.com/office/drawing/2014/main" id="{633ACBC0-DF0D-1F7D-3CC2-6CC2601FFB03}"/>
              </a:ext>
            </a:extLst>
          </p:cNvPr>
          <p:cNvGraphicFramePr>
            <a:graphicFrameLocks noGrp="1"/>
          </p:cNvGraphicFramePr>
          <p:nvPr>
            <p:ph idx="1"/>
            <p:extLst>
              <p:ext uri="{D42A27DB-BD31-4B8C-83A1-F6EECF244321}">
                <p14:modId xmlns:p14="http://schemas.microsoft.com/office/powerpoint/2010/main" val="148183481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559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331DB46-4965-2315-8B0C-9D7B7144CF78}"/>
              </a:ext>
            </a:extLst>
          </p:cNvPr>
          <p:cNvSpPr>
            <a:spLocks noGrp="1"/>
          </p:cNvSpPr>
          <p:nvPr>
            <p:ph type="title"/>
          </p:nvPr>
        </p:nvSpPr>
        <p:spPr>
          <a:xfrm>
            <a:off x="1171074" y="1396686"/>
            <a:ext cx="3240506" cy="4064628"/>
          </a:xfrm>
        </p:spPr>
        <p:txBody>
          <a:bodyPr>
            <a:normAutofit/>
          </a:bodyPr>
          <a:lstStyle/>
          <a:p>
            <a:r>
              <a:rPr lang="ru-RU" sz="4100">
                <a:solidFill>
                  <a:srgbClr val="FFFFFF"/>
                </a:solidFill>
              </a:rPr>
              <a:t>Пропуск, упразднение / компрессия</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Объект 2">
            <a:extLst>
              <a:ext uri="{FF2B5EF4-FFF2-40B4-BE49-F238E27FC236}">
                <a16:creationId xmlns:a16="http://schemas.microsoft.com/office/drawing/2014/main" id="{0C0A4F92-BA3B-E2BC-17E1-C505326C3FE7}"/>
              </a:ext>
            </a:extLst>
          </p:cNvPr>
          <p:cNvSpPr>
            <a:spLocks noGrp="1"/>
          </p:cNvSpPr>
          <p:nvPr>
            <p:ph idx="1"/>
          </p:nvPr>
        </p:nvSpPr>
        <p:spPr>
          <a:xfrm>
            <a:off x="5370153" y="1526033"/>
            <a:ext cx="5536397" cy="3935281"/>
          </a:xfrm>
        </p:spPr>
        <p:txBody>
          <a:bodyPr>
            <a:normAutofit/>
          </a:bodyPr>
          <a:lstStyle/>
          <a:p>
            <a:pPr marL="0" indent="0">
              <a:buNone/>
            </a:pPr>
            <a:r>
              <a:rPr lang="ru-RU" sz="2600"/>
              <a:t>Лингвистические операции, выполняемые переводчиком</a:t>
            </a:r>
          </a:p>
          <a:p>
            <a:pPr marL="0" indent="0">
              <a:buNone/>
            </a:pPr>
            <a:r>
              <a:rPr lang="ru-RU" sz="2600"/>
              <a:t>Упразднению подлежат </a:t>
            </a:r>
            <a:r>
              <a:rPr lang="ru-RU" sz="2600" err="1"/>
              <a:t>фатические</a:t>
            </a:r>
            <a:r>
              <a:rPr lang="ru-RU" sz="2600"/>
              <a:t> элементы разговора, обращения, ритуальные формулы вежливости, повторы, диалоги на втором плане, не влияющие на понимание сюжета, маркеры модальности, образные средства (метафоры, сравнения).</a:t>
            </a:r>
          </a:p>
          <a:p>
            <a:pPr marL="0" indent="0">
              <a:buNone/>
            </a:pPr>
            <a:endParaRPr lang="ru-RU" sz="2600"/>
          </a:p>
        </p:txBody>
      </p:sp>
    </p:spTree>
    <p:extLst>
      <p:ext uri="{BB962C8B-B14F-4D97-AF65-F5344CB8AC3E}">
        <p14:creationId xmlns:p14="http://schemas.microsoft.com/office/powerpoint/2010/main" val="3601557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64A98E-946E-99B2-DADF-EAD8937E3B5D}"/>
              </a:ext>
            </a:extLst>
          </p:cNvPr>
          <p:cNvSpPr>
            <a:spLocks noGrp="1"/>
          </p:cNvSpPr>
          <p:nvPr>
            <p:ph type="title"/>
          </p:nvPr>
        </p:nvSpPr>
        <p:spPr/>
        <p:txBody>
          <a:bodyPr/>
          <a:lstStyle/>
          <a:p>
            <a:r>
              <a:rPr lang="ru-RU" dirty="0"/>
              <a:t>Компрессия </a:t>
            </a:r>
            <a:r>
              <a:rPr lang="ru-RU" dirty="0" err="1"/>
              <a:t>кинодиалога</a:t>
            </a:r>
            <a:r>
              <a:rPr lang="ru-RU" dirty="0"/>
              <a:t> в субтитрах (30-50%)</a:t>
            </a:r>
          </a:p>
        </p:txBody>
      </p:sp>
      <p:sp>
        <p:nvSpPr>
          <p:cNvPr id="3" name="Объект 2">
            <a:extLst>
              <a:ext uri="{FF2B5EF4-FFF2-40B4-BE49-F238E27FC236}">
                <a16:creationId xmlns:a16="http://schemas.microsoft.com/office/drawing/2014/main" id="{3FD4630A-97F9-4170-B5D0-7A72CA8158C6}"/>
              </a:ext>
            </a:extLst>
          </p:cNvPr>
          <p:cNvSpPr>
            <a:spLocks noGrp="1"/>
          </p:cNvSpPr>
          <p:nvPr>
            <p:ph idx="1"/>
          </p:nvPr>
        </p:nvSpPr>
        <p:spPr/>
        <p:txBody>
          <a:bodyPr/>
          <a:lstStyle/>
          <a:p>
            <a:pPr marL="342900" indent="-342900">
              <a:buAutoNum type="arabicPeriod"/>
            </a:pPr>
            <a:r>
              <a:rPr lang="ru-RU" sz="2000" dirty="0"/>
              <a:t>В противном случае экран загромождается надписями </a:t>
            </a:r>
          </a:p>
          <a:p>
            <a:pPr marL="342900" indent="-342900">
              <a:buAutoNum type="arabicPeriod"/>
            </a:pPr>
            <a:r>
              <a:rPr lang="ru-RU" sz="2000" dirty="0"/>
              <a:t>Субтитры лишены фонетических характеристик оригинала (могут быть удалены некоторые элементы)</a:t>
            </a:r>
          </a:p>
          <a:p>
            <a:pPr marL="342900" indent="-342900">
              <a:buAutoNum type="arabicPeriod"/>
            </a:pPr>
            <a:r>
              <a:rPr lang="ru-RU" sz="2000" dirty="0"/>
              <a:t>Некоторые лингвистические элементы недопустимы в письменной форме на экране</a:t>
            </a:r>
          </a:p>
          <a:p>
            <a:pPr marL="342900" indent="-342900">
              <a:buAutoNum type="arabicPeriod"/>
            </a:pPr>
            <a:r>
              <a:rPr lang="ru-RU" sz="2000" dirty="0"/>
              <a:t>Технические ограничения</a:t>
            </a:r>
          </a:p>
          <a:p>
            <a:pPr marL="0" indent="0">
              <a:buNone/>
            </a:pPr>
            <a:endParaRPr lang="ru-RU" dirty="0"/>
          </a:p>
          <a:p>
            <a:pPr marL="0" indent="0">
              <a:buNone/>
            </a:pPr>
            <a:r>
              <a:rPr lang="ru-RU" dirty="0">
                <a:solidFill>
                  <a:srgbClr val="C00000"/>
                </a:solidFill>
              </a:rPr>
              <a:t>Переводчик принимает решение о второстепенности / важности той или иной информации ИТ – одна из основных трудностей перевода субтитров</a:t>
            </a:r>
          </a:p>
          <a:p>
            <a:pPr marL="0" indent="0">
              <a:buNone/>
            </a:pPr>
            <a:endParaRPr lang="ru-RU" dirty="0"/>
          </a:p>
        </p:txBody>
      </p:sp>
    </p:spTree>
    <p:extLst>
      <p:ext uri="{BB962C8B-B14F-4D97-AF65-F5344CB8AC3E}">
        <p14:creationId xmlns:p14="http://schemas.microsoft.com/office/powerpoint/2010/main" val="188711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BCBAC-510A-B921-38E5-5DB0E9623567}"/>
              </a:ext>
            </a:extLst>
          </p:cNvPr>
          <p:cNvSpPr>
            <a:spLocks noGrp="1"/>
          </p:cNvSpPr>
          <p:nvPr>
            <p:ph type="title"/>
          </p:nvPr>
        </p:nvSpPr>
        <p:spPr/>
        <p:txBody>
          <a:bodyPr/>
          <a:lstStyle/>
          <a:p>
            <a:r>
              <a:rPr lang="ru-RU" dirty="0"/>
              <a:t>О.Ю. Кустова</a:t>
            </a:r>
          </a:p>
        </p:txBody>
      </p:sp>
      <p:sp>
        <p:nvSpPr>
          <p:cNvPr id="3" name="Объект 2">
            <a:extLst>
              <a:ext uri="{FF2B5EF4-FFF2-40B4-BE49-F238E27FC236}">
                <a16:creationId xmlns:a16="http://schemas.microsoft.com/office/drawing/2014/main" id="{90D92BB7-755A-1116-F1F8-BB30E4BD0FE6}"/>
              </a:ext>
            </a:extLst>
          </p:cNvPr>
          <p:cNvSpPr>
            <a:spLocks noGrp="1"/>
          </p:cNvSpPr>
          <p:nvPr>
            <p:ph idx="1"/>
          </p:nvPr>
        </p:nvSpPr>
        <p:spPr/>
        <p:txBody>
          <a:bodyPr/>
          <a:lstStyle/>
          <a:p>
            <a:r>
              <a:rPr lang="ru-RU" b="0" i="0" dirty="0" err="1">
                <a:solidFill>
                  <a:srgbClr val="000000"/>
                </a:solidFill>
                <a:effectLst/>
                <a:latin typeface="REG"/>
              </a:rPr>
              <a:t>поликодовость</a:t>
            </a:r>
            <a:r>
              <a:rPr lang="ru-RU" b="0" i="0" dirty="0">
                <a:solidFill>
                  <a:srgbClr val="000000"/>
                </a:solidFill>
                <a:effectLst/>
                <a:latin typeface="REG"/>
              </a:rPr>
              <a:t> аудиовизуального текста является отправным пунктом в построении стратегии перевода такого текста. Автор отмечает феномен единства вербальной и невербальной составляющих </a:t>
            </a:r>
            <a:r>
              <a:rPr lang="ru-RU" b="0" i="0" dirty="0" err="1">
                <a:solidFill>
                  <a:srgbClr val="000000"/>
                </a:solidFill>
                <a:effectLst/>
                <a:latin typeface="REG"/>
              </a:rPr>
              <a:t>кинотекста</a:t>
            </a:r>
            <a:r>
              <a:rPr lang="ru-RU" b="0" i="0" dirty="0">
                <a:solidFill>
                  <a:srgbClr val="000000"/>
                </a:solidFill>
                <a:effectLst/>
                <a:latin typeface="REG"/>
              </a:rPr>
              <a:t>, а само аудиовизуальное произведение предстает как некая совокупность различных кодов, имеющих своей целью произвести на получателя определенное эмоционально-эстетическое воздействие. Залогом успешности восприятия </a:t>
            </a:r>
            <a:r>
              <a:rPr lang="ru-RU" b="0" i="0" dirty="0" err="1">
                <a:solidFill>
                  <a:srgbClr val="000000"/>
                </a:solidFill>
                <a:effectLst/>
                <a:latin typeface="REG"/>
              </a:rPr>
              <a:t>кинотекста</a:t>
            </a:r>
            <a:r>
              <a:rPr lang="ru-RU" b="0" i="0" dirty="0">
                <a:solidFill>
                  <a:srgbClr val="000000"/>
                </a:solidFill>
                <a:effectLst/>
                <a:latin typeface="REG"/>
              </a:rPr>
              <a:t> и, соответственно, его перевода автор видит культурную интегрированность элементов </a:t>
            </a:r>
            <a:r>
              <a:rPr lang="ru-RU" b="0" i="0" dirty="0" err="1">
                <a:solidFill>
                  <a:srgbClr val="000000"/>
                </a:solidFill>
                <a:effectLst/>
                <a:latin typeface="REG"/>
              </a:rPr>
              <a:t>поликодового</a:t>
            </a:r>
            <a:r>
              <a:rPr lang="ru-RU" b="0" i="0" dirty="0">
                <a:solidFill>
                  <a:srgbClr val="000000"/>
                </a:solidFill>
                <a:effectLst/>
                <a:latin typeface="REG"/>
              </a:rPr>
              <a:t> текста [Кустова 2015: 281].</a:t>
            </a:r>
            <a:endParaRPr lang="ru-RU" dirty="0"/>
          </a:p>
        </p:txBody>
      </p:sp>
    </p:spTree>
    <p:extLst>
      <p:ext uri="{BB962C8B-B14F-4D97-AF65-F5344CB8AC3E}">
        <p14:creationId xmlns:p14="http://schemas.microsoft.com/office/powerpoint/2010/main" val="1921608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C570D5-C606-2A2E-131C-DC37D72C66C0}"/>
              </a:ext>
            </a:extLst>
          </p:cNvPr>
          <p:cNvSpPr>
            <a:spLocks noGrp="1"/>
          </p:cNvSpPr>
          <p:nvPr>
            <p:ph type="title"/>
          </p:nvPr>
        </p:nvSpPr>
        <p:spPr/>
        <p:txBody>
          <a:bodyPr/>
          <a:lstStyle/>
          <a:p>
            <a:r>
              <a:rPr lang="ru-RU" dirty="0"/>
              <a:t>Примеры</a:t>
            </a:r>
            <a:r>
              <a:rPr lang="en-US" dirty="0"/>
              <a:t> </a:t>
            </a:r>
            <a:r>
              <a:rPr lang="ru-RU" dirty="0"/>
              <a:t>компрессии в переводе.</a:t>
            </a:r>
          </a:p>
        </p:txBody>
      </p:sp>
      <p:sp>
        <p:nvSpPr>
          <p:cNvPr id="3" name="Объект 2">
            <a:extLst>
              <a:ext uri="{FF2B5EF4-FFF2-40B4-BE49-F238E27FC236}">
                <a16:creationId xmlns:a16="http://schemas.microsoft.com/office/drawing/2014/main" id="{443F3E3D-B970-9F09-7A95-3C871FC5E041}"/>
              </a:ext>
            </a:extLst>
          </p:cNvPr>
          <p:cNvSpPr>
            <a:spLocks noGrp="1"/>
          </p:cNvSpPr>
          <p:nvPr>
            <p:ph idx="1"/>
          </p:nvPr>
        </p:nvSpPr>
        <p:spPr/>
        <p:txBody>
          <a:bodyPr>
            <a:normAutofit/>
          </a:bodyPr>
          <a:lstStyle/>
          <a:p>
            <a:r>
              <a:rPr lang="en" sz="2000" cap="none" dirty="0">
                <a:solidFill>
                  <a:schemeClr val="tx1"/>
                </a:solidFill>
              </a:rPr>
              <a:t>Each member of the team must know the task for which he or she is responsible</a:t>
            </a:r>
            <a:r>
              <a:rPr lang="ru-RU" sz="2000" cap="none" dirty="0">
                <a:solidFill>
                  <a:schemeClr val="tx1"/>
                </a:solidFill>
              </a:rPr>
              <a:t>.</a:t>
            </a:r>
            <a:endParaRPr lang="ru-RU" sz="2000" dirty="0"/>
          </a:p>
        </p:txBody>
      </p:sp>
    </p:spTree>
    <p:extLst>
      <p:ext uri="{BB962C8B-B14F-4D97-AF65-F5344CB8AC3E}">
        <p14:creationId xmlns:p14="http://schemas.microsoft.com/office/powerpoint/2010/main" val="4142255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89BAF8-89E1-AACA-4952-9A8FF7BCB68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8AAA3CC-1AFC-D6A2-CDB6-903C0C298B35}"/>
              </a:ext>
            </a:extLst>
          </p:cNvPr>
          <p:cNvSpPr>
            <a:spLocks noGrp="1"/>
          </p:cNvSpPr>
          <p:nvPr>
            <p:ph idx="1"/>
          </p:nvPr>
        </p:nvSpPr>
        <p:spPr/>
        <p:txBody>
          <a:bodyPr>
            <a:normAutofit/>
          </a:bodyPr>
          <a:lstStyle/>
          <a:p>
            <a:r>
              <a:rPr lang="en" sz="2400" cap="none" dirty="0">
                <a:solidFill>
                  <a:schemeClr val="tx1"/>
                </a:solidFill>
              </a:rPr>
              <a:t>Oh, really? How?</a:t>
            </a:r>
            <a:br>
              <a:rPr lang="en" sz="2400" cap="none" dirty="0">
                <a:solidFill>
                  <a:schemeClr val="tx1"/>
                </a:solidFill>
              </a:rPr>
            </a:br>
            <a:br>
              <a:rPr lang="en" sz="2400" cap="none" dirty="0">
                <a:solidFill>
                  <a:schemeClr val="tx1"/>
                </a:solidFill>
              </a:rPr>
            </a:br>
            <a:r>
              <a:rPr lang="en" sz="2400" cap="none" dirty="0">
                <a:solidFill>
                  <a:schemeClr val="tx1"/>
                </a:solidFill>
              </a:rPr>
              <a:t>How could she possibly help us?</a:t>
            </a:r>
            <a:endParaRPr lang="ru-RU" sz="2400" dirty="0"/>
          </a:p>
        </p:txBody>
      </p:sp>
    </p:spTree>
    <p:extLst>
      <p:ext uri="{BB962C8B-B14F-4D97-AF65-F5344CB8AC3E}">
        <p14:creationId xmlns:p14="http://schemas.microsoft.com/office/powerpoint/2010/main" val="197594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3D051F-FD62-192B-69B6-99466493D34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0A77560-28C3-6831-141A-C07233D31BC4}"/>
              </a:ext>
            </a:extLst>
          </p:cNvPr>
          <p:cNvSpPr>
            <a:spLocks noGrp="1"/>
          </p:cNvSpPr>
          <p:nvPr>
            <p:ph idx="1"/>
          </p:nvPr>
        </p:nvSpPr>
        <p:spPr/>
        <p:txBody>
          <a:bodyPr>
            <a:normAutofit/>
          </a:bodyPr>
          <a:lstStyle/>
          <a:p>
            <a:r>
              <a:rPr lang="en" sz="3600" cap="none" dirty="0">
                <a:solidFill>
                  <a:schemeClr val="tx1"/>
                </a:solidFill>
              </a:rPr>
              <a:t>That's my division championship</a:t>
            </a:r>
            <a:br>
              <a:rPr lang="en" sz="3600" cap="none" dirty="0">
                <a:solidFill>
                  <a:schemeClr val="tx1"/>
                </a:solidFill>
              </a:rPr>
            </a:br>
            <a:r>
              <a:rPr lang="en" sz="3600" cap="none" dirty="0">
                <a:solidFill>
                  <a:schemeClr val="tx1"/>
                </a:solidFill>
              </a:rPr>
              <a:t>soccer trophy.</a:t>
            </a:r>
            <a:endParaRPr lang="ru-RU" sz="3600" dirty="0"/>
          </a:p>
        </p:txBody>
      </p:sp>
    </p:spTree>
    <p:extLst>
      <p:ext uri="{BB962C8B-B14F-4D97-AF65-F5344CB8AC3E}">
        <p14:creationId xmlns:p14="http://schemas.microsoft.com/office/powerpoint/2010/main" val="3857323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A838A203-2BEA-4ECF-B0CC-9B9546E77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4" y="0"/>
            <a:ext cx="756040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Заголовок 1">
            <a:extLst>
              <a:ext uri="{FF2B5EF4-FFF2-40B4-BE49-F238E27FC236}">
                <a16:creationId xmlns:a16="http://schemas.microsoft.com/office/drawing/2014/main" id="{1E745B69-7622-A4E8-B56C-FE3F65486C79}"/>
              </a:ext>
            </a:extLst>
          </p:cNvPr>
          <p:cNvSpPr>
            <a:spLocks noGrp="1"/>
          </p:cNvSpPr>
          <p:nvPr>
            <p:ph type="title"/>
          </p:nvPr>
        </p:nvSpPr>
        <p:spPr>
          <a:xfrm>
            <a:off x="633446" y="640081"/>
            <a:ext cx="6274590" cy="3849244"/>
          </a:xfrm>
          <a:noFill/>
        </p:spPr>
        <p:txBody>
          <a:bodyPr vert="horz" lIns="91440" tIns="45720" rIns="91440" bIns="45720" rtlCol="0" anchor="b">
            <a:normAutofit/>
          </a:bodyPr>
          <a:lstStyle/>
          <a:p>
            <a:r>
              <a:rPr lang="en-US" sz="6600">
                <a:solidFill>
                  <a:schemeClr val="bg1"/>
                </a:solidFill>
              </a:rPr>
              <a:t>Вопросы?</a:t>
            </a:r>
          </a:p>
        </p:txBody>
      </p:sp>
      <p:pic>
        <p:nvPicPr>
          <p:cNvPr id="12" name="Picture 4" descr="Геометрические фигуры на деревянном фоне">
            <a:extLst>
              <a:ext uri="{FF2B5EF4-FFF2-40B4-BE49-F238E27FC236}">
                <a16:creationId xmlns:a16="http://schemas.microsoft.com/office/drawing/2014/main" id="{E8858938-3C80-F69C-816A-6F5E01D75AC2}"/>
              </a:ext>
            </a:extLst>
          </p:cNvPr>
          <p:cNvPicPr>
            <a:picLocks noChangeAspect="1"/>
          </p:cNvPicPr>
          <p:nvPr/>
        </p:nvPicPr>
        <p:blipFill rotWithShape="1">
          <a:blip r:embed="rId2"/>
          <a:srcRect l="20815" r="34061" b="-1"/>
          <a:stretch/>
        </p:blipFill>
        <p:spPr>
          <a:xfrm>
            <a:off x="7552944" y="10"/>
            <a:ext cx="4636008" cy="6857990"/>
          </a:xfrm>
          <a:prstGeom prst="rect">
            <a:avLst/>
          </a:prstGeom>
        </p:spPr>
      </p:pic>
    </p:spTree>
    <p:extLst>
      <p:ext uri="{BB962C8B-B14F-4D97-AF65-F5344CB8AC3E}">
        <p14:creationId xmlns:p14="http://schemas.microsoft.com/office/powerpoint/2010/main" val="214105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1B1F94-3DDC-F43E-A897-DEA2EEFC94FD}"/>
              </a:ext>
            </a:extLst>
          </p:cNvPr>
          <p:cNvSpPr>
            <a:spLocks noGrp="1"/>
          </p:cNvSpPr>
          <p:nvPr>
            <p:ph type="title"/>
          </p:nvPr>
        </p:nvSpPr>
        <p:spPr/>
        <p:txBody>
          <a:bodyPr>
            <a:normAutofit fontScale="90000"/>
          </a:bodyPr>
          <a:lstStyle/>
          <a:p>
            <a:r>
              <a:rPr lang="ru-RU" dirty="0">
                <a:solidFill>
                  <a:srgbClr val="000000"/>
                </a:solidFill>
                <a:latin typeface="REG"/>
              </a:rPr>
              <a:t>А.В. </a:t>
            </a:r>
            <a:r>
              <a:rPr lang="ru-RU" dirty="0" err="1">
                <a:solidFill>
                  <a:srgbClr val="000000"/>
                </a:solidFill>
                <a:latin typeface="REG"/>
              </a:rPr>
              <a:t>Козуляев</a:t>
            </a:r>
            <a:r>
              <a:rPr lang="ru-RU" dirty="0">
                <a:solidFill>
                  <a:srgbClr val="000000"/>
                </a:solidFill>
                <a:latin typeface="REG"/>
              </a:rPr>
              <a:t>, директор Школы аудиовизуального перевода и основатель компании «</a:t>
            </a:r>
            <a:r>
              <a:rPr lang="ru-RU" dirty="0" err="1">
                <a:solidFill>
                  <a:srgbClr val="000000"/>
                </a:solidFill>
                <a:latin typeface="REG"/>
              </a:rPr>
              <a:t>РуФилмс</a:t>
            </a:r>
            <a:r>
              <a:rPr lang="ru-RU" dirty="0">
                <a:solidFill>
                  <a:srgbClr val="000000"/>
                </a:solidFill>
                <a:latin typeface="REG"/>
              </a:rPr>
              <a:t>»</a:t>
            </a:r>
            <a:endParaRPr lang="ru-RU" dirty="0"/>
          </a:p>
        </p:txBody>
      </p:sp>
      <p:sp>
        <p:nvSpPr>
          <p:cNvPr id="3" name="Объект 2">
            <a:extLst>
              <a:ext uri="{FF2B5EF4-FFF2-40B4-BE49-F238E27FC236}">
                <a16:creationId xmlns:a16="http://schemas.microsoft.com/office/drawing/2014/main" id="{60E2F44C-762E-92CB-999D-C8B23562865D}"/>
              </a:ext>
            </a:extLst>
          </p:cNvPr>
          <p:cNvSpPr>
            <a:spLocks noGrp="1"/>
          </p:cNvSpPr>
          <p:nvPr>
            <p:ph idx="1"/>
          </p:nvPr>
        </p:nvSpPr>
        <p:spPr>
          <a:xfrm>
            <a:off x="838200" y="1825625"/>
            <a:ext cx="10515600" cy="4764018"/>
          </a:xfrm>
        </p:spPr>
        <p:txBody>
          <a:bodyPr>
            <a:normAutofit fontScale="85000" lnSpcReduction="10000"/>
          </a:bodyPr>
          <a:lstStyle/>
          <a:p>
            <a:r>
              <a:rPr lang="ru-RU" b="0" i="0" dirty="0">
                <a:solidFill>
                  <a:srgbClr val="000000"/>
                </a:solidFill>
                <a:effectLst/>
                <a:latin typeface="REG"/>
              </a:rPr>
              <a:t>АВП – это особый вид переводческой деятельности, который требует разработки отдельных методов исследования и обучения. </a:t>
            </a:r>
          </a:p>
          <a:p>
            <a:r>
              <a:rPr lang="ru-RU" b="0" i="0" dirty="0">
                <a:solidFill>
                  <a:srgbClr val="000000"/>
                </a:solidFill>
                <a:effectLst/>
                <a:latin typeface="REG"/>
              </a:rPr>
              <a:t>«Аудиовизуальный переводчик обязан учитывать не только линейный и последовательно обрабатываемый семантический контекст речи, но и некие </a:t>
            </a:r>
            <a:r>
              <a:rPr lang="ru-RU" b="0" i="0" dirty="0" err="1">
                <a:solidFill>
                  <a:srgbClr val="000000"/>
                </a:solidFill>
                <a:effectLst/>
                <a:latin typeface="REG"/>
              </a:rPr>
              <a:t>надречевые</a:t>
            </a:r>
            <a:r>
              <a:rPr lang="ru-RU" b="0" i="0" dirty="0">
                <a:solidFill>
                  <a:srgbClr val="000000"/>
                </a:solidFill>
                <a:effectLst/>
                <a:latin typeface="REG"/>
              </a:rPr>
              <a:t> целостные визуальные и смысловые конструкты» [</a:t>
            </a:r>
            <a:r>
              <a:rPr lang="ru-RU" b="0" i="0" dirty="0" err="1">
                <a:solidFill>
                  <a:srgbClr val="000000"/>
                </a:solidFill>
                <a:effectLst/>
                <a:latin typeface="REG"/>
              </a:rPr>
              <a:t>Козуляев</a:t>
            </a:r>
            <a:r>
              <a:rPr lang="ru-RU" b="0" i="0" dirty="0">
                <a:solidFill>
                  <a:srgbClr val="000000"/>
                </a:solidFill>
                <a:effectLst/>
                <a:latin typeface="REG"/>
              </a:rPr>
              <a:t> 2013: 375]</a:t>
            </a:r>
          </a:p>
          <a:p>
            <a:r>
              <a:rPr lang="ru-RU" b="0" i="0" dirty="0">
                <a:solidFill>
                  <a:srgbClr val="000000"/>
                </a:solidFill>
                <a:effectLst/>
                <a:latin typeface="REG"/>
              </a:rPr>
              <a:t>Аудиовизуальный перевод - ограниченный перевод, и наличие и тип ограничений зависят от вида осуществляемого перевода (перевод для закадрового озвучивания, </a:t>
            </a:r>
            <a:r>
              <a:rPr lang="ru-RU" b="0" i="0" dirty="0" err="1">
                <a:solidFill>
                  <a:srgbClr val="000000"/>
                </a:solidFill>
                <a:effectLst/>
                <a:latin typeface="REG"/>
              </a:rPr>
              <a:t>субтитрирования</a:t>
            </a:r>
            <a:r>
              <a:rPr lang="ru-RU" b="0" i="0" dirty="0">
                <a:solidFill>
                  <a:srgbClr val="000000"/>
                </a:solidFill>
                <a:effectLst/>
                <a:latin typeface="REG"/>
              </a:rPr>
              <a:t>, перевод под дубляж], целевой аудитории получателей перевода, уровня взаимодействия потоков информации, переплетающихся в аудиовизуальном контексте. Такой подход может быть охарактеризован </a:t>
            </a:r>
            <a:r>
              <a:rPr lang="ru-RU" b="0" i="0" u="sng" dirty="0">
                <a:solidFill>
                  <a:srgbClr val="000000"/>
                </a:solidFill>
                <a:effectLst/>
                <a:latin typeface="REG"/>
              </a:rPr>
              <a:t>как прагматико-динамический</a:t>
            </a:r>
            <a:r>
              <a:rPr lang="ru-RU" b="0" i="0" dirty="0">
                <a:solidFill>
                  <a:srgbClr val="000000"/>
                </a:solidFill>
                <a:effectLst/>
                <a:latin typeface="REG"/>
              </a:rPr>
              <a:t>, учитывающий необходимость произвести определенное </a:t>
            </a:r>
            <a:r>
              <a:rPr lang="ru-RU" b="0" i="0" u="sng" dirty="0">
                <a:solidFill>
                  <a:srgbClr val="000000"/>
                </a:solidFill>
                <a:effectLst/>
                <a:latin typeface="REG"/>
              </a:rPr>
              <a:t>воздействие</a:t>
            </a:r>
            <a:r>
              <a:rPr lang="ru-RU" b="0" i="0" dirty="0">
                <a:solidFill>
                  <a:srgbClr val="000000"/>
                </a:solidFill>
                <a:effectLst/>
                <a:latin typeface="REG"/>
              </a:rPr>
              <a:t> на реципиентов всего комплекса аудиовизуального произведения, в котором текст является лишь одной из составляющих.</a:t>
            </a:r>
            <a:endParaRPr lang="ru-RU" dirty="0"/>
          </a:p>
        </p:txBody>
      </p:sp>
    </p:spTree>
    <p:extLst>
      <p:ext uri="{BB962C8B-B14F-4D97-AF65-F5344CB8AC3E}">
        <p14:creationId xmlns:p14="http://schemas.microsoft.com/office/powerpoint/2010/main" val="205503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91BF69-9139-5A32-65BA-C840B2C680B3}"/>
              </a:ext>
            </a:extLst>
          </p:cNvPr>
          <p:cNvSpPr>
            <a:spLocks noGrp="1"/>
          </p:cNvSpPr>
          <p:nvPr>
            <p:ph type="title"/>
          </p:nvPr>
        </p:nvSpPr>
        <p:spPr/>
        <p:txBody>
          <a:bodyPr/>
          <a:lstStyle/>
          <a:p>
            <a:r>
              <a:rPr lang="ru-RU" dirty="0"/>
              <a:t>А. В. </a:t>
            </a:r>
            <a:r>
              <a:rPr lang="ru-RU" dirty="0" err="1"/>
              <a:t>Козуляев</a:t>
            </a:r>
            <a:r>
              <a:rPr lang="ru-RU" dirty="0"/>
              <a:t>:</a:t>
            </a:r>
          </a:p>
        </p:txBody>
      </p:sp>
      <p:sp>
        <p:nvSpPr>
          <p:cNvPr id="3" name="Объект 2">
            <a:extLst>
              <a:ext uri="{FF2B5EF4-FFF2-40B4-BE49-F238E27FC236}">
                <a16:creationId xmlns:a16="http://schemas.microsoft.com/office/drawing/2014/main" id="{03A1FB94-46CB-13A8-33FD-BC76B996ABC7}"/>
              </a:ext>
            </a:extLst>
          </p:cNvPr>
          <p:cNvSpPr>
            <a:spLocks noGrp="1"/>
          </p:cNvSpPr>
          <p:nvPr>
            <p:ph idx="1"/>
          </p:nvPr>
        </p:nvSpPr>
        <p:spPr/>
        <p:txBody>
          <a:bodyPr/>
          <a:lstStyle/>
          <a:p>
            <a:pPr marL="0" indent="0" algn="l" fontAlgn="t">
              <a:buNone/>
            </a:pPr>
            <a:r>
              <a:rPr lang="ru-RU" b="0" i="0" dirty="0">
                <a:solidFill>
                  <a:srgbClr val="000000"/>
                </a:solidFill>
                <a:effectLst/>
                <a:latin typeface="REG"/>
              </a:rPr>
              <a:t>Переводчик работает с 4 параллельными значимыми потоками данных, организованными в самостоятельные перекрывающиеся в зрительском канале восприятия системы, а именно:</a:t>
            </a:r>
          </a:p>
          <a:p>
            <a:pPr algn="l" fontAlgn="t"/>
            <a:r>
              <a:rPr lang="ru-RU" b="0" i="0" dirty="0">
                <a:solidFill>
                  <a:srgbClr val="000000"/>
                </a:solidFill>
                <a:effectLst/>
                <a:latin typeface="REG"/>
              </a:rPr>
              <a:t>1) визуальным невербальным образным рядом;</a:t>
            </a:r>
          </a:p>
          <a:p>
            <a:pPr algn="l" fontAlgn="t"/>
            <a:r>
              <a:rPr lang="ru-RU" b="0" i="0" dirty="0">
                <a:solidFill>
                  <a:srgbClr val="000000"/>
                </a:solidFill>
                <a:effectLst/>
                <a:latin typeface="REG"/>
              </a:rPr>
              <a:t>2) невербальным </a:t>
            </a:r>
            <a:r>
              <a:rPr lang="ru-RU" b="0" i="0" dirty="0" err="1">
                <a:solidFill>
                  <a:srgbClr val="000000"/>
                </a:solidFill>
                <a:effectLst/>
                <a:latin typeface="REG"/>
              </a:rPr>
              <a:t>шумомузыкальным</a:t>
            </a:r>
            <a:r>
              <a:rPr lang="ru-RU" b="0" i="0" dirty="0">
                <a:solidFill>
                  <a:srgbClr val="000000"/>
                </a:solidFill>
                <a:effectLst/>
                <a:latin typeface="REG"/>
              </a:rPr>
              <a:t> </a:t>
            </a:r>
            <a:r>
              <a:rPr lang="ru-RU" b="0" i="0" dirty="0" err="1">
                <a:solidFill>
                  <a:srgbClr val="000000"/>
                </a:solidFill>
                <a:effectLst/>
                <a:latin typeface="REG"/>
              </a:rPr>
              <a:t>аудиорядом</a:t>
            </a:r>
            <a:r>
              <a:rPr lang="ru-RU" b="0" i="0" dirty="0">
                <a:solidFill>
                  <a:srgbClr val="000000"/>
                </a:solidFill>
                <a:effectLst/>
                <a:latin typeface="REG"/>
              </a:rPr>
              <a:t>;</a:t>
            </a:r>
          </a:p>
          <a:p>
            <a:pPr algn="l" fontAlgn="t"/>
            <a:r>
              <a:rPr lang="ru-RU" b="0" i="0" dirty="0">
                <a:solidFill>
                  <a:srgbClr val="000000"/>
                </a:solidFill>
                <a:effectLst/>
                <a:latin typeface="REG"/>
              </a:rPr>
              <a:t>3) вербальным </a:t>
            </a:r>
            <a:r>
              <a:rPr lang="ru-RU" b="0" i="0" dirty="0" err="1">
                <a:solidFill>
                  <a:srgbClr val="000000"/>
                </a:solidFill>
                <a:effectLst/>
                <a:latin typeface="REG"/>
              </a:rPr>
              <a:t>аудиорядом</a:t>
            </a:r>
            <a:r>
              <a:rPr lang="ru-RU" b="0" i="0" dirty="0">
                <a:solidFill>
                  <a:srgbClr val="000000"/>
                </a:solidFill>
                <a:effectLst/>
                <a:latin typeface="REG"/>
              </a:rPr>
              <a:t> (диалоги героев);</a:t>
            </a:r>
          </a:p>
          <a:p>
            <a:pPr algn="l" fontAlgn="t"/>
            <a:r>
              <a:rPr lang="ru-RU" b="0" i="0" dirty="0">
                <a:solidFill>
                  <a:srgbClr val="000000"/>
                </a:solidFill>
                <a:effectLst/>
                <a:latin typeface="REG"/>
              </a:rPr>
              <a:t>4) вербальным видеорядом (надписи на экране, субтитры),</a:t>
            </a:r>
          </a:p>
          <a:p>
            <a:endParaRPr lang="ru-RU" dirty="0"/>
          </a:p>
        </p:txBody>
      </p:sp>
    </p:spTree>
    <p:extLst>
      <p:ext uri="{BB962C8B-B14F-4D97-AF65-F5344CB8AC3E}">
        <p14:creationId xmlns:p14="http://schemas.microsoft.com/office/powerpoint/2010/main" val="183138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5CB3BF-EF16-7988-B7BA-B21775B3BDF5}"/>
              </a:ext>
            </a:extLst>
          </p:cNvPr>
          <p:cNvSpPr>
            <a:spLocks noGrp="1"/>
          </p:cNvSpPr>
          <p:nvPr>
            <p:ph type="title"/>
          </p:nvPr>
        </p:nvSpPr>
        <p:spPr/>
        <p:txBody>
          <a:bodyPr>
            <a:normAutofit fontScale="90000"/>
          </a:bodyPr>
          <a:lstStyle/>
          <a:p>
            <a:r>
              <a:rPr lang="ru-RU" dirty="0"/>
              <a:t>АВД (аудиовизуальный дискурс) обладает чертами художественного дискурса (по А.В. </a:t>
            </a:r>
            <a:r>
              <a:rPr lang="ru-RU" dirty="0" err="1"/>
              <a:t>Козуляеву</a:t>
            </a:r>
            <a:r>
              <a:rPr lang="ru-RU" dirty="0"/>
              <a:t>):</a:t>
            </a:r>
          </a:p>
        </p:txBody>
      </p:sp>
      <p:sp>
        <p:nvSpPr>
          <p:cNvPr id="3" name="Объект 2">
            <a:extLst>
              <a:ext uri="{FF2B5EF4-FFF2-40B4-BE49-F238E27FC236}">
                <a16:creationId xmlns:a16="http://schemas.microsoft.com/office/drawing/2014/main" id="{E7DF5E15-0D15-15CD-9CFF-7CC9403127C5}"/>
              </a:ext>
            </a:extLst>
          </p:cNvPr>
          <p:cNvSpPr>
            <a:spLocks noGrp="1"/>
          </p:cNvSpPr>
          <p:nvPr>
            <p:ph idx="1"/>
          </p:nvPr>
        </p:nvSpPr>
        <p:spPr/>
        <p:txBody>
          <a:bodyPr>
            <a:normAutofit lnSpcReduction="10000"/>
          </a:bodyPr>
          <a:lstStyle/>
          <a:p>
            <a:r>
              <a:rPr lang="ru-RU" dirty="0"/>
              <a:t>сюжетность (наличие действующих лиц, структуры развития отношений между ними, целей)</a:t>
            </a:r>
          </a:p>
          <a:p>
            <a:r>
              <a:rPr lang="ru-RU" dirty="0" err="1"/>
              <a:t>полиморфность</a:t>
            </a:r>
            <a:r>
              <a:rPr lang="ru-RU" dirty="0"/>
              <a:t>. Аудиовизуальное произведение может включать в себя любые виды дискурса – политический, религиозный, бытовой во всей полноте их языковых признаков. Однако они будут лишь элементами большего целого, инструментами для передачи эмоционально-смысловой нагрузки произведения в целом и его частей. </a:t>
            </a:r>
          </a:p>
          <a:p>
            <a:r>
              <a:rPr lang="ru-RU" dirty="0"/>
              <a:t>эмоциональная аутентичность, нацеленная на инициацию процесса «двойной реконструкции» и поддержанию веры в предлагаемые обстоятельства. </a:t>
            </a:r>
          </a:p>
        </p:txBody>
      </p:sp>
    </p:spTree>
    <p:extLst>
      <p:ext uri="{BB962C8B-B14F-4D97-AF65-F5344CB8AC3E}">
        <p14:creationId xmlns:p14="http://schemas.microsoft.com/office/powerpoint/2010/main" val="21786599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6576</Words>
  <Application>Microsoft Macintosh PowerPoint</Application>
  <PresentationFormat>Широкоэкранный</PresentationFormat>
  <Paragraphs>266</Paragraphs>
  <Slides>63</Slides>
  <Notes>11</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63</vt:i4>
      </vt:variant>
    </vt:vector>
  </HeadingPairs>
  <TitlesOfParts>
    <vt:vector size="75" baseType="lpstr">
      <vt:lpstr>-apple-system</vt:lpstr>
      <vt:lpstr>Arial</vt:lpstr>
      <vt:lpstr>Calibri</vt:lpstr>
      <vt:lpstr>Calibri Light</vt:lpstr>
      <vt:lpstr>inherit</vt:lpstr>
      <vt:lpstr>Open Sans</vt:lpstr>
      <vt:lpstr>PTSans</vt:lpstr>
      <vt:lpstr>REG</vt:lpstr>
      <vt:lpstr>Roboto</vt:lpstr>
      <vt:lpstr>var(--nova-font-family-display)</vt:lpstr>
      <vt:lpstr>YS Text</vt:lpstr>
      <vt:lpstr>Тема Office</vt:lpstr>
      <vt:lpstr>Аудиовизуальный перевод: введение в проблематику. Субтитрирование</vt:lpstr>
      <vt:lpstr>Аудиовизуальный перевод</vt:lpstr>
      <vt:lpstr>В. Е. Горшкова, доктор филол. наук,  профессор кафедры перевода и переводоведения ИГУ – одна из первых исследователей проблем аудиовизуального перевода в нашей стране</vt:lpstr>
      <vt:lpstr>кинодиалог</vt:lpstr>
      <vt:lpstr>Аудиовизуальный перевод (И.К. Фёдорова)</vt:lpstr>
      <vt:lpstr>О.Ю. Кустова</vt:lpstr>
      <vt:lpstr>А.В. Козуляев, директор Школы аудиовизуального перевода и основатель компании «РуФилмс»</vt:lpstr>
      <vt:lpstr>А. В. Козуляев:</vt:lpstr>
      <vt:lpstr>АВД (аудиовизуальный дискурс) обладает чертами художественного дискурса (по А.В. Козуляеву):</vt:lpstr>
      <vt:lpstr>Черты публицистического дискурса в АВД</vt:lpstr>
      <vt:lpstr>С.А. Сергеенков, представитель компании «Двадцатый век Фокс СНГ» </vt:lpstr>
      <vt:lpstr>Зарубежные ученые об аудиовизуальном переводе</vt:lpstr>
      <vt:lpstr>Функциональный подход к изучению АВП</vt:lpstr>
      <vt:lpstr>Роберто Майорал, Дороти Келли и Нативидад Галлардо  (Roberto Mayoral, Dorothy Kelly, Natividad Gallardo)</vt:lpstr>
      <vt:lpstr>Патрик Сабальбеаскоа (Patrick Zabalbeascoa] </vt:lpstr>
      <vt:lpstr>Дескриптивно-семиотический подход к изучению АВП</vt:lpstr>
      <vt:lpstr>Хенрик Готтлиб (Henrik Gottlieb)</vt:lpstr>
      <vt:lpstr>Зое Петтит (Zoë Pettit)</vt:lpstr>
      <vt:lpstr>Ив Гамбье (Yves Gambier) и Алин Ремаэль (Aline Remael)</vt:lpstr>
      <vt:lpstr>Хорхе Диаз Синтас (Jorge Diaz Cintas)</vt:lpstr>
      <vt:lpstr>Фредерик ЧОМ о новом вызове для аудиовизуальных переводчиков:</vt:lpstr>
      <vt:lpstr>Из истории вопроса</vt:lpstr>
      <vt:lpstr>Презентация PowerPoint</vt:lpstr>
      <vt:lpstr>Актуальные тенденции</vt:lpstr>
      <vt:lpstr>В чем же заключается задача современного специалиста по аудиовизуальному переводу?</vt:lpstr>
      <vt:lpstr>Какими качествами, знаниями и навыками должен обладать специалист по аудиовизуальному переводу? </vt:lpstr>
      <vt:lpstr>Кем может работать аудиовизуальный переводчик?</vt:lpstr>
      <vt:lpstr>Проблемы в сфере аудиовизуального перевода в нашей стране  (из интервью с А.В. Козуляевым, директором «Руфильмс»)</vt:lpstr>
      <vt:lpstr>понятие «коллективного автора»</vt:lpstr>
      <vt:lpstr>В чем отличие локализации аудиовизуального контента от других видов локализации, например, от локализации компьютерных игр? </vt:lpstr>
      <vt:lpstr>Игры vs. фильмы</vt:lpstr>
      <vt:lpstr>Базовые правила АВП</vt:lpstr>
      <vt:lpstr>Базовые правила АВП</vt:lpstr>
      <vt:lpstr>Базовые правила аВП</vt:lpstr>
      <vt:lpstr>Из чего складывается стоимость АВП?</vt:lpstr>
      <vt:lpstr>Особенности процесса АВП</vt:lpstr>
      <vt:lpstr>Особенности процесса АВП</vt:lpstr>
      <vt:lpstr>Транскультурация</vt:lpstr>
      <vt:lpstr>Citroen DS</vt:lpstr>
      <vt:lpstr>Транскультурация</vt:lpstr>
      <vt:lpstr>Этапы понимания аудиовизуального дискурса (по А.В. Козуляеву) </vt:lpstr>
      <vt:lpstr>Единица аудиовизуального перевода </vt:lpstr>
      <vt:lpstr>Понятие «псевдоустности» в переводе кино</vt:lpstr>
      <vt:lpstr>При обучении АВП применяются следующие приемы, призванные отточить понимание аудиовизуального дискурса</vt:lpstr>
      <vt:lpstr>Дубляж, закадровый перевод, субтитры</vt:lpstr>
      <vt:lpstr>Субтитрирование</vt:lpstr>
      <vt:lpstr>Субтитрирование</vt:lpstr>
      <vt:lpstr>Уровни компетенции аудиовизуального переводчика-субтитровщика (по Э. Скуггевику)</vt:lpstr>
      <vt:lpstr>Презентация PowerPoint</vt:lpstr>
      <vt:lpstr>Трудности в работе с субтитрами</vt:lpstr>
      <vt:lpstr>Правила, введенных Европейской ассоциацией по изучению аудиомедиального перевода (EASST)</vt:lpstr>
      <vt:lpstr>Технический аспект</vt:lpstr>
      <vt:lpstr>Программное обеспечение:</vt:lpstr>
      <vt:lpstr>Виды субтитров:</vt:lpstr>
      <vt:lpstr>Субтитры: психологический аспект</vt:lpstr>
      <vt:lpstr>Субтитры: переводческий аспект</vt:lpstr>
      <vt:lpstr>Выявление полного смысла текста</vt:lpstr>
      <vt:lpstr>Пропуск, упразднение / компрессия</vt:lpstr>
      <vt:lpstr>Компрессия кинодиалога в субтитрах (30-50%)</vt:lpstr>
      <vt:lpstr>Примеры компрессии в переводе.</vt:lpstr>
      <vt:lpstr>Презентация PowerPoint</vt:lpstr>
      <vt:lpstr>Презентация PowerPoint</vt:lpstr>
      <vt:lpstr>Вопросы?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Аудиовизуальный перевод: введение. Субтитрирование</dc:title>
  <dc:creator>Мария Ружникова</dc:creator>
  <cp:lastModifiedBy>Мария Ружникова</cp:lastModifiedBy>
  <cp:revision>5</cp:revision>
  <dcterms:created xsi:type="dcterms:W3CDTF">2022-12-05T04:24:53Z</dcterms:created>
  <dcterms:modified xsi:type="dcterms:W3CDTF">2023-03-14T08:43:18Z</dcterms:modified>
</cp:coreProperties>
</file>