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84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4DA5-7AC8-2C41-B409-7CBB43A1278C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54884-5E20-484C-B8E9-3548B847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8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Взято с Википедии (по </a:t>
            </a:r>
            <a:r>
              <a:rPr lang="ru-RU" dirty="0" err="1"/>
              <a:t>дисс</a:t>
            </a:r>
            <a:r>
              <a:rPr lang="ru-RU" dirty="0"/>
              <a:t>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3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Неигровой персонаж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или </a:t>
            </a:r>
            <a:r>
              <a:rPr lang="en-US" b="1" i="0" dirty="0">
                <a:solidFill>
                  <a:srgbClr val="333333"/>
                </a:solidFill>
                <a:effectLst/>
                <a:latin typeface="YS Text"/>
              </a:rPr>
              <a:t>NPC</a:t>
            </a:r>
            <a:r>
              <a:rPr lang="en-US" b="0" i="0" dirty="0">
                <a:solidFill>
                  <a:srgbClr val="333333"/>
                </a:solidFill>
                <a:effectLst/>
                <a:latin typeface="YS Text"/>
              </a:rPr>
              <a:t> (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англ. </a:t>
            </a:r>
            <a:r>
              <a:rPr lang="en-US" b="0" i="0" dirty="0">
                <a:solidFill>
                  <a:srgbClr val="333333"/>
                </a:solidFill>
                <a:effectLst/>
                <a:latin typeface="YS Text"/>
              </a:rPr>
              <a:t>Non-Player Character) — 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персонаж игрового мира, не являющийся протагонистом под управлением игрока. Обычно неигровые персонажи принадлежат мастеру, хотя некоторые системы и игры позволяют или даже побуждают игроков создавать собственных второстепенных персонажей.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Олицетворение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– это придание явлению или предмету каких-нибудь индивидуальных, точнее, личностных признаков.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В переводе с греческого олицетворение – это персонификация, то есть наделение неживого предмета или явления человеческими качествами.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Вместе с этим в литературных словарях олицетворение трактуется как одушевление, что является искажением литературоведческого термина.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Бриллианты и алмазы не подходит, т.к. в игре это камни разных цветов. Лучший вариант: неограниченное кол-во жизней - это точнее, однако если есть ограничение по символам, можно получите бессмертие (чтобы не было гендерных окончаний «бессмертным, бессмертной»)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4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Герои идут мимо плаката для набора в отряд полиции. Здесь есть рекламный слоган и отсылка на рок-группу Полис.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4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Персонаж-женщина, которого только что спасли от монстров, эти слова адресованы </a:t>
            </a:r>
            <a:r>
              <a:rPr lang="ru-RU" dirty="0" err="1"/>
              <a:t>гл.герою</a:t>
            </a:r>
            <a:r>
              <a:rPr lang="ru-RU" dirty="0"/>
              <a:t> (игроку). Глупцы! / Дураки! Даже капитан не смог устоять перед моей красотой. Лучше запросить скриншоты как минимум, чтобы посмотреть локацию (средневековье означает определенный стиль речи. Я ведь настоящая красавица, ха-ха! Или хи-хи, в зависимости от озвучки и ситуации.  Кто бы мог подумать, что даже чудища/монстры (запросить заказчика, что предпочтительнее) оценили мою красоту. Вот так сюрприз!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4884-5E20-484C-B8E9-3548B847307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4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40849-D651-7B9F-FEBE-271DCB0F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16A6B7-10C3-199C-5C25-9E8D0E0B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E65CF-1FF5-C5FB-6A1E-92007A4E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5BCEB-BD51-7D3C-1640-058D5D02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A806E-56DD-7BCF-948C-D25D4D52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5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B0734-B44D-87A8-926F-3CACFF3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CD3B0-5B6D-C1DE-EF77-A2C617828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03A22-A965-C58C-1AA5-E2C5852E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97779-08E2-5A05-3352-F3DFB2B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99D9F-2573-D0EE-CBE7-8F91F654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8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69826D-48A7-8214-B68A-AE8179D64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66F2F0-3B1C-C6C2-CC16-703514E9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8B6ED-E7A7-40C4-032E-D365B08F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7B8CA-8F95-89C6-7F2B-0556802C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F2364-BBF0-5A99-17CB-F0CA6BAD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B6E7D-3AF2-6676-4735-66CAF03C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449BF-E863-B219-D7A8-5BDE400B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455B7-BCF5-21FC-F0C8-94CB48ED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0F9AD-0D23-7A5D-CBA3-C91E7836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FB4BB-BF8B-AE69-148D-C87A26C1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6ABD8-985F-1A5C-5D74-781B5F8E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C965D7-BDC8-1BDC-F434-8F385798D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B5926-F1F8-4BF5-FCA3-994F195E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062BE-7788-DFFB-02DD-BD8A5165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85EB8-81DA-6C97-0FE2-3A11CA91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C9E4-48DA-BAE2-CB6A-DA8BDFFF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8DBF9-7531-6AA2-0E60-85ACAA3C5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42C4CD-7543-D829-C6D8-B26C266D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4F4F4A-129B-2375-C197-7A436CB6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D4FF7-98B5-5568-FA1B-12796209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AF0E33-B979-E869-8B53-D0B4F3A0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6FD1F-7217-7147-6534-E7C92C89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A78D2-BC15-53C2-39C0-D607B548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348E8-3F81-92E2-2BEB-0DD5F17F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E72EF6-6FF1-2B4F-F7FF-5F5549F5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6DA7C2-B129-D1A5-76F7-A142074F3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393490-C271-A564-6D54-A3B84F82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D1529E-F5F6-C54E-003E-E58AA3A3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67EC7-7E1D-85E2-C8C0-D230CA7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2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DD163-4677-DB8E-6E7B-22420283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1EABCC-89BD-2DE4-521C-FABAD92B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02186-8B90-9632-79CB-92115072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A7F197-CDAA-944A-154C-3F326028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3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DBC56-C434-7EFE-23A0-0A5091DA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19A841-4B94-58CA-645D-2A1F64F4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851A4-750E-E80F-8C99-902DED1B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3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8C45-C92F-A2B0-6866-1AC51BD1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2EA98-1128-A520-62FC-04826EC7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7A3D88-BA6F-8246-B0B3-A9CC2F50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571BC-25C5-611A-FCD8-13BC52C2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C3B46-E2F2-389D-871D-D2D1A776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73D8F-087D-45C4-DA8C-54F2549F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0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37E8B-17DB-1135-E2C5-E83ECB22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949DA0-6AD3-0FE8-3603-DD59CD66E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CCD1C0-F97B-11B7-C95A-B771629B4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7E56D-F21D-BEAF-FF18-E422676E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4C4EC-4CFB-3556-88FC-5A09A63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D9260-6611-A54A-785A-2A5D9970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2DD6-2C13-643B-3BE8-1B42C2D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1CC7-B30C-498D-14AA-4A327D54C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F2361-F335-BCB9-FEEF-F63F4DAE7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39D3-04FB-994B-B2E1-0522E3D4022F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AE6DF-9C59-0C34-5606-E319AC5F7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7902F-5EA2-6D4E-900D-CFF4D3F8A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B6A9-8FA3-084A-93F6-E56414AF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ew-disser.ru/_avtoreferats/0100751284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0%D0%B2%D0%B8%D0%B0%D1%81%D0%B8%D0%BC%D1%83%D0%BB%D1%8F%D1%82%D0%BE%D1%80" TargetMode="External"/><Relationship Id="rId18" Type="http://schemas.openxmlformats.org/officeDocument/2006/relationships/hyperlink" Target="https://ru.wikipedia.org/wiki/Interactive_fiction" TargetMode="External"/><Relationship Id="rId26" Type="http://schemas.openxmlformats.org/officeDocument/2006/relationships/hyperlink" Target="https://ru.wikipedia.org/wiki/%D0%9A%D0%BE%D0%BC%D0%BF%D1%8C%D1%8E%D1%82%D0%B5%D1%80%D0%BD%D0%B0%D1%8F_%D1%80%D0%BE%D0%BB%D0%B5%D0%B2%D0%B0%D1%8F_%D0%B8%D0%B3%D1%80%D0%B0" TargetMode="External"/><Relationship Id="rId3" Type="http://schemas.openxmlformats.org/officeDocument/2006/relationships/hyperlink" Target="https://ru.wikipedia.org/wiki/%D0%9A%D0%BB%D0%B0%D1%81%D1%81%D0%B8%D1%84%D0%B8%D0%BA%D0%B0%D1%86%D0%B8%D1%8F_%D0%BA%D0%BE%D0%BC%D0%BF%D1%8C%D1%8E%D1%82%D0%B5%D1%80%D0%BD%D1%8B%D1%85_%D0%B8%D0%B3%D1%80#cite_note-_683ba6564a6515be-33" TargetMode="External"/><Relationship Id="rId21" Type="http://schemas.openxmlformats.org/officeDocument/2006/relationships/hyperlink" Target="https://ru.wikipedia.org/wiki/%D0%92%D0%B0%D1%80%D0%B3%D0%B5%D0%B9%D0%BC" TargetMode="External"/><Relationship Id="rId34" Type="http://schemas.openxmlformats.org/officeDocument/2006/relationships/hyperlink" Target="https://ru.wikipedia.org/wiki/Heroes_of_Might_and_Magic_(%D1%81%D0%B5%D1%80%D0%B8%D1%8F_%D0%B8%D0%B3%D1%80)" TargetMode="External"/><Relationship Id="rId7" Type="http://schemas.openxmlformats.org/officeDocument/2006/relationships/hyperlink" Target="https://ru.wikipedia.org/wiki/%D0%9F%D0%BB%D0%B0%D1%82%D1%84%D0%BE%D1%80%D0%BC%D0%B5%D1%80" TargetMode="External"/><Relationship Id="rId12" Type="http://schemas.openxmlformats.org/officeDocument/2006/relationships/hyperlink" Target="https://ru.wikipedia.org/wiki/%D0%A1%D0%B8%D0%BC%D1%83%D0%BB%D1%8F%D1%82%D0%BE%D1%80" TargetMode="External"/><Relationship Id="rId17" Type="http://schemas.openxmlformats.org/officeDocument/2006/relationships/hyperlink" Target="https://ru.wikipedia.org/wiki/%D0%9A%D0%B2%D0%B5%D1%81%D1%82" TargetMode="External"/><Relationship Id="rId25" Type="http://schemas.openxmlformats.org/officeDocument/2006/relationships/hyperlink" Target="https://ru.wikipedia.org/wiki/%D0%9C%D0%B0%D1%88%D0%B8%D0%BD%D0%B0_%D0%93%D0%BE%D0%BB%D0%B4%D0%B1%D0%B5%D1%80%D0%B3%D0%B0" TargetMode="External"/><Relationship Id="rId33" Type="http://schemas.openxmlformats.org/officeDocument/2006/relationships/hyperlink" Target="https://ru.wikipedia.org/wiki/Tower_Defens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ru.wikipedia.org/wiki/%D0%A1%D0%B8%D0%BC%D1%83%D0%BB%D1%8F%D1%82%D0%BE%D1%80_%D0%B6%D0%B8%D0%B7%D0%BD%D0%B8" TargetMode="External"/><Relationship Id="rId20" Type="http://schemas.openxmlformats.org/officeDocument/2006/relationships/hyperlink" Target="https://ru.wikipedia.org/wiki/%D0%9A%D0%BE%D0%BC%D0%BF%D1%8C%D1%8E%D1%82%D0%B5%D1%80%D0%BD%D0%B0%D1%8F_%D1%81%D1%82%D1%80%D0%B0%D1%82%D0%B5%D0%B3%D0%B8%D1%87%D0%B5%D1%81%D0%BA%D0%B0%D1%8F_%D0%B8%D0%B3%D1%80%D0%B0" TargetMode="External"/><Relationship Id="rId29" Type="http://schemas.openxmlformats.org/officeDocument/2006/relationships/hyperlink" Target="https://ru.wikipedia.org/wiki/Rog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Shoot_%E2%80%99em_up#Scroll_shooter" TargetMode="External"/><Relationship Id="rId11" Type="http://schemas.openxmlformats.org/officeDocument/2006/relationships/hyperlink" Target="https://ru.wikipedia.org/wiki/%D0%9C%D1%83%D0%B7%D1%8B%D0%BA%D0%B0%D0%BB%D1%8C%D0%BD%D0%B0%D1%8F_%D0%B8%D0%B3%D1%80%D0%B0" TargetMode="External"/><Relationship Id="rId24" Type="http://schemas.openxmlformats.org/officeDocument/2006/relationships/hyperlink" Target="https://ru.wikipedia.org/wiki/%D0%93%D0%BE%D0%BB%D0%BE%D0%B2%D0%BE%D0%BB%D0%BE%D0%BC%D0%BA%D0%B0_(%D0%B6%D0%B0%D0%BD%D1%80_%D0%BA%D0%BE%D0%BC%D0%BF%D1%8C%D1%8E%D1%82%D0%B5%D1%80%D0%BD%D1%8B%D1%85_%D0%B8%D0%B3%D1%80)" TargetMode="External"/><Relationship Id="rId32" Type="http://schemas.openxmlformats.org/officeDocument/2006/relationships/hyperlink" Target="https://ru.wikipedia.org/wiki/Diablo_(%D1%81%D0%B5%D1%80%D0%B8%D1%8F_%D0%B8%D0%B3%D1%80)" TargetMode="External"/><Relationship Id="rId5" Type="http://schemas.openxmlformats.org/officeDocument/2006/relationships/hyperlink" Target="https://ru.wikipedia.org/wiki/Shoot_%E2%80%99em_up" TargetMode="External"/><Relationship Id="rId15" Type="http://schemas.openxmlformats.org/officeDocument/2006/relationships/hyperlink" Target="https://ru.wikipedia.org/wiki/%D0%9A%D0%BE%D1%81%D0%BC%D0%B8%D1%87%D0%B5%D1%81%D0%BA%D0%B8%D0%B9_%D1%81%D0%B8%D0%BC%D1%83%D0%BB%D1%8F%D1%82%D0%BE%D1%80_(%D0%B6%D0%B0%D0%BD%D1%80)" TargetMode="External"/><Relationship Id="rId23" Type="http://schemas.openxmlformats.org/officeDocument/2006/relationships/hyperlink" Target="https://ru.wikipedia.org/wiki/4X" TargetMode="External"/><Relationship Id="rId28" Type="http://schemas.openxmlformats.org/officeDocument/2006/relationships/hyperlink" Target="https://ru.wikipedia.org/wiki/Roguelike" TargetMode="External"/><Relationship Id="rId10" Type="http://schemas.openxmlformats.org/officeDocument/2006/relationships/hyperlink" Target="https://ru.wikipedia.org/wiki/Shoot_%E2%80%99em_up#rail_shooter" TargetMode="External"/><Relationship Id="rId19" Type="http://schemas.openxmlformats.org/officeDocument/2006/relationships/hyperlink" Target="https://ru.wikipedia.org/wiki/Choose_Your_Own_Adventure" TargetMode="External"/><Relationship Id="rId31" Type="http://schemas.openxmlformats.org/officeDocument/2006/relationships/hyperlink" Target="https://ru.wikipedia.org/wiki/Survival_horror" TargetMode="External"/><Relationship Id="rId4" Type="http://schemas.openxmlformats.org/officeDocument/2006/relationships/hyperlink" Target="https://ru.wikipedia.org/wiki/Action" TargetMode="External"/><Relationship Id="rId9" Type="http://schemas.openxmlformats.org/officeDocument/2006/relationships/hyperlink" Target="https://ru.wikipedia.org/wiki/%D0%A4%D0%B0%D0%B9%D1%82%D0%B8%D0%BD%D0%B3" TargetMode="External"/><Relationship Id="rId14" Type="http://schemas.openxmlformats.org/officeDocument/2006/relationships/hyperlink" Target="https://ru.wikipedia.org/wiki/%D0%90%D0%B2%D1%82%D0%BE%D1%81%D0%B8%D0%BC%D1%83%D0%BB%D1%8F%D1%82%D0%BE%D1%80" TargetMode="External"/><Relationship Id="rId22" Type="http://schemas.openxmlformats.org/officeDocument/2006/relationships/hyperlink" Target="https://ru.wikipedia.org/wiki/%D0%A1%D1%82%D1%80%D0%B0%D1%82%D0%B5%D0%B3%D0%B8%D1%8F_%D0%B2_%D1%80%D0%B5%D0%B0%D0%BB%D1%8C%D0%BD%D0%BE%D0%BC_%D0%B2%D1%80%D0%B5%D0%BC%D0%B5%D0%BD%D0%B8" TargetMode="External"/><Relationship Id="rId27" Type="http://schemas.openxmlformats.org/officeDocument/2006/relationships/hyperlink" Target="https://ru.wikipedia.org/wiki/%D0%AF%D0%BF%D0%BE%D0%BD%D1%81%D0%BA%D0%B0%D1%8F_%D1%80%D0%BE%D0%BB%D0%B5%D0%B2%D0%B0%D1%8F_%D0%B8%D0%B3%D1%80%D0%B0" TargetMode="External"/><Relationship Id="rId30" Type="http://schemas.openxmlformats.org/officeDocument/2006/relationships/hyperlink" Target="https://ru.wikipedia.org/wiki/%D0%A1%D1%82%D0%B5%D0%BB%D1%81_(%D0%BA%D0%BE%D0%BC%D0%BF%D1%8C%D1%8E%D1%82%D0%B5%D1%80%D0%BD%D1%8B%D0%B5_%D0%B8%D0%B3%D1%80%D1%8B)" TargetMode="External"/><Relationship Id="rId8" Type="http://schemas.openxmlformats.org/officeDocument/2006/relationships/hyperlink" Target="https://ru.wikipedia.org/wiki/Beat_%E2%80%99em_u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BF8C-8741-DF10-4D56-53535CF6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ru-RU" sz="4100"/>
              <a:t>Локализация компьютерных игр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D94D0-7CD8-16F6-9C59-93A3648F9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ru-RU"/>
              <a:t>Кафедра перевода и переводоведения ИГУ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текст, Человеческое лицо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DD3C4B6-2487-66DA-404F-7CE82DBC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93" y="640080"/>
            <a:ext cx="658802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C5A4-A9F1-E5CD-C9BF-1719A25F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/>
              <a:t>Работа с глоссарием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6BFC5-1014-CAF9-7689-8E554A10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RU" sz="1500"/>
              <a:t>Имена и прозвища персонажей.</a:t>
            </a:r>
          </a:p>
          <a:p>
            <a:r>
              <a:rPr lang="ru-RU" sz="1500"/>
              <a:t>Названия локаций (определенных мест на карте или просто местностей, в которых происходит действие), а также сцен поиска предметов. </a:t>
            </a:r>
          </a:p>
          <a:p>
            <a:r>
              <a:rPr lang="ru-RU" sz="1500"/>
              <a:t>Названия достижений, титулов, медалей и прочих наград. </a:t>
            </a:r>
          </a:p>
          <a:p>
            <a:r>
              <a:rPr lang="ru-RU" sz="1500"/>
              <a:t>Названия заданий, миссий. </a:t>
            </a:r>
          </a:p>
          <a:p>
            <a:r>
              <a:rPr lang="ru-RU" sz="1500"/>
              <a:t>Названия коллекций предметов. </a:t>
            </a:r>
          </a:p>
          <a:p>
            <a:r>
              <a:rPr lang="ru-RU" sz="1500"/>
              <a:t>Названия элементов интерфейса (вкладок, окон и т. д.) </a:t>
            </a:r>
          </a:p>
          <a:p>
            <a:r>
              <a:rPr lang="ru-RU" sz="1500"/>
              <a:t>Названия рас.</a:t>
            </a:r>
          </a:p>
          <a:p>
            <a:r>
              <a:rPr lang="ru-RU" sz="1500"/>
              <a:t>Названия монстров.</a:t>
            </a:r>
          </a:p>
          <a:p>
            <a:r>
              <a:rPr lang="ru-RU" sz="1500"/>
              <a:t>Названия классов и профессий. </a:t>
            </a:r>
          </a:p>
          <a:p>
            <a:r>
              <a:rPr lang="ru-RU" sz="1500"/>
              <a:t>Названия предметов задания и прочих предметов, хранящихся в инвентаре персонажа (в том числе оружия и доспехов), если они встречаются в игре более одного раза. Предметы задания игрок должен найти и принести </a:t>
            </a:r>
            <a:r>
              <a:rPr lang="en-US" sz="1500"/>
              <a:t>NPC </a:t>
            </a:r>
            <a:r>
              <a:rPr lang="ru-RU" sz="1500"/>
              <a:t>для выполнения квеста. </a:t>
            </a:r>
          </a:p>
          <a:p>
            <a:pPr marL="0" indent="0">
              <a:buNone/>
            </a:pPr>
            <a:endParaRPr lang="ru-RU" sz="1500"/>
          </a:p>
        </p:txBody>
      </p:sp>
      <p:pic>
        <p:nvPicPr>
          <p:cNvPr id="5" name="Рисунок 4" descr="Изображение выглядит как одежда, Компьютерная игра, Игра в жанре приключенческого боевик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02EAE484-9910-3044-38D7-2ACC2DED7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25" r="476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9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35E95-8810-6C27-974C-63B17B46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Что в глоссарий не входит: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AF24A-863E-BDAF-5A83-188785A84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— элементы крупнее словосочетания (предложения, абзацы и т. д.);</a:t>
            </a:r>
          </a:p>
          <a:p>
            <a:pPr marL="0" indent="0">
              <a:buNone/>
            </a:pPr>
            <a:r>
              <a:rPr lang="ru-RU" sz="2400"/>
              <a:t>— теги;</a:t>
            </a:r>
          </a:p>
          <a:p>
            <a:pPr marL="0" indent="0">
              <a:buNone/>
            </a:pPr>
            <a:r>
              <a:rPr lang="ru-RU" sz="2400"/>
              <a:t>— служебные слова: предлоги, союзы, артикли.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6323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6EE81-157C-E28A-0E7F-C052EB9A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5" t="3639" r="15157" b="-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CAC76-0E56-0ED9-546D-D9B2F57C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/>
              <a:t>Перевод названий монстров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73CBE-CE49-1309-46C0-2EF95FFC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969552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dirty="0"/>
              <a:t>Названия монстров должны:</a:t>
            </a:r>
          </a:p>
          <a:p>
            <a:r>
              <a:rPr lang="ru-RU" sz="2000" dirty="0"/>
              <a:t>быть короткими, но образными;</a:t>
            </a:r>
          </a:p>
          <a:p>
            <a:r>
              <a:rPr lang="ru-RU" sz="2000" dirty="0"/>
              <a:t>соответствовать стилю игры.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en-US" sz="2000" dirty="0"/>
              <a:t>English: Mutant stag beetle</a:t>
            </a:r>
          </a:p>
          <a:p>
            <a:pPr marL="0" indent="0">
              <a:buNone/>
            </a:pPr>
            <a:r>
              <a:rPr lang="en-US" sz="2000" dirty="0"/>
              <a:t>Incorrect: </a:t>
            </a:r>
            <a:r>
              <a:rPr lang="ru-RU" sz="2000" dirty="0"/>
              <a:t>мутант-жук-олень</a:t>
            </a:r>
          </a:p>
          <a:p>
            <a:pPr marL="0" indent="0">
              <a:buNone/>
            </a:pPr>
            <a:r>
              <a:rPr lang="en-US" sz="2000" dirty="0"/>
              <a:t>Correct: </a:t>
            </a:r>
            <a:r>
              <a:rPr lang="ru-RU" sz="2000" dirty="0"/>
              <a:t>мутировавший жук-олень</a:t>
            </a:r>
          </a:p>
        </p:txBody>
      </p:sp>
    </p:spTree>
    <p:extLst>
      <p:ext uri="{BB962C8B-B14F-4D97-AF65-F5344CB8AC3E}">
        <p14:creationId xmlns:p14="http://schemas.microsoft.com/office/powerpoint/2010/main" val="196260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татуэтка, игрушка, мультфильм, сувенир&#10;&#10;Автоматически созданное описание">
            <a:extLst>
              <a:ext uri="{FF2B5EF4-FFF2-40B4-BE49-F238E27FC236}">
                <a16:creationId xmlns:a16="http://schemas.microsoft.com/office/drawing/2014/main" id="{20435830-2840-0A63-2670-66E9D755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264" b="3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ADBB-5F7C-E443-3CEC-0C57B592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Перевод названий игровых предметов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6C17B-FD86-63B6-47C3-1B223637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Избегайте олицетворений.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English: Helmet Invulnerable 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Incorrect: </a:t>
            </a:r>
            <a:r>
              <a:rPr lang="ru-RU" sz="1800">
                <a:solidFill>
                  <a:srgbClr val="FFFFFF"/>
                </a:solidFill>
              </a:rPr>
              <a:t>Неуязвимый шлем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Correct: </a:t>
            </a:r>
            <a:r>
              <a:rPr lang="ru-RU" sz="1800">
                <a:solidFill>
                  <a:srgbClr val="FFFFFF"/>
                </a:solidFill>
              </a:rPr>
              <a:t>Шлем неуязвимости</a:t>
            </a:r>
          </a:p>
          <a:p>
            <a:r>
              <a:rPr lang="ru-RU" sz="1800">
                <a:solidFill>
                  <a:srgbClr val="FFFFFF"/>
                </a:solidFill>
              </a:rPr>
              <a:t>Помните о порядке слов в русском языке. </a:t>
            </a:r>
          </a:p>
          <a:p>
            <a:r>
              <a:rPr lang="ru-RU" sz="1800">
                <a:solidFill>
                  <a:srgbClr val="FFFFFF"/>
                </a:solidFill>
              </a:rPr>
              <a:t>Придерживайтесь следующего правила: материал/способ изготовления/другие физические особенности предмета следует привязывать к нему в качестве прилагательных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English: Ice Skin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Incorrect: </a:t>
            </a:r>
            <a:r>
              <a:rPr lang="ru-RU" sz="1800">
                <a:solidFill>
                  <a:srgbClr val="FFFFFF"/>
                </a:solidFill>
              </a:rPr>
              <a:t>Шкура из льда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Correct: </a:t>
            </a:r>
            <a:r>
              <a:rPr lang="ru-RU" sz="1800">
                <a:solidFill>
                  <a:srgbClr val="FFFFFF"/>
                </a:solidFill>
              </a:rPr>
              <a:t>Ледяная шкура</a:t>
            </a:r>
          </a:p>
          <a:p>
            <a:r>
              <a:rPr lang="ru-RU" sz="1800">
                <a:solidFill>
                  <a:srgbClr val="FFFFFF"/>
                </a:solidFill>
              </a:rPr>
              <a:t>Выстраивайте определения в порядке от менее постоянных к более постоянным. Пример: непробиваемая мифриловая кольчуга.</a:t>
            </a:r>
          </a:p>
          <a:p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5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3433F-F770-C4AE-6392-A90031D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 плохого описания игры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D16E49-A8AD-C44B-720A-AFA733546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539087"/>
            <a:ext cx="6846363" cy="36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B55D9-36CA-9FDC-BEED-519FA12A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Пример обезличивания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BA959B-C162-40D8-0C7B-7E256FF35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275964"/>
              </p:ext>
            </p:extLst>
          </p:nvPr>
        </p:nvGraphicFramePr>
        <p:xfrm>
          <a:off x="904602" y="3232528"/>
          <a:ext cx="10378442" cy="2779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33854">
                  <a:extLst>
                    <a:ext uri="{9D8B030D-6E8A-4147-A177-3AD203B41FA5}">
                      <a16:colId xmlns:a16="http://schemas.microsoft.com/office/drawing/2014/main" val="202172561"/>
                    </a:ext>
                  </a:extLst>
                </a:gridCol>
                <a:gridCol w="3372994">
                  <a:extLst>
                    <a:ext uri="{9D8B030D-6E8A-4147-A177-3AD203B41FA5}">
                      <a16:colId xmlns:a16="http://schemas.microsoft.com/office/drawing/2014/main" val="3500037905"/>
                    </a:ext>
                  </a:extLst>
                </a:gridCol>
                <a:gridCol w="3571594">
                  <a:extLst>
                    <a:ext uri="{9D8B030D-6E8A-4147-A177-3AD203B41FA5}">
                      <a16:colId xmlns:a16="http://schemas.microsoft.com/office/drawing/2014/main" val="3100993618"/>
                    </a:ext>
                  </a:extLst>
                </a:gridCol>
              </a:tblGrid>
              <a:tr h="694971"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</a:p>
                  </a:txBody>
                  <a:tcPr marL="0" marR="92253" marT="36901" marB="27675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INCORRECT RUSSIAN</a:t>
                      </a:r>
                    </a:p>
                  </a:txBody>
                  <a:tcPr marL="0" marR="92253" marT="36901" marB="27675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CORRECT RUSSIAN</a:t>
                      </a:r>
                    </a:p>
                  </a:txBody>
                  <a:tcPr marL="0" marR="92253" marT="36901" marB="27675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95300"/>
                  </a:ext>
                </a:extLst>
              </a:tr>
              <a:tr h="694971"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I haven’t seen this before.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Я не видел этого раньше.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Первый раз это вижу.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05573"/>
                  </a:ext>
                </a:extLst>
              </a:tr>
              <a:tr h="694971"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I’ve lost everything.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Я потерял все.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У меня ничего не осталось.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91605"/>
                  </a:ext>
                </a:extLst>
              </a:tr>
              <a:tr h="694971">
                <a:tc>
                  <a:txBody>
                    <a:bodyPr/>
                    <a:lstStyle/>
                    <a:p>
                      <a:pPr fontAlgn="t"/>
                      <a:r>
                        <a:rPr lang="en-US" sz="2000" b="1" cap="none" spc="0">
                          <a:solidFill>
                            <a:schemeClr val="tx1"/>
                          </a:solidFill>
                          <a:effectLst/>
                        </a:rPr>
                        <a:t>I’m not sure.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Я не уверен.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Я сомневаюсь.</a:t>
                      </a:r>
                    </a:p>
                  </a:txBody>
                  <a:tcPr marL="0" marR="92253" marT="36901" marB="2767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5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6AEB6-8F0F-05B9-75C2-925C7335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ru-RU" sz="5100"/>
              <a:t>Правила пунктуации в играх</a:t>
            </a:r>
          </a:p>
        </p:txBody>
      </p:sp>
      <p:pic>
        <p:nvPicPr>
          <p:cNvPr id="5" name="Рисунок 4" descr="Изображение выглядит как клавиатура, текст, компьютер, Устройство ввода&#10;&#10;Автоматически созданное описание">
            <a:extLst>
              <a:ext uri="{FF2B5EF4-FFF2-40B4-BE49-F238E27FC236}">
                <a16:creationId xmlns:a16="http://schemas.microsoft.com/office/drawing/2014/main" id="{ECA68247-F2A3-60D7-438A-3AC1FA92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2566415"/>
            <a:ext cx="3533985" cy="180233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726653-6C75-9A22-3FBC-B4A7868B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ru-RU" sz="1700"/>
              <a:t>Не копировать пунктуацию оригинального текста. </a:t>
            </a:r>
          </a:p>
          <a:p>
            <a:r>
              <a:rPr lang="ru-RU" sz="1700"/>
              <a:t>Не оставлять пробелов перед знаками препинания. </a:t>
            </a:r>
          </a:p>
          <a:p>
            <a:r>
              <a:rPr lang="ru-RU" sz="1700"/>
              <a:t>Уточнять у заказчика использование длинного тире и кавычек-елочек. </a:t>
            </a:r>
          </a:p>
          <a:p>
            <a:r>
              <a:rPr lang="ru-RU" sz="1700"/>
              <a:t>Не использовать «ё».</a:t>
            </a:r>
          </a:p>
          <a:p>
            <a:r>
              <a:rPr lang="ru-RU" sz="1700"/>
              <a:t>Соблюдать отсутствие точки в конце оригинального предложения.</a:t>
            </a:r>
          </a:p>
          <a:p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42380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45A45-1774-CA46-9B3B-9C8A3B13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Капитализация слов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F7EEF3-60B6-A6B5-A9F9-241251512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13912"/>
              </p:ext>
            </p:extLst>
          </p:nvPr>
        </p:nvGraphicFramePr>
        <p:xfrm>
          <a:off x="904602" y="3622811"/>
          <a:ext cx="10378441" cy="1999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50981">
                  <a:extLst>
                    <a:ext uri="{9D8B030D-6E8A-4147-A177-3AD203B41FA5}">
                      <a16:colId xmlns:a16="http://schemas.microsoft.com/office/drawing/2014/main" val="271613092"/>
                    </a:ext>
                  </a:extLst>
                </a:gridCol>
                <a:gridCol w="3830603">
                  <a:extLst>
                    <a:ext uri="{9D8B030D-6E8A-4147-A177-3AD203B41FA5}">
                      <a16:colId xmlns:a16="http://schemas.microsoft.com/office/drawing/2014/main" val="2145352553"/>
                    </a:ext>
                  </a:extLst>
                </a:gridCol>
                <a:gridCol w="3796857">
                  <a:extLst>
                    <a:ext uri="{9D8B030D-6E8A-4147-A177-3AD203B41FA5}">
                      <a16:colId xmlns:a16="http://schemas.microsoft.com/office/drawing/2014/main" val="670689187"/>
                    </a:ext>
                  </a:extLst>
                </a:gridCol>
              </a:tblGrid>
              <a:tr h="345562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ENGLISH</a:t>
                      </a:r>
                      <a:endParaRPr lang="en-US" sz="2000"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INCORRECT RUSSIAN</a:t>
                      </a:r>
                      <a:endParaRPr lang="en-US" sz="2000"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CORRECT RUSSIAN</a:t>
                      </a:r>
                      <a:endParaRPr lang="en-US" sz="2000">
                        <a:effectLst/>
                      </a:endParaRPr>
                    </a:p>
                  </a:txBody>
                  <a:tcPr marL="76229" marR="76229" marT="0" marB="0"/>
                </a:tc>
                <a:extLst>
                  <a:ext uri="{0D108BD9-81ED-4DB2-BD59-A6C34878D82A}">
                    <a16:rowId xmlns:a16="http://schemas.microsoft.com/office/drawing/2014/main" val="3383650610"/>
                  </a:ext>
                </a:extLst>
              </a:tr>
              <a:tr h="345562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50 Crystals</a:t>
                      </a:r>
                      <a:endParaRPr lang="en-US" sz="2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50 Кристаллов</a:t>
                      </a:r>
                      <a:endParaRPr lang="ru-RU" sz="2000" dirty="0"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50 кристаллов</a:t>
                      </a:r>
                      <a:endParaRPr lang="ru-RU" sz="2000">
                        <a:effectLst/>
                      </a:endParaRPr>
                    </a:p>
                  </a:txBody>
                  <a:tcPr marL="76229" marR="76229" marT="0" marB="0"/>
                </a:tc>
                <a:extLst>
                  <a:ext uri="{0D108BD9-81ED-4DB2-BD59-A6C34878D82A}">
                    <a16:rowId xmlns:a16="http://schemas.microsoft.com/office/drawing/2014/main" val="3818101940"/>
                  </a:ext>
                </a:extLst>
              </a:tr>
              <a:tr h="654098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You will receive 5 Gold.</a:t>
                      </a:r>
                      <a:endParaRPr lang="en-US" sz="20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Вы получите 5 Золотых.</a:t>
                      </a:r>
                      <a:endParaRPr lang="ru-RU" sz="2000"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Вы получите 5 золотых.</a:t>
                      </a:r>
                      <a:endParaRPr lang="ru-RU" sz="2000">
                        <a:effectLst/>
                      </a:endParaRPr>
                    </a:p>
                  </a:txBody>
                  <a:tcPr marL="76229" marR="76229" marT="0" marB="0"/>
                </a:tc>
                <a:extLst>
                  <a:ext uri="{0D108BD9-81ED-4DB2-BD59-A6C34878D82A}">
                    <a16:rowId xmlns:a16="http://schemas.microsoft.com/office/drawing/2014/main" val="1804412155"/>
                  </a:ext>
                </a:extLst>
              </a:tr>
              <a:tr h="654098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Buy Crystals with Gold.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Покупайте Кристаллы за Золото.</a:t>
                      </a:r>
                      <a:endParaRPr lang="ru-RU" sz="2000">
                        <a:effectLst/>
                      </a:endParaRPr>
                    </a:p>
                  </a:txBody>
                  <a:tcPr marL="76229" marR="76229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Покупайте кристаллы за золото.</a:t>
                      </a:r>
                      <a:endParaRPr lang="ru-RU" sz="2000" dirty="0">
                        <a:effectLst/>
                      </a:endParaRPr>
                    </a:p>
                  </a:txBody>
                  <a:tcPr marL="76229" marR="76229" marT="0" marB="0"/>
                </a:tc>
                <a:extLst>
                  <a:ext uri="{0D108BD9-81ED-4DB2-BD59-A6C34878D82A}">
                    <a16:rowId xmlns:a16="http://schemas.microsoft.com/office/drawing/2014/main" val="160957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15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FC09B-6DB7-893E-47CE-DC78069B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тегов и переменных в играх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11340-C4E6-4C6D-A4FE-55A262CC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{1}</a:t>
            </a:r>
          </a:p>
          <a:p>
            <a:r>
              <a:rPr lang="en-US" dirty="0"/>
              <a:t>%d </a:t>
            </a:r>
          </a:p>
          <a:p>
            <a:r>
              <a:rPr lang="en-US" dirty="0"/>
              <a:t>%SKILL_NAME%</a:t>
            </a:r>
          </a:p>
          <a:p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&gt;&lt;/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  <a:p>
            <a:r>
              <a:rPr lang="en-US" dirty="0"/>
              <a:t>\n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3571718-9190-B2C4-AE5F-414815B4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22" y="1633396"/>
            <a:ext cx="7772400" cy="45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20058-AACB-D0F3-AD40-1B24A9BE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Пример работы с переменными в играх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65C93A-15C5-670E-31A2-7DB27226F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20497"/>
              </p:ext>
            </p:extLst>
          </p:nvPr>
        </p:nvGraphicFramePr>
        <p:xfrm>
          <a:off x="904602" y="3564817"/>
          <a:ext cx="10378441" cy="211530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52837">
                  <a:extLst>
                    <a:ext uri="{9D8B030D-6E8A-4147-A177-3AD203B41FA5}">
                      <a16:colId xmlns:a16="http://schemas.microsoft.com/office/drawing/2014/main" val="2567534246"/>
                    </a:ext>
                  </a:extLst>
                </a:gridCol>
                <a:gridCol w="2866044">
                  <a:extLst>
                    <a:ext uri="{9D8B030D-6E8A-4147-A177-3AD203B41FA5}">
                      <a16:colId xmlns:a16="http://schemas.microsoft.com/office/drawing/2014/main" val="1458923519"/>
                    </a:ext>
                  </a:extLst>
                </a:gridCol>
                <a:gridCol w="4359560">
                  <a:extLst>
                    <a:ext uri="{9D8B030D-6E8A-4147-A177-3AD203B41FA5}">
                      <a16:colId xmlns:a16="http://schemas.microsoft.com/office/drawing/2014/main" val="1131173112"/>
                    </a:ext>
                  </a:extLst>
                </a:gridCol>
              </a:tblGrid>
              <a:tr h="487454"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ENGLISH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INCORRECT RUSSIAN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CORRECT RUSSIAN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30909"/>
                  </a:ext>
                </a:extLst>
              </a:tr>
              <a:tr h="412229">
                <a:tc>
                  <a:txBody>
                    <a:bodyPr/>
                    <a:lstStyle/>
                    <a:p>
                      <a:pPr fontAlgn="t"/>
                      <a:r>
                        <a:rPr lang="en-US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You already opened floor {2} in {1}.</a:t>
                      </a:r>
                      <a:endParaRPr 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Вы уже открыли этаж {2} в {1}.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Вы уже открыли этаж {2} в такой местности, как {1}.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13221"/>
                  </a:ext>
                </a:extLst>
              </a:tr>
              <a:tr h="412229">
                <a:tc>
                  <a:txBody>
                    <a:bodyPr/>
                    <a:lstStyle/>
                    <a:p>
                      <a:pPr fontAlgn="t"/>
                      <a:r>
                        <a:rPr lang="en-US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 remaining time is %s minutes.</a:t>
                      </a:r>
                      <a:endParaRPr 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Осталось %</a:t>
                      </a: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 </a:t>
                      </a: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минут.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Осталось %</a:t>
                      </a: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 </a:t>
                      </a: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мин.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326358"/>
                  </a:ext>
                </a:extLst>
              </a:tr>
              <a:tr h="803395">
                <a:tc>
                  <a:txBody>
                    <a:bodyPr/>
                    <a:lstStyle/>
                    <a:p>
                      <a:pPr fontAlgn="t"/>
                      <a:r>
                        <a:rPr lang="en-US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%s joined the match.</a:t>
                      </a:r>
                      <a:endParaRPr 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%s </a:t>
                      </a: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присоединился к матчу.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Игрок %</a:t>
                      </a: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 </a:t>
                      </a: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присоединился к матчу.</a:t>
                      </a:r>
                      <a:b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2-й вариант:</a:t>
                      </a:r>
                      <a:endParaRPr 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%s </a:t>
                      </a:r>
                      <a:r>
                        <a:rPr lang="ru-RU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присоединяется к матчу.</a:t>
                      </a:r>
                    </a:p>
                  </a:txBody>
                  <a:tcPr marL="180538" marR="135404" marT="90269" marB="902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026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4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11BF6-093E-2455-40BD-DA2282CF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Компьютерные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3803F-CDB4-80CE-8186-F12EC92C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Изучаются многими дисциплинами, включая философию, культурологию, эстетику и мн. др.</a:t>
            </a:r>
          </a:p>
        </p:txBody>
      </p:sp>
      <p:pic>
        <p:nvPicPr>
          <p:cNvPr id="20" name="Picture 19" descr="Шах и мат в шахматной партии">
            <a:extLst>
              <a:ext uri="{FF2B5EF4-FFF2-40B4-BE49-F238E27FC236}">
                <a16:creationId xmlns:a16="http://schemas.microsoft.com/office/drawing/2014/main" id="{2AB4917D-C692-6521-DBD7-FAB2F304F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3" r="18326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F3DE7-8593-06BA-C09A-22CA8093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Ограничения по длине реплики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98D2E6-8E1A-F91A-0942-273121D8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70404"/>
              </p:ext>
            </p:extLst>
          </p:nvPr>
        </p:nvGraphicFramePr>
        <p:xfrm>
          <a:off x="904602" y="3336333"/>
          <a:ext cx="10378441" cy="220893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30915">
                  <a:extLst>
                    <a:ext uri="{9D8B030D-6E8A-4147-A177-3AD203B41FA5}">
                      <a16:colId xmlns:a16="http://schemas.microsoft.com/office/drawing/2014/main" val="1811798691"/>
                    </a:ext>
                  </a:extLst>
                </a:gridCol>
                <a:gridCol w="3569515">
                  <a:extLst>
                    <a:ext uri="{9D8B030D-6E8A-4147-A177-3AD203B41FA5}">
                      <a16:colId xmlns:a16="http://schemas.microsoft.com/office/drawing/2014/main" val="2363813081"/>
                    </a:ext>
                  </a:extLst>
                </a:gridCol>
                <a:gridCol w="2978011">
                  <a:extLst>
                    <a:ext uri="{9D8B030D-6E8A-4147-A177-3AD203B41FA5}">
                      <a16:colId xmlns:a16="http://schemas.microsoft.com/office/drawing/2014/main" val="1102285617"/>
                    </a:ext>
                  </a:extLst>
                </a:gridCol>
              </a:tblGrid>
              <a:tr h="629291"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ENGLISH</a:t>
                      </a:r>
                    </a:p>
                  </a:txBody>
                  <a:tcPr marL="214605" marR="80477" marT="107302" marB="107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INCORRECT RUSSIAN</a:t>
                      </a:r>
                    </a:p>
                  </a:txBody>
                  <a:tcPr marL="214605" marR="80477" marT="107302" marB="107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CORRECT RUSSIAN</a:t>
                      </a:r>
                    </a:p>
                  </a:txBody>
                  <a:tcPr marL="214605" marR="80477" marT="107302" marB="107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352637"/>
                  </a:ext>
                </a:extLst>
              </a:tr>
              <a:tr h="629291"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 think that she’s right.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Я думаю, что она права.</a:t>
                      </a: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Думаю, она права.</a:t>
                      </a: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89118"/>
                  </a:ext>
                </a:extLst>
              </a:tr>
              <a:tr h="950357"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 see that you’ve found a new sword.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Я вижу, что ты нашел новый меч.</a:t>
                      </a: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Вижу, у тебя новый меч.</a:t>
                      </a:r>
                    </a:p>
                  </a:txBody>
                  <a:tcPr marL="214605" marR="80477" marT="107302" marB="10730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93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0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F113-8B3B-03F3-E7DF-7A9FB7B3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переводческих решений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05B93-4EB3-9E70-91DA-33A1D10D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 any Diamond pack to get Unlimited Lives for VAR_COUNT hours!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2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D1577-0B0A-FA6C-918C-546BA481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D1E76-06B8-56F9-C342-00353958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Купите любой набор самоцветов и получите неограниченное количество жизней на </a:t>
            </a:r>
            <a:r>
              <a:rPr lang="en-US" dirty="0"/>
              <a:t>VAR_COUNT</a:t>
            </a:r>
            <a:r>
              <a:rPr lang="ru-RU" dirty="0"/>
              <a:t> ч. </a:t>
            </a:r>
          </a:p>
        </p:txBody>
      </p:sp>
    </p:spTree>
    <p:extLst>
      <p:ext uri="{BB962C8B-B14F-4D97-AF65-F5344CB8AC3E}">
        <p14:creationId xmlns:p14="http://schemas.microsoft.com/office/powerpoint/2010/main" val="161961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CD03E-3724-9DE3-E45D-5DD49FB3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0612-CC5F-484C-0934-D541EC7D6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police recruitment poster doing here?</a:t>
            </a:r>
          </a:p>
          <a:p>
            <a:r>
              <a:rPr lang="en-US" dirty="0"/>
              <a:t>“Rock on with the police”</a:t>
            </a:r>
          </a:p>
          <a:p>
            <a:r>
              <a:rPr lang="en-US" dirty="0"/>
              <a:t>Maybe they are trying to trick kids into thinking the police are some kind of band. </a:t>
            </a:r>
          </a:p>
          <a:p>
            <a:r>
              <a:rPr lang="en-US" dirty="0"/>
              <a:t>But that’s just silly. Who’d name a band the “Police”?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4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4E05-42D7-8FD7-D9DD-495ACABD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14AC2-92D8-1658-BAAF-75CE1B2B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«Переходи в полицейскую тусовку!»</a:t>
            </a:r>
          </a:p>
          <a:p>
            <a:r>
              <a:rPr lang="ru-RU" dirty="0"/>
              <a:t>Кому придет в голову тусоваться с полицией?</a:t>
            </a:r>
          </a:p>
          <a:p>
            <a:endParaRPr lang="ru-RU" dirty="0"/>
          </a:p>
          <a:p>
            <a:r>
              <a:rPr lang="ru-RU" dirty="0"/>
              <a:t>От группы и роковой тематики придется отказаться – группа </a:t>
            </a:r>
            <a:r>
              <a:rPr lang="en-US" dirty="0"/>
              <a:t>”Police” </a:t>
            </a:r>
            <a:r>
              <a:rPr lang="ru-RU" dirty="0"/>
              <a:t>у нас мало кому известна и название не у всех ассоциируется с русским словом «полиция».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885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55AF00-C660-5A93-9A92-EAF1A4716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82322"/>
              </p:ext>
            </p:extLst>
          </p:nvPr>
        </p:nvGraphicFramePr>
        <p:xfrm>
          <a:off x="838200" y="3330510"/>
          <a:ext cx="10515600" cy="1744032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22762330"/>
                    </a:ext>
                  </a:extLst>
                </a:gridCol>
              </a:tblGrid>
              <a:tr h="581344">
                <a:tc>
                  <a:txBody>
                    <a:bodyPr/>
                    <a:lstStyle/>
                    <a:p>
                      <a:pPr fontAlgn="t"/>
                      <a:r>
                        <a:rPr lang="en-US" sz="1900" b="1" cap="none" spc="0">
                          <a:solidFill>
                            <a:schemeClr val="tx1"/>
                          </a:solidFill>
                          <a:effectLst/>
                        </a:rPr>
                        <a:t>This side-scrolling beat '</a:t>
                      </a:r>
                      <a:r>
                        <a:rPr lang="en-US" sz="1900" b="1" cap="none" spc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  <a:effectLst/>
                        </a:rPr>
                        <a:t> up lets up to three players battle enemies in a fantasy setting.</a:t>
                      </a:r>
                      <a:endParaRPr lang="en-US" sz="1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9665" marR="45962" marT="122819" marB="12281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723829"/>
                  </a:ext>
                </a:extLst>
              </a:tr>
              <a:tr h="581344">
                <a:tc>
                  <a:txBody>
                    <a:bodyPr/>
                    <a:lstStyle/>
                    <a:p>
                      <a:pPr fontAlgn="t"/>
                      <a:r>
                        <a:rPr lang="en-US" sz="1900" b="1" cap="none" spc="0">
                          <a:solidFill>
                            <a:schemeClr val="tx1"/>
                          </a:solidFill>
                          <a:effectLst/>
                        </a:rPr>
                        <a:t>Your mission is to save the land of Ancaria from an evil empire that enslaved it.</a:t>
                      </a:r>
                      <a:endParaRPr lang="en-US" sz="1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9665" marR="45962" marT="122819" marB="12281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703467"/>
                  </a:ext>
                </a:extLst>
              </a:tr>
              <a:tr h="581344">
                <a:tc>
                  <a:txBody>
                    <a:bodyPr/>
                    <a:lstStyle/>
                    <a:p>
                      <a:pPr fontAlgn="t"/>
                      <a:r>
                        <a:rPr lang="en-US" sz="1900" b="1" cap="none" spc="0">
                          <a:solidFill>
                            <a:schemeClr val="tx1"/>
                          </a:solidFill>
                          <a:effectLst/>
                        </a:rPr>
                        <a:t>Whether you want to cast spells or swing an axe, Sacred Citadel has you covered.</a:t>
                      </a:r>
                      <a:endParaRPr lang="en-US" sz="1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9665" marR="45962" marT="122819" marB="12281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6216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AF86BD-D585-EBC5-6F1B-F2D5963B248A}"/>
              </a:ext>
            </a:extLst>
          </p:cNvPr>
          <p:cNvSpPr txBox="1"/>
          <p:nvPr/>
        </p:nvSpPr>
        <p:spPr>
          <a:xfrm>
            <a:off x="4770304" y="980501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Из описания игры:</a:t>
            </a:r>
          </a:p>
        </p:txBody>
      </p:sp>
    </p:spTree>
    <p:extLst>
      <p:ext uri="{BB962C8B-B14F-4D97-AF65-F5344CB8AC3E}">
        <p14:creationId xmlns:p14="http://schemas.microsoft.com/office/powerpoint/2010/main" val="3309513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66924-C47A-FB3C-05A8-11393654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Решение (с </a:t>
            </a:r>
            <a:r>
              <a:rPr lang="ru-RU" sz="5400" dirty="0" err="1"/>
              <a:t>оф.сайта</a:t>
            </a:r>
            <a:r>
              <a:rPr lang="ru-RU" sz="5400" dirty="0"/>
              <a:t>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C9FC35E-54D4-D5E9-F7EA-5B0B17531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29389"/>
              </p:ext>
            </p:extLst>
          </p:nvPr>
        </p:nvGraphicFramePr>
        <p:xfrm>
          <a:off x="444843" y="2787927"/>
          <a:ext cx="10908957" cy="28291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08957">
                  <a:extLst>
                    <a:ext uri="{9D8B030D-6E8A-4147-A177-3AD203B41FA5}">
                      <a16:colId xmlns:a16="http://schemas.microsoft.com/office/drawing/2014/main" val="566040670"/>
                    </a:ext>
                  </a:extLst>
                </a:gridCol>
              </a:tblGrid>
              <a:tr h="943066">
                <a:tc>
                  <a:txBody>
                    <a:bodyPr/>
                    <a:lstStyle/>
                    <a:p>
                      <a:pPr fontAlgn="t"/>
                      <a:r>
                        <a:rPr lang="ru-RU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До трех игроков могут сражаться с противниками в фэнтезийной обстановке этой игры в жанре </a:t>
                      </a:r>
                    </a:p>
                    <a:p>
                      <a:pPr fontAlgn="t"/>
                      <a:r>
                        <a:rPr lang="ru-RU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«побей их всех» с горизонтальной прокруткой.</a:t>
                      </a:r>
                      <a:endParaRPr lang="ru-RU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69961" marR="161977" marT="161977" marB="1619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69723"/>
                  </a:ext>
                </a:extLst>
              </a:tr>
              <a:tr h="943066">
                <a:tc>
                  <a:txBody>
                    <a:bodyPr/>
                    <a:lstStyle/>
                    <a:p>
                      <a:pPr fontAlgn="t"/>
                      <a:r>
                        <a:rPr lang="ru-RU" sz="1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Ваша миссия состоит в том, чтобы освободить земли Анкарии от захватившей их империи зла.</a:t>
                      </a:r>
                      <a:endParaRPr lang="ru-RU" sz="1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69961" marR="161977" marT="161977" marB="1619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38798"/>
                  </a:ext>
                </a:extLst>
              </a:tr>
              <a:tr h="943066">
                <a:tc>
                  <a:txBody>
                    <a:bodyPr/>
                    <a:lstStyle/>
                    <a:p>
                      <a:pPr fontAlgn="t"/>
                      <a:r>
                        <a:rPr lang="ru-RU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Предпочитаете ли вы произносить заклинания или размахивать топором — Цитадель позаботится о вас в любом случае.</a:t>
                      </a:r>
                      <a:endParaRPr lang="ru-RU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69961" marR="161977" marT="161977" marB="1619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7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F4E52-7CCC-BE10-FC51-5FC165C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CE2F9-3AD0-82F3-2AAB-1B0754C3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Silly men\</a:t>
            </a:r>
            <a:r>
              <a:rPr lang="en-US" dirty="0" err="1"/>
              <a:t>nEven</a:t>
            </a:r>
            <a:r>
              <a:rPr lang="en-US" dirty="0"/>
              <a:t> the captain couldn’t resist my beauty\</a:t>
            </a:r>
            <a:r>
              <a:rPr lang="en-US" dirty="0" err="1"/>
              <a:t>nI</a:t>
            </a:r>
            <a:r>
              <a:rPr lang="en-US" dirty="0"/>
              <a:t> know I’m beautiful, </a:t>
            </a:r>
            <a:r>
              <a:rPr lang="en-US" dirty="0" err="1"/>
              <a:t>hee</a:t>
            </a:r>
            <a:r>
              <a:rPr lang="en-US" dirty="0"/>
              <a:t> </a:t>
            </a:r>
            <a:r>
              <a:rPr lang="en-US" dirty="0" err="1"/>
              <a:t>hee</a:t>
            </a:r>
            <a:r>
              <a:rPr lang="en-US" dirty="0"/>
              <a:t>\</a:t>
            </a:r>
            <a:r>
              <a:rPr lang="en-US" dirty="0" err="1"/>
              <a:t>nBut</a:t>
            </a:r>
            <a:r>
              <a:rPr lang="en-US" dirty="0"/>
              <a:t> who would’ve thought that\</a:t>
            </a:r>
            <a:r>
              <a:rPr lang="en-US" dirty="0" err="1"/>
              <a:t>neven</a:t>
            </a:r>
            <a:r>
              <a:rPr lang="en-US" dirty="0"/>
              <a:t> the monsters would find me beautiful?\</a:t>
            </a:r>
            <a:r>
              <a:rPr lang="en-US" dirty="0" err="1"/>
              <a:t>nThis</a:t>
            </a:r>
            <a:r>
              <a:rPr lang="en-US" dirty="0"/>
              <a:t> is a surprise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83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6AA75-77AF-9F6E-888C-39FD3A0F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10A6B-DAC1-FB24-6C5A-70F23EF1C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Earthquake...?!\</a:t>
            </a:r>
            <a:r>
              <a:rPr lang="en-US" dirty="0" err="1"/>
              <a:t>nIs</a:t>
            </a:r>
            <a:r>
              <a:rPr lang="en-US" dirty="0"/>
              <a:t> it the [ff4e00]</a:t>
            </a:r>
            <a:r>
              <a:rPr lang="en-US" dirty="0" err="1"/>
              <a:t>Kipa</a:t>
            </a:r>
            <a:r>
              <a:rPr lang="en-US" dirty="0"/>
              <a:t>[</a:t>
            </a:r>
            <a:r>
              <a:rPr lang="en-US" dirty="0" err="1"/>
              <a:t>ffffff</a:t>
            </a:r>
            <a:r>
              <a:rPr lang="en-US" dirty="0"/>
              <a:t>] again...?</a:t>
            </a:r>
          </a:p>
          <a:p>
            <a:r>
              <a:rPr lang="en-US" dirty="0"/>
              <a:t>It looks like the [ff4e00][Dione]Leader[</a:t>
            </a:r>
            <a:r>
              <a:rPr lang="en-US" dirty="0" err="1"/>
              <a:t>ffffff</a:t>
            </a:r>
            <a:r>
              <a:rPr lang="en-US" dirty="0"/>
              <a:t>] wiped out the </a:t>
            </a:r>
            <a:r>
              <a:rPr lang="en-US" dirty="0" err="1"/>
              <a:t>Kipa</a:t>
            </a:r>
            <a:r>
              <a:rPr lang="en-US" dirty="0"/>
              <a:t> again</a:t>
            </a:r>
          </a:p>
          <a:p>
            <a:r>
              <a:rPr lang="en-US" dirty="0"/>
              <a:t>I was only able to sense deep Darkness...\</a:t>
            </a:r>
            <a:r>
              <a:rPr lang="en-US" dirty="0" err="1"/>
              <a:t>nThey</a:t>
            </a:r>
            <a:r>
              <a:rPr lang="en-US" dirty="0"/>
              <a:t> took [ff9600]</a:t>
            </a:r>
            <a:r>
              <a:rPr lang="en-US" dirty="0" err="1"/>
              <a:t>Benuda</a:t>
            </a:r>
            <a:r>
              <a:rPr lang="en-US" dirty="0"/>
              <a:t>[</a:t>
            </a:r>
            <a:r>
              <a:rPr lang="en-US" dirty="0" err="1"/>
              <a:t>ffffff</a:t>
            </a:r>
            <a:r>
              <a:rPr lang="en-US" dirty="0"/>
              <a:t>] along with my little one!</a:t>
            </a:r>
          </a:p>
          <a:p>
            <a:r>
              <a:rPr lang="en-US" dirty="0"/>
              <a:t>I'm the newbie here~ Call me whenever you need! </a:t>
            </a:r>
            <a:r>
              <a:rPr lang="en-US" dirty="0" err="1"/>
              <a:t>Pleeaaasseee</a:t>
            </a:r>
            <a:r>
              <a:rPr lang="en-US" dirty="0"/>
              <a:t>~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7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Желтый вопросительный знак">
            <a:extLst>
              <a:ext uri="{FF2B5EF4-FFF2-40B4-BE49-F238E27FC236}">
                <a16:creationId xmlns:a16="http://schemas.microsoft.com/office/drawing/2014/main" id="{F0E033CE-CC7B-2BA6-47EB-48B708D81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5" r="590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DB124-34D0-85C7-B5C3-B8A2F979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ru-RU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C7DBD-81A4-A05A-C891-607B98F8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/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388903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D87C0-98C7-B024-3711-B4761EAF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Классификации 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18240-F606-AA02-B9BE-5104FBD4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Диссертация по культурологии ТИМУРА ХАФИЗОВИЧА КУТЛАЛИЕВА «Жанровая типология компьютерных игр: проблема систематизации художественных средств» (2014)</a:t>
            </a:r>
          </a:p>
          <a:p>
            <a:pPr marL="0" indent="0">
              <a:buNone/>
            </a:pPr>
            <a:r>
              <a:rPr lang="ru-RU" dirty="0"/>
              <a:t>Основные категории КИ:</a:t>
            </a:r>
          </a:p>
          <a:p>
            <a:r>
              <a:rPr lang="ru-RU" dirty="0"/>
              <a:t>«Действие» (или «Экшн/Экшен» как транслитерация английского «</a:t>
            </a:r>
            <a:r>
              <a:rPr lang="en-US" dirty="0"/>
              <a:t>Action»). </a:t>
            </a:r>
            <a:r>
              <a:rPr lang="ru-RU" dirty="0"/>
              <a:t>Категория включает в себя большую часть компьютерных игр, требующих хорошей реакции, глазомера и точности движений. </a:t>
            </a:r>
          </a:p>
          <a:p>
            <a:r>
              <a:rPr lang="ru-RU" dirty="0"/>
              <a:t>«Симулятор» (в англ. традиции также «</a:t>
            </a:r>
            <a:r>
              <a:rPr lang="en-US" dirty="0"/>
              <a:t>Simulation» - «</a:t>
            </a:r>
            <a:r>
              <a:rPr lang="ru-RU" dirty="0"/>
              <a:t>Симуляция»). Категория, объединяющая игры, которые предлагают имитацию реальной человеческой деятельности.</a:t>
            </a:r>
          </a:p>
          <a:p>
            <a:r>
              <a:rPr lang="ru-RU" dirty="0"/>
              <a:t>«Стратегия» («</a:t>
            </a:r>
            <a:r>
              <a:rPr lang="en-US" dirty="0"/>
              <a:t>Strategy»). </a:t>
            </a:r>
            <a:r>
              <a:rPr lang="ru-RU" dirty="0"/>
              <a:t>Категория стратегических игр включает в себя все игры, приоритет в которой отдан управлению ресурсами.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5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B8114D-5ED2-610C-2A3C-4CDAA9DD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641"/>
            <a:ext cx="10515600" cy="57583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«Ролевая игра» («</a:t>
            </a:r>
            <a:r>
              <a:rPr lang="en-US" dirty="0"/>
              <a:t>Role-playing Game», «Computer Role-playing Game»). </a:t>
            </a:r>
            <a:r>
              <a:rPr lang="ru-RU" dirty="0"/>
              <a:t>Автор указывает, что компьютерные ролевые игры с их возникновения в середине 70-х годов до настоящего времени объединяет в первую очередь наличие у персонажей набора описывающих их характеристик, развивающихся в ходе игры.</a:t>
            </a:r>
          </a:p>
          <a:p>
            <a:r>
              <a:rPr lang="ru-RU" dirty="0"/>
              <a:t> «Приключение» («</a:t>
            </a:r>
            <a:r>
              <a:rPr lang="en-US" dirty="0"/>
              <a:t>Adventure»). </a:t>
            </a:r>
            <a:r>
              <a:rPr lang="ru-RU" dirty="0"/>
              <a:t>Общим для этих игр является то, что путь героя (или героев) временами преграждают другие персонажи или неодушевленные препятствия. Продолжить путешествие позволяет решение связанной с преградой «естественной» головоломки: использованием нужного предмета, правильным ведением диалога и т. д. </a:t>
            </a:r>
          </a:p>
          <a:p>
            <a:r>
              <a:rPr lang="ru-RU" dirty="0"/>
              <a:t>«Головоломка» («</a:t>
            </a:r>
            <a:r>
              <a:rPr lang="en-US" dirty="0"/>
              <a:t>Puzzle»). </a:t>
            </a:r>
            <a:r>
              <a:rPr lang="ru-RU" dirty="0"/>
              <a:t>Жанр объединяет игры, предлагающие серии логических задач, построенных на одном общем наборе правил. </a:t>
            </a:r>
          </a:p>
          <a:p>
            <a:r>
              <a:rPr lang="ru-RU" dirty="0"/>
              <a:t>обучающие игры и игры, посвященные спортивным состязаниям.</a:t>
            </a:r>
          </a:p>
          <a:p>
            <a:r>
              <a:rPr lang="ru-RU" dirty="0"/>
              <a:t>Автореферат диссертации: </a:t>
            </a:r>
            <a:r>
              <a:rPr lang="en-US" dirty="0">
                <a:hlinkClick r:id="rId2"/>
              </a:rPr>
              <a:t>https://new-disser.ru/_avtoreferats/01007512845.pdf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2890A7-22F5-B6E9-54B3-AE7FE062B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29526"/>
              </p:ext>
            </p:extLst>
          </p:nvPr>
        </p:nvGraphicFramePr>
        <p:xfrm>
          <a:off x="407623" y="286439"/>
          <a:ext cx="11413476" cy="6257568"/>
        </p:xfrm>
        <a:graphic>
          <a:graphicData uri="http://schemas.openxmlformats.org/drawingml/2006/table">
            <a:tbl>
              <a:tblPr/>
              <a:tblGrid>
                <a:gridCol w="3804492">
                  <a:extLst>
                    <a:ext uri="{9D8B030D-6E8A-4147-A177-3AD203B41FA5}">
                      <a16:colId xmlns:a16="http://schemas.microsoft.com/office/drawing/2014/main" val="1713209397"/>
                    </a:ext>
                  </a:extLst>
                </a:gridCol>
                <a:gridCol w="3804492">
                  <a:extLst>
                    <a:ext uri="{9D8B030D-6E8A-4147-A177-3AD203B41FA5}">
                      <a16:colId xmlns:a16="http://schemas.microsoft.com/office/drawing/2014/main" val="2118613844"/>
                    </a:ext>
                  </a:extLst>
                </a:gridCol>
                <a:gridCol w="3804492">
                  <a:extLst>
                    <a:ext uri="{9D8B030D-6E8A-4147-A177-3AD203B41FA5}">
                      <a16:colId xmlns:a16="http://schemas.microsoft.com/office/drawing/2014/main" val="3283707283"/>
                    </a:ext>
                  </a:extLst>
                </a:gridCol>
              </a:tblGrid>
              <a:tr h="138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Жанровые группы и поджанры по Кутлалиеву</a:t>
                      </a:r>
                      <a:r>
                        <a:rPr lang="ru-RU" sz="5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[33]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3364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Жанровая группа</a:t>
                      </a:r>
                    </a:p>
                  </a:txBody>
                  <a:tcPr marL="23649" marR="51731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Поджанр</a:t>
                      </a:r>
                    </a:p>
                  </a:txBody>
                  <a:tcPr marL="23649" marR="51731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Синонимы</a:t>
                      </a:r>
                    </a:p>
                  </a:txBody>
                  <a:tcPr marL="23649" marR="51731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58002"/>
                  </a:ext>
                </a:extLst>
              </a:tr>
              <a:tr h="138248">
                <a:tc rowSpan="11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4" tooltip="Action"/>
                        </a:rPr>
                        <a:t>Действие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5" tooltip="Shoot ’em up"/>
                        </a:rPr>
                        <a:t>Shoot’em up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Shmup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06343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Arena shooter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Аренный шутер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01110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6" tooltip="Shoot ’em up"/>
                        </a:rPr>
                        <a:t>Scroll shooter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Scrollig-shooter, </a:t>
                      </a:r>
                      <a:r>
                        <a:rPr lang="ru-RU" sz="500">
                          <a:effectLst/>
                        </a:rPr>
                        <a:t>скролл-шутер, проматывающая стрелялка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46245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Аналоги </a:t>
                      </a:r>
                      <a:r>
                        <a:rPr lang="en-US" sz="500">
                          <a:effectLst/>
                        </a:rPr>
                        <a:t>Gauntlet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2937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7" tooltip="Платформер"/>
                        </a:rPr>
                        <a:t>Platformer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Платформер, платформенная аркада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10268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8" tooltip="Beat ’em up"/>
                        </a:rPr>
                        <a:t>Beat ’em up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Brawl(er), </a:t>
                      </a:r>
                      <a:r>
                        <a:rPr lang="ru-RU" sz="500">
                          <a:effectLst/>
                        </a:rPr>
                        <a:t>потасовка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60806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9" tooltip="Файтинг"/>
                        </a:rPr>
                        <a:t>Fighting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Файтинг, единоборства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83379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3D shooter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Шутер, трехмерный шутер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05395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10" tooltip="Shoot ’em up"/>
                        </a:rPr>
                        <a:t>Rail shooter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Onrails shooter, </a:t>
                      </a:r>
                      <a:r>
                        <a:rPr lang="ru-RU" sz="500">
                          <a:effectLst/>
                        </a:rPr>
                        <a:t>рельсовый тир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21770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Quick time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Испытания на реакцию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53143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11" tooltip="Музыкальная игра"/>
                        </a:rPr>
                        <a:t>Rhythm games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Испытания на ритм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684"/>
                  </a:ext>
                </a:extLst>
              </a:tr>
              <a:tr h="138248">
                <a:tc rowSpan="4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2" tooltip="Симулятор"/>
                        </a:rPr>
                        <a:t>Симулятор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3" tooltip="Авиасимулятор"/>
                        </a:rPr>
                        <a:t>Авиасимулятор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59373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4" tooltip="Автосимулятор"/>
                        </a:rPr>
                        <a:t>Автосимулятор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78488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5" tooltip="Космический симулятор (жанр)"/>
                        </a:rPr>
                        <a:t>Космосимулятор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42816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6" tooltip="Симулятор жизни"/>
                        </a:rPr>
                        <a:t>Симулятор жизни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55389"/>
                  </a:ext>
                </a:extLst>
              </a:tr>
              <a:tr h="138248">
                <a:tc rowSpan="4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7" tooltip="Квест"/>
                        </a:rPr>
                        <a:t>Приключения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18" tooltip="Interactive fiction"/>
                        </a:rPr>
                        <a:t>Interactive fiction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32050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Text adventure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Интерактивная литература, тектовые приключения, текстовые квесты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73867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Управляемые через меню команд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71328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19" tooltip="Choose Your Own Adventure"/>
                        </a:rPr>
                        <a:t>С</a:t>
                      </a:r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19" tooltip="Choose Your Own Adventure"/>
                        </a:rPr>
                        <a:t>hoose your own adventure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Выбери себе приключение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93042"/>
                  </a:ext>
                </a:extLst>
              </a:tr>
              <a:tr h="138248">
                <a:tc rowSpan="4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0" tooltip="Компьютерная стратегическая игра"/>
                        </a:rPr>
                        <a:t>Стратегия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Экономическая стратегия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Симуляторы бизнеса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96361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21" tooltip="Варгейм"/>
                        </a:rPr>
                        <a:t>Wargame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Военные игры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13181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2" tooltip="Стратегия в реальном времени"/>
                        </a:rPr>
                        <a:t>Стратегии реального времени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28021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23" tooltip="4X"/>
                        </a:rPr>
                        <a:t>4X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Глобальные стратегии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53410"/>
                  </a:ext>
                </a:extLst>
              </a:tr>
              <a:tr h="138248">
                <a:tc rowSpan="2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4" tooltip="Головоломка (жанр компьютерных игр)"/>
                        </a:rPr>
                        <a:t>Головоломка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5" tooltip="Машина Голдберга"/>
                        </a:rPr>
                        <a:t>Машина Руба Голдберга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3047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Головоломки с группировкой одинаковых элементов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55841"/>
                  </a:ext>
                </a:extLst>
              </a:tr>
              <a:tr h="229204">
                <a:tc rowSpan="4"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6" tooltip="Компьютерная ролевая игра"/>
                        </a:rPr>
                        <a:t>Ролевая игра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Игры с группой созданных персонажей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893354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Игры с группой из героя и его спутников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92420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27" tooltip="Японская ролевая игра"/>
                        </a:rPr>
                        <a:t>Японская ролевая игра</a:t>
                      </a:r>
                      <a:endParaRPr lang="ru-RU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Japanese RPG, JRPG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15177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28" tooltip="Roguelike"/>
                        </a:rPr>
                        <a:t>Roguelike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Игры, похожие на </a:t>
                      </a:r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29" tooltip="Rogue"/>
                        </a:rPr>
                        <a:t>Rogue</a:t>
                      </a:r>
                      <a:r>
                        <a:rPr lang="en-US" sz="500">
                          <a:effectLst/>
                        </a:rPr>
                        <a:t>, </a:t>
                      </a:r>
                      <a:r>
                        <a:rPr lang="ru-RU" sz="500">
                          <a:effectLst/>
                        </a:rPr>
                        <a:t>рогалик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06712"/>
                  </a:ext>
                </a:extLst>
              </a:tr>
              <a:tr h="138248">
                <a:tc rowSpan="9"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Смешанные жанры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30" tooltip="Стелс (компьютерные игры)"/>
                        </a:rPr>
                        <a:t>stealth action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Стелс-экшен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02245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31" tooltip="Survival horror"/>
                        </a:rPr>
                        <a:t>Survival horror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Ужас выживания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71625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Аналоги </a:t>
                      </a:r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32" tooltip="Diablo (серия игр)"/>
                        </a:rPr>
                        <a:t>Diablo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93135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Приключения с динамическим миром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6189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Indirect control strategy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Стратегия непрямого управления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99059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33" tooltip="Tower Defense"/>
                        </a:rPr>
                        <a:t>Tower defense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Башенная оборона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53539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Freelance simulator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Симулятор «вольного предпринимателя»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81465"/>
                  </a:ext>
                </a:extLst>
              </a:tr>
              <a:tr h="22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Combatsim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Комбатсим, военный симулятор, симулятор боя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27999"/>
                  </a:ext>
                </a:extLst>
              </a:tr>
              <a:tr h="13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u="none" strike="noStrike">
                          <a:solidFill>
                            <a:srgbClr val="0645AD"/>
                          </a:solidFill>
                          <a:effectLst/>
                          <a:hlinkClick r:id="rId34" tooltip="Heroes of Might and Magic (серия игр)"/>
                        </a:rPr>
                        <a:t>Аналоги </a:t>
                      </a:r>
                      <a:r>
                        <a:rPr lang="en-US" sz="500" u="none" strike="noStrike">
                          <a:solidFill>
                            <a:srgbClr val="0645AD"/>
                          </a:solidFill>
                          <a:effectLst/>
                          <a:hlinkClick r:id="rId34" tooltip="Heroes of Might and Magic (серия игр)"/>
                        </a:rPr>
                        <a:t>Heroes of Might &amp; Magic</a:t>
                      </a:r>
                      <a:endParaRPr lang="en-US" sz="500">
                        <a:effectLst/>
                      </a:endParaRP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—</a:t>
                      </a:r>
                    </a:p>
                  </a:txBody>
                  <a:tcPr marL="23649" marR="23649" marT="11824" marB="118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73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3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E59B1-D3CC-DB79-1005-92332DFE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/>
              <a:t>Вопросы заказчику (задаются до начала проекта)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B863D-BE19-E419-DB0D-A69300AF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2000"/>
              <a:t>Целевая аудитория </a:t>
            </a:r>
          </a:p>
          <a:p>
            <a:r>
              <a:rPr lang="ru-RU" sz="2000"/>
              <a:t>Стиль и уровень формальности</a:t>
            </a:r>
          </a:p>
          <a:p>
            <a:r>
              <a:rPr lang="ru-RU" sz="2000"/>
              <a:t>Перевод основных терминов (принцип адаптации под ПЯ или транслитерации) </a:t>
            </a:r>
          </a:p>
          <a:p>
            <a:r>
              <a:rPr lang="ru-RU" sz="2000"/>
              <a:t>Непереводимые термины </a:t>
            </a:r>
          </a:p>
          <a:p>
            <a:r>
              <a:rPr lang="ru-RU" sz="2000"/>
              <a:t>Справочные файлы или ссылки</a:t>
            </a:r>
          </a:p>
          <a:p>
            <a:pPr marL="0" indent="0">
              <a:buNone/>
            </a:pPr>
            <a:endParaRPr lang="ru-RU" sz="2000"/>
          </a:p>
        </p:txBody>
      </p:sp>
      <p:pic>
        <p:nvPicPr>
          <p:cNvPr id="7" name="Рисунок 6" descr="Изображение выглядит как текст, Боевик, плака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02CED10-447D-084C-A249-6F665DF1E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34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81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5EDAA-4E29-BC5B-869B-BAE4C5E6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800"/>
              <a:t>Навыки художественного перевода необходимы для перевода диалогов персонажей КИ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9E3BE3-533E-DCAF-9128-D8A4896E4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53248"/>
              </p:ext>
            </p:extLst>
          </p:nvPr>
        </p:nvGraphicFramePr>
        <p:xfrm>
          <a:off x="345989" y="2730844"/>
          <a:ext cx="11684430" cy="31025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78794">
                  <a:extLst>
                    <a:ext uri="{9D8B030D-6E8A-4147-A177-3AD203B41FA5}">
                      <a16:colId xmlns:a16="http://schemas.microsoft.com/office/drawing/2014/main" val="3563205086"/>
                    </a:ext>
                  </a:extLst>
                </a:gridCol>
                <a:gridCol w="4060707">
                  <a:extLst>
                    <a:ext uri="{9D8B030D-6E8A-4147-A177-3AD203B41FA5}">
                      <a16:colId xmlns:a16="http://schemas.microsoft.com/office/drawing/2014/main" val="4054791204"/>
                    </a:ext>
                  </a:extLst>
                </a:gridCol>
                <a:gridCol w="3944929">
                  <a:extLst>
                    <a:ext uri="{9D8B030D-6E8A-4147-A177-3AD203B41FA5}">
                      <a16:colId xmlns:a16="http://schemas.microsoft.com/office/drawing/2014/main" val="798998177"/>
                    </a:ext>
                  </a:extLst>
                </a:gridCol>
              </a:tblGrid>
              <a:tr h="799804"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</a:rPr>
                        <a:t>ENGLISH</a:t>
                      </a:r>
                    </a:p>
                  </a:txBody>
                  <a:tcPr marL="169733" marR="101840" marT="101840" marB="10184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</a:rPr>
                        <a:t>INCORRECT RUSSIAN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</a:rPr>
                        <a:t>CORRECT RUSSIAN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22382"/>
                  </a:ext>
                </a:extLst>
              </a:tr>
              <a:tr h="1151365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Are you not allied with the one they 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call Raina?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169733" marR="101840" marT="101840" marB="10184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Ты не являешься союзником той, кого </a:t>
                      </a:r>
                    </a:p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зовут Рейна?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Ты, случайно, не в сговоре с этой Рейной?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01996"/>
                  </a:ext>
                </a:extLst>
              </a:tr>
              <a:tr h="1151365"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Thank God you’re here to clarify things.</a:t>
                      </a:r>
                      <a:endPara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169733" marR="101840" marT="101840" marB="10184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Слава Богу, что ты здесь, чтобы все </a:t>
                      </a:r>
                    </a:p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объяснить.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Слава богу, что ты умеешь все хорошо </a:t>
                      </a:r>
                    </a:p>
                    <a:p>
                      <a:pPr fontAlgn="t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объяснять.</a:t>
                      </a:r>
                    </a:p>
                  </a:txBody>
                  <a:tcPr marL="169733" marR="101840" marT="101840" marB="10184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9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5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1FE16D-0BB9-43FC-A645-3419A195E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FED87-5B80-EC94-E927-E2C9742F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dirty="0"/>
              <a:t>Перевод имен собственных (на примере имен персонажей игры </a:t>
            </a:r>
            <a:r>
              <a:rPr lang="en-US" dirty="0"/>
              <a:t>Kubo’s Quest</a:t>
            </a:r>
            <a:r>
              <a:rPr lang="ru-RU" dirty="0"/>
              <a:t>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14182E-2B5E-64F1-A66C-855E812C1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49004"/>
              </p:ext>
            </p:extLst>
          </p:nvPr>
        </p:nvGraphicFramePr>
        <p:xfrm>
          <a:off x="5162204" y="2637907"/>
          <a:ext cx="6086860" cy="24777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46627">
                  <a:extLst>
                    <a:ext uri="{9D8B030D-6E8A-4147-A177-3AD203B41FA5}">
                      <a16:colId xmlns:a16="http://schemas.microsoft.com/office/drawing/2014/main" val="3993949183"/>
                    </a:ext>
                  </a:extLst>
                </a:gridCol>
                <a:gridCol w="2265311">
                  <a:extLst>
                    <a:ext uri="{9D8B030D-6E8A-4147-A177-3AD203B41FA5}">
                      <a16:colId xmlns:a16="http://schemas.microsoft.com/office/drawing/2014/main" val="1355957432"/>
                    </a:ext>
                  </a:extLst>
                </a:gridCol>
                <a:gridCol w="1874922">
                  <a:extLst>
                    <a:ext uri="{9D8B030D-6E8A-4147-A177-3AD203B41FA5}">
                      <a16:colId xmlns:a16="http://schemas.microsoft.com/office/drawing/2014/main" val="4099564662"/>
                    </a:ext>
                  </a:extLst>
                </a:gridCol>
              </a:tblGrid>
              <a:tr h="619447">
                <a:tc>
                  <a:txBody>
                    <a:bodyPr/>
                    <a:lstStyle/>
                    <a:p>
                      <a:pPr fontAlgn="t"/>
                      <a:r>
                        <a:rPr lang="ru-R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Исходный текст</a:t>
                      </a:r>
                    </a:p>
                  </a:txBody>
                  <a:tcPr marL="0" marR="62505" marT="25002" marB="18751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1" cap="none" spc="0">
                          <a:solidFill>
                            <a:schemeClr val="tx1"/>
                          </a:solidFill>
                          <a:effectLst/>
                        </a:rPr>
                        <a:t>Перевод в фильме</a:t>
                      </a:r>
                    </a:p>
                  </a:txBody>
                  <a:tcPr marL="0" marR="62505" marT="25002" marB="18751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1" cap="none" spc="0">
                          <a:solidFill>
                            <a:schemeClr val="tx1"/>
                          </a:solidFill>
                          <a:effectLst/>
                        </a:rPr>
                        <a:t>Перевод в игре</a:t>
                      </a:r>
                    </a:p>
                  </a:txBody>
                  <a:tcPr marL="0" marR="62505" marT="25002" marB="18751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047383"/>
                  </a:ext>
                </a:extLst>
              </a:tr>
              <a:tr h="619447">
                <a:tc>
                  <a:txBody>
                    <a:bodyPr/>
                    <a:lstStyle/>
                    <a:p>
                      <a:pPr fontAlgn="t"/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Hanzo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 dirty="0" err="1">
                          <a:solidFill>
                            <a:schemeClr val="tx1"/>
                          </a:solidFill>
                          <a:effectLst/>
                        </a:rPr>
                        <a:t>Ханзо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Ганзо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536376"/>
                  </a:ext>
                </a:extLst>
              </a:tr>
              <a:tr h="619447">
                <a:tc>
                  <a:txBody>
                    <a:bodyPr/>
                    <a:lstStyle/>
                    <a:p>
                      <a:pPr fontAlgn="t"/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Beetle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Жук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Скарабей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83218"/>
                  </a:ext>
                </a:extLst>
              </a:tr>
              <a:tr h="619447">
                <a:tc>
                  <a:txBody>
                    <a:bodyPr/>
                    <a:lstStyle/>
                    <a:p>
                      <a:pPr fontAlgn="t"/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Monkey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Обезьяна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Макака</a:t>
                      </a:r>
                    </a:p>
                  </a:txBody>
                  <a:tcPr marL="0" marR="62505" marT="25002" marB="187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8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4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23140-AB4E-E82D-31C9-E9EE0D70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2600"/>
              <a:t>При переводе имен персонажей чаще всего используются:</a:t>
            </a:r>
            <a:br>
              <a:rPr lang="ru-RU" sz="2600"/>
            </a:br>
            <a:endParaRPr lang="ru-RU" sz="2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7ED1D-DFF4-A78E-7378-7A774F8F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Транслитерация или транскрипция.  </a:t>
            </a:r>
          </a:p>
          <a:p>
            <a:pPr marL="0" indent="0">
              <a:buNone/>
            </a:pPr>
            <a:r>
              <a:rPr lang="ru-RU" sz="2400"/>
              <a:t>Пример: </a:t>
            </a:r>
            <a:r>
              <a:rPr lang="en-US" sz="2400"/>
              <a:t>Amigo Bear — </a:t>
            </a:r>
            <a:r>
              <a:rPr lang="ru-RU" sz="2400"/>
              <a:t>Амиго</a:t>
            </a:r>
          </a:p>
          <a:p>
            <a:r>
              <a:rPr lang="ru-RU" sz="2400"/>
              <a:t>Буквальный перевод (обычно «говорящие» имена и прозвища).</a:t>
            </a:r>
          </a:p>
          <a:p>
            <a:pPr marL="0" indent="0">
              <a:buNone/>
            </a:pPr>
            <a:r>
              <a:rPr lang="ru-RU" sz="2400"/>
              <a:t>Пример: </a:t>
            </a:r>
            <a:r>
              <a:rPr lang="en-US" sz="2400"/>
              <a:t>Bedtime Bear — </a:t>
            </a:r>
            <a:r>
              <a:rPr lang="ru-RU" sz="2400"/>
              <a:t>Соня</a:t>
            </a:r>
          </a:p>
          <a:p>
            <a:r>
              <a:rPr lang="ru-RU" sz="2400"/>
              <a:t>Смешанный перевод. </a:t>
            </a:r>
          </a:p>
          <a:p>
            <a:pPr marL="0" indent="0">
              <a:buNone/>
            </a:pPr>
            <a:r>
              <a:rPr lang="ru-RU" sz="2400"/>
              <a:t>Пример: </a:t>
            </a:r>
            <a:r>
              <a:rPr lang="en-US" sz="2400"/>
              <a:t>Champ Care Bear — </a:t>
            </a:r>
            <a:r>
              <a:rPr lang="ru-RU" sz="2400"/>
              <a:t>Медвежонок Чемп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36411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1848</Words>
  <Application>Microsoft Macintosh PowerPoint</Application>
  <PresentationFormat>Широкоэкранный</PresentationFormat>
  <Paragraphs>280</Paragraphs>
  <Slides>29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YS Text</vt:lpstr>
      <vt:lpstr>Тема Office</vt:lpstr>
      <vt:lpstr>Локализация компьютерных игр</vt:lpstr>
      <vt:lpstr>Компьютерные игры</vt:lpstr>
      <vt:lpstr>Классификации КИ</vt:lpstr>
      <vt:lpstr>Презентация PowerPoint</vt:lpstr>
      <vt:lpstr>Презентация PowerPoint</vt:lpstr>
      <vt:lpstr>Вопросы заказчику (задаются до начала проекта)</vt:lpstr>
      <vt:lpstr>Навыки художественного перевода необходимы для перевода диалогов персонажей КИ</vt:lpstr>
      <vt:lpstr>Перевод имен собственных (на примере имен персонажей игры Kubo’s Quest)</vt:lpstr>
      <vt:lpstr>При переводе имен персонажей чаще всего используются: </vt:lpstr>
      <vt:lpstr>Работа с глоссарием</vt:lpstr>
      <vt:lpstr>Что в глоссарий не входит:</vt:lpstr>
      <vt:lpstr>Перевод названий монстров</vt:lpstr>
      <vt:lpstr>Перевод названий игровых предметов</vt:lpstr>
      <vt:lpstr>Пример плохого описания игры</vt:lpstr>
      <vt:lpstr>Пример обезличивания</vt:lpstr>
      <vt:lpstr>Правила пунктуации в играх</vt:lpstr>
      <vt:lpstr>Капитализация слов</vt:lpstr>
      <vt:lpstr>Пример тегов и переменных в играх</vt:lpstr>
      <vt:lpstr>Пример работы с переменными в играх</vt:lpstr>
      <vt:lpstr>Ограничения по длине реплики</vt:lpstr>
      <vt:lpstr>Примеры переводческих решений </vt:lpstr>
      <vt:lpstr>Решение</vt:lpstr>
      <vt:lpstr>Презентация PowerPoint</vt:lpstr>
      <vt:lpstr>Решение</vt:lpstr>
      <vt:lpstr>Презентация PowerPoint</vt:lpstr>
      <vt:lpstr>Решение (с оф.сайта)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Локализация компьютерных игр</dc:title>
  <dc:creator>Мария Ружникова</dc:creator>
  <cp:lastModifiedBy>Мария Ружникова</cp:lastModifiedBy>
  <cp:revision>4</cp:revision>
  <dcterms:created xsi:type="dcterms:W3CDTF">2023-05-18T23:56:39Z</dcterms:created>
  <dcterms:modified xsi:type="dcterms:W3CDTF">2023-05-19T01:58:07Z</dcterms:modified>
</cp:coreProperties>
</file>