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472" r:id="rId3"/>
    <p:sldId id="557" r:id="rId5"/>
    <p:sldId id="4496" r:id="rId6"/>
    <p:sldId id="4497" r:id="rId7"/>
    <p:sldId id="4473" r:id="rId8"/>
    <p:sldId id="4478" r:id="rId9"/>
    <p:sldId id="4480" r:id="rId10"/>
    <p:sldId id="4475" r:id="rId11"/>
    <p:sldId id="4474" r:id="rId12"/>
    <p:sldId id="4477" r:id="rId13"/>
    <p:sldId id="4479" r:id="rId14"/>
    <p:sldId id="4415" r:id="rId15"/>
    <p:sldId id="3647" r:id="rId16"/>
    <p:sldId id="4481" r:id="rId17"/>
    <p:sldId id="4482" r:id="rId18"/>
    <p:sldId id="4484" r:id="rId19"/>
    <p:sldId id="4483" r:id="rId20"/>
    <p:sldId id="4485" r:id="rId21"/>
    <p:sldId id="4486" r:id="rId22"/>
    <p:sldId id="4487" r:id="rId23"/>
    <p:sldId id="4488" r:id="rId24"/>
    <p:sldId id="4489" r:id="rId25"/>
    <p:sldId id="4490" r:id="rId26"/>
    <p:sldId id="4491" r:id="rId27"/>
    <p:sldId id="4492" r:id="rId28"/>
    <p:sldId id="4493" r:id="rId29"/>
    <p:sldId id="4494" r:id="rId30"/>
    <p:sldId id="271" r:id="rId31"/>
    <p:sldId id="272" r:id="rId32"/>
    <p:sldId id="273" r:id="rId33"/>
    <p:sldId id="274" r:id="rId34"/>
    <p:sldId id="275" r:id="rId35"/>
    <p:sldId id="276" r:id="rId36"/>
    <p:sldId id="4499" r:id="rId37"/>
    <p:sldId id="4500" r:id="rId38"/>
    <p:sldId id="4501" r:id="rId39"/>
    <p:sldId id="4502" r:id="rId40"/>
    <p:sldId id="4503" r:id="rId41"/>
    <p:sldId id="4504" r:id="rId42"/>
    <p:sldId id="4495" r:id="rId43"/>
    <p:sldId id="3837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5" autoAdjust="0"/>
    <p:restoredTop sz="78947" autoAdjust="0"/>
  </p:normalViewPr>
  <p:slideViewPr>
    <p:cSldViewPr snapToGrid="0">
      <p:cViewPr varScale="1">
        <p:scale>
          <a:sx n="50" d="100"/>
          <a:sy n="50" d="100"/>
        </p:scale>
        <p:origin x="13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4C86-07B2-4925-80D1-1850A4BE5B3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jangoproject.com/en/3.0/topics/i18n/#definitions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hyperlink" Target="https://swan-swan.ru/translation/web/" TargetMode="External"/><Relationship Id="rId3" Type="http://schemas.openxmlformats.org/officeDocument/2006/relationships/hyperlink" Target="https://swan-swan.ru/services/perevod-statey-dlya-sayta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4" Type="http://schemas.openxmlformats.org/officeDocument/2006/relationships/hyperlink" Target="https://swan-swan.ru/services/perevod-statey-dlya-sayta/" TargetMode="External"/><Relationship Id="rId3" Type="http://schemas.openxmlformats.org/officeDocument/2006/relationships/hyperlink" Target="https://swan-swan.ru/translation/web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4" Type="http://schemas.openxmlformats.org/officeDocument/2006/relationships/hyperlink" Target="https://ru.wikipedia.org/w/index.php?title=Swift_(%D0%B1%D1%80%D0%B0%D1%83%D0%B7%D0%B5%D1%80)&amp;action=edit&amp;redlink=1" TargetMode="External"/><Relationship Id="rId3" Type="http://schemas.openxmlformats.org/officeDocument/2006/relationships/hyperlink" Target="https://ru.wikipedia.org/wiki/GTK%2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9" Type="http://schemas.openxmlformats.org/officeDocument/2006/relationships/hyperlink" Target="https://ru.wikipedia.org/wiki/%D0%A2%D0%BE%D0%B2%D0%B0%D1%80" TargetMode="External"/><Relationship Id="rId8" Type="http://schemas.openxmlformats.org/officeDocument/2006/relationships/hyperlink" Target="https://ru.wikipedia.org/wiki/NTSC" TargetMode="External"/><Relationship Id="rId71" Type="http://schemas.openxmlformats.org/officeDocument/2006/relationships/hyperlink" Target="https://ru.wikipedia.org/wiki/Apple_Inc." TargetMode="External"/><Relationship Id="rId70" Type="http://schemas.openxmlformats.org/officeDocument/2006/relationships/hyperlink" Target="https://ru.wikipedia.org/wiki/%D0%A0%D0%B0%D0%B7%D1%80%D0%B0%D0%B1%D0%BE%D1%82%D0%BA%D0%B0_%D0%BF%D1%80%D0%BE%D0%B3%D1%80%D0%B0%D0%BC%D0%BC%D0%BD%D0%BE%D0%B3%D0%BE_%D0%BE%D0%B1%D0%B5%D1%81%D0%BF%D0%B5%D1%87%D0%B5%D0%BD%D0%B8%D1%8F" TargetMode="External"/><Relationship Id="rId7" Type="http://schemas.openxmlformats.org/officeDocument/2006/relationships/hyperlink" Target="https://ru.wikipedia.org/wiki/PAL" TargetMode="External"/><Relationship Id="rId69" Type="http://schemas.openxmlformats.org/officeDocument/2006/relationships/hyperlink" Target="https://ru.wikipedia.org/wiki/%D0%9B%D0%BE%D0%BA%D0%B0%D0%BB%D0%B8%D0%B7%D0%B0%D1%86%D0%B8%D1%8F_%D0%BF%D1%80%D0%BE%D0%B3%D1%80%D0%B0%D0%BC%D0%BC%D0%BD%D0%BE%D0%B3%D0%BE_%D0%BE%D0%B1%D0%B5%D1%81%D0%BF%D0%B5%D1%87%D0%B5%D0%BD%D0%B8%D1%8F#cite_note-8" TargetMode="External"/><Relationship Id="rId68" Type="http://schemas.openxmlformats.org/officeDocument/2006/relationships/hyperlink" Target="https://ru.wikipedia.org/wiki/%D0%90%D1%80%D0%B0%D0%B1%D0%B5%D1%81%D0%BA%D0%B0_(%D0%BE%D1%80%D0%BD%D0%B0%D0%BC%D0%B5%D0%BD%D1%82)" TargetMode="External"/><Relationship Id="rId67" Type="http://schemas.openxmlformats.org/officeDocument/2006/relationships/hyperlink" Target="https://ru.wikipedia.org/wiki/%D0%98%D1%81%D0%BB%D0%B0%D0%BC" TargetMode="External"/><Relationship Id="rId66" Type="http://schemas.openxmlformats.org/officeDocument/2006/relationships/hyperlink" Target="https://ru.wikipedia.org/wiki/%D0%9A%D0%BB%D0%B8%D0%BF%D0%B0%D1%80%D1%82" TargetMode="External"/><Relationship Id="rId65" Type="http://schemas.openxmlformats.org/officeDocument/2006/relationships/hyperlink" Target="https://ru.wikipedia.org/wiki/%D0%92%D1%8B%D0%BA%D0%BB%D1%8E%D1%87%D0%B0%D1%82%D0%B5%D0%BB%D1%8C_(%D1%8D%D0%BB%D0%B5%D0%BA%D1%82%D1%80%D0%BE%D1%83%D1%81%D1%82%D0%B0%D0%BD%D0%BE%D0%B2%D0%BE%D1%87%D0%BD%D0%BE%D0%B5_%D0%B8%D0%B7%D0%B4%D0%B5%D0%BB%D0%B8%D0%B5)" TargetMode="External"/><Relationship Id="rId64" Type="http://schemas.openxmlformats.org/officeDocument/2006/relationships/hyperlink" Target="https://ru.wikipedia.org/wiki/%D0%92%D0%B5%D0%BB%D0%B8%D0%BA%D0%BE%D0%B1%D1%80%D0%B8%D1%82%D0%B0%D0%BD%D0%B8%D1%8F" TargetMode="External"/><Relationship Id="rId63" Type="http://schemas.openxmlformats.org/officeDocument/2006/relationships/hyperlink" Target="https://ru.wikipedia.org/wiki/%D0%93%D0%BB%D0%BE%D0%B1%D1%83%D1%81" TargetMode="External"/><Relationship Id="rId62" Type="http://schemas.openxmlformats.org/officeDocument/2006/relationships/hyperlink" Target="https://ru.wikipedia.org/wiki/%D0%A1%D0%B8%D0%BB%D0%BE%D0%B2%D1%8B%D0%B5_%D0%B2%D0%B8%D0%BB%D0%BA%D0%B8_%D0%B8_%D1%80%D0%BE%D0%B7%D0%B5%D1%82%D0%BA%D0%B8_%D0%B4%D0%BB%D1%8F_%D0%BF%D0%B5%D1%80%D0%B5%D0%BC%D0%B5%D0%BD%D0%BD%D0%BE%D0%B3%D0%BE_%D1%82%D0%BE%D0%BA%D0%B0" TargetMode="External"/><Relationship Id="rId61" Type="http://schemas.openxmlformats.org/officeDocument/2006/relationships/hyperlink" Target="https://ru.wikipedia.org/wiki/%D0%94%D0%BE%D1%80%D0%BE%D0%B6%D0%BD%D1%8B%D0%B5_%D0%B7%D0%BD%D0%B0%D0%BA%D0%B8" TargetMode="External"/><Relationship Id="rId60" Type="http://schemas.openxmlformats.org/officeDocument/2006/relationships/hyperlink" Target="https://ru.wikipedia.org/wiki/%D0%97%D0%BD%D0%B0%D1%87%D0%BE%D0%BA_(%D1%8D%D0%BB%D0%B5%D0%BC%D0%B5%D0%BD%D1%82_%D0%B3%D1%80%D0%B0%D1%84%D0%B8%D1%87%D0%B5%D1%81%D0%BA%D0%BE%D0%B3%D0%BE_%D0%B8%D0%BD%D1%82%D0%B5%D1%80%D1%84%D0%B5%D0%B9%D1%81%D0%B0)" TargetMode="External"/><Relationship Id="rId6" Type="http://schemas.openxmlformats.org/officeDocument/2006/relationships/hyperlink" Target="https://ru.wikipedia.org/wiki/%D0%98%D0%B3%D1%80%D0%BE%D0%B2%D0%B0%D1%8F_%D0%BA%D0%BE%D0%BD%D1%81%D0%BE%D0%BB%D1%8C" TargetMode="External"/><Relationship Id="rId59" Type="http://schemas.openxmlformats.org/officeDocument/2006/relationships/hyperlink" Target="https://ru.wikipedia.org/wiki/%D0%9F%D0%BE%D1%87%D1%82%D0%BE%D0%B2%D1%8B%D0%B9_%D1%8F%D1%89%D0%B8%D0%BA" TargetMode="External"/><Relationship Id="rId58" Type="http://schemas.openxmlformats.org/officeDocument/2006/relationships/hyperlink" Target="https://ru.wikipedia.org/wiki/%D0%95%D0%B2%D1%80%D0%B5%D0%B8" TargetMode="External"/><Relationship Id="rId57" Type="http://schemas.openxmlformats.org/officeDocument/2006/relationships/hyperlink" Target="https://ru.wikipedia.org/wiki/%D0%A2%D1%83%D1%80%D0%BA%D0%B8" TargetMode="External"/><Relationship Id="rId56" Type="http://schemas.openxmlformats.org/officeDocument/2006/relationships/hyperlink" Target="https://ru.wikipedia.org/wiki/Syberia_2" TargetMode="External"/><Relationship Id="rId55" Type="http://schemas.openxmlformats.org/officeDocument/2006/relationships/hyperlink" Target="https://ru.wikipedia.org/wiki/%D0%AE%D0%BC%D0%BE%D1%80" TargetMode="External"/><Relationship Id="rId54" Type="http://schemas.openxmlformats.org/officeDocument/2006/relationships/hyperlink" Target="https://ru.wikipedia.org/wiki/%D0%9F%D1%80%D0%B0%D0%B7%D0%B4%D0%BD%D0%B8%D0%BA" TargetMode="External"/><Relationship Id="rId53" Type="http://schemas.openxmlformats.org/officeDocument/2006/relationships/hyperlink" Target="https://ru.wikipedia.org/wiki/%D0%A0%D1%83%D1%81%D1%81%D0%BA%D0%B8%D0%B5" TargetMode="External"/><Relationship Id="rId52" Type="http://schemas.openxmlformats.org/officeDocument/2006/relationships/hyperlink" Target="https://ru.wikipedia.org/wiki/%D0%9A%D1%80%D0%B0%D1%81%D0%BD%D1%8B%D0%B9_%D1%86%D0%B2%D0%B5%D1%82" TargetMode="External"/><Relationship Id="rId51" Type="http://schemas.openxmlformats.org/officeDocument/2006/relationships/hyperlink" Target="https://ru.wikipedia.org/wiki/%D0%9C%D0%B5%D0%BD%D1%82%D0%B0%D0%BB%D0%B8%D1%82%D0%B5%D1%82" TargetMode="External"/><Relationship Id="rId50" Type="http://schemas.openxmlformats.org/officeDocument/2006/relationships/hyperlink" Target="https://ru.wikipedia.org/wiki/1%D0%A1:_%D0%9F%D1%80%D0%B5%D0%B4%D0%BF%D1%80%D0%B8%D1%8F%D1%82%D0%B8%D0%B5" TargetMode="External"/><Relationship Id="rId5" Type="http://schemas.openxmlformats.org/officeDocument/2006/relationships/hyperlink" Target="https://ru.wikipedia.org/wiki/%D0%9B%D0%BE%D0%BA%D0%B0%D0%BB%D0%B8%D0%B7%D0%B0%D1%86%D0%B8%D1%8F_%D0%BF%D1%80%D0%BE%D0%B3%D1%80%D0%B0%D0%BC%D0%BC%D0%BD%D0%BE%D0%B3%D0%BE_%D0%BE%D0%B1%D0%B5%D1%81%D0%BF%D0%B5%D1%87%D0%B5%D0%BD%D0%B8%D1%8F#cite_note-3" TargetMode="External"/><Relationship Id="rId49" Type="http://schemas.openxmlformats.org/officeDocument/2006/relationships/hyperlink" Target="https://ru.wikipedia.org/wiki/%D0%A1%D0%B5%D1%82%D0%B5%D0%B2%D0%B0%D1%8F_%D0%B8%D0%B3%D1%80%D0%B0" TargetMode="External"/><Relationship Id="rId48" Type="http://schemas.openxmlformats.org/officeDocument/2006/relationships/hyperlink" Target="https://ru.wikipedia.org/wiki/%D0%98%D0%BD%D1%82%D0%B5%D1%80%D0%BE%D0%BF%D0%B5%D1%80%D0%B0%D0%B1%D0%B5%D0%BB%D1%8C%D0%BD%D0%BE%D1%81%D1%82%D1%8C" TargetMode="External"/><Relationship Id="rId47" Type="http://schemas.openxmlformats.org/officeDocument/2006/relationships/hyperlink" Target="https://ru.wikipedia.org/wiki/%D0%A2%D0%B8%D0%BF%D0%BE%D0%B3%D1%80%D0%B0%D1%84%D0%B8%D0%BA%D0%B0" TargetMode="External"/><Relationship Id="rId46" Type="http://schemas.openxmlformats.org/officeDocument/2006/relationships/hyperlink" Target="https://ru.wikipedia.org/wiki/%D0%9C%D0%B5%D0%B4%D0%B8%D0%B0%D0%BF%D0%BB%D0%B5%D0%B5%D1%80_(%D0%BF%D1%80%D0%BE%D0%B3%D1%80%D0%B0%D0%BC%D0%BC%D0%BD%D0%BE%D0%B5_%D0%BE%D0%B1%D0%B5%D1%81%D0%BF%D0%B5%D1%87%D0%B5%D0%BD%D0%B8%D0%B5)" TargetMode="External"/><Relationship Id="rId45" Type="http://schemas.openxmlformats.org/officeDocument/2006/relationships/hyperlink" Target="https://ru.wikipedia.org/wiki/%D0%91%D1%80%D0%B0%D1%83%D0%B7%D0%B5%D1%80" TargetMode="External"/><Relationship Id="rId44" Type="http://schemas.openxmlformats.org/officeDocument/2006/relationships/hyperlink" Target="https://ru.wikipedia.org/wiki/Windows" TargetMode="External"/><Relationship Id="rId43" Type="http://schemas.openxmlformats.org/officeDocument/2006/relationships/hyperlink" Target="https://ru.wikipedia.org/wiki/%D0%AF%D0%BF%D0%BE%D0%BD%D1%81%D0%BA%D0%B8%D0%B9_%D1%8F%D0%B7%D1%8B%D0%BA" TargetMode="External"/><Relationship Id="rId42" Type="http://schemas.openxmlformats.org/officeDocument/2006/relationships/hyperlink" Target="https://ru.wikipedia.org/wiki/%D0%98%D0%B2%D1%80%D0%B8%D1%82" TargetMode="External"/><Relationship Id="rId41" Type="http://schemas.openxmlformats.org/officeDocument/2006/relationships/hyperlink" Target="https://ru.wikipedia.org/wiki/%D0%90%D1%80%D0%B0%D0%B1%D1%81%D0%BA%D0%B8%D0%B9_%D1%8F%D0%B7%D1%8B%D0%BA" TargetMode="External"/><Relationship Id="rId40" Type="http://schemas.openxmlformats.org/officeDocument/2006/relationships/hyperlink" Target="https://ru.wikipedia.org/wiki/%D0%94%D0%B2%D1%83%D0%BD%D0%B0%D0%BF%D1%80%D0%B0%D0%B2%D0%BB%D0%B5%D0%BD%D0%BD%D0%BE%D0%B5_%D0%BF%D0%B8%D1%81%D1%8C%D0%BC%D0%BE" TargetMode="External"/><Relationship Id="rId4" Type="http://schemas.openxmlformats.org/officeDocument/2006/relationships/hyperlink" Target="https://ru.wikipedia.org/wiki/%D0%9B%D0%BE%D0%BA%D0%B0%D0%BB%D0%B8%D0%B7%D0%B0%D1%86%D0%B8%D1%8F_%D0%BF%D1%80%D0%BE%D0%B3%D1%80%D0%B0%D0%BC%D0%BC%D0%BD%D0%BE%D0%B3%D0%BE_%D0%BE%D0%B1%D0%B5%D1%81%D0%BF%D0%B5%D1%87%D0%B5%D0%BD%D0%B8%D1%8F#cite_note-2" TargetMode="External"/><Relationship Id="rId39" Type="http://schemas.openxmlformats.org/officeDocument/2006/relationships/hyperlink" Target="https://ru.wikipedia.org/wiki/%D0%9B%D0%BE%D0%BA%D0%B0%D0%BB%D0%B8%D0%B7%D0%B0%D1%86%D0%B8%D1%8F_%D0%BF%D1%80%D0%BE%D0%B3%D1%80%D0%B0%D0%BC%D0%BC%D0%BD%D0%BE%D0%B3%D0%BE_%D0%BE%D0%B1%D0%B5%D1%81%D0%BF%D0%B5%D1%87%D0%B5%D0%BD%D0%B8%D1%8F#cite_note-7" TargetMode="External"/><Relationship Id="rId38" Type="http://schemas.openxmlformats.org/officeDocument/2006/relationships/hyperlink" Target="https://ru.wikipedia.org/wiki/%D0%9D%D0%B5%D0%BC%D0%B5%D1%86%D0%BA%D0%B8%D0%B9_%D1%8F%D0%B7%D1%8B%D0%BA" TargetMode="External"/><Relationship Id="rId37" Type="http://schemas.openxmlformats.org/officeDocument/2006/relationships/hyperlink" Target="https://ru.wikipedia.org/wiki/%D0%90%D0%BD%D0%B3%D0%BB%D0%B8%D0%B9%D1%81%D0%BA%D0%B8%D0%B9_%D1%8F%D0%B7%D1%8B%D0%BA" TargetMode="External"/><Relationship Id="rId36" Type="http://schemas.openxmlformats.org/officeDocument/2006/relationships/hyperlink" Target="https://ru.wikipedia.org/wiki/%D0%AD%D0%BB%D0%B5%D0%BC%D0%B5%D0%BD%D1%82_%D0%B8%D0%BD%D1%82%D0%B5%D1%80%D1%84%D0%B5%D0%B9%D1%81%D0%B0" TargetMode="External"/><Relationship Id="rId35" Type="http://schemas.openxmlformats.org/officeDocument/2006/relationships/hyperlink" Target="https://ru.wikipedia.org/wiki/%D0%92%D1%8B%D0%BA%D0%BB%D1%8E%D1%87%D0%BA%D0%B0" TargetMode="External"/><Relationship Id="rId34" Type="http://schemas.openxmlformats.org/officeDocument/2006/relationships/hyperlink" Target="https://ru.wikipedia.org/wiki/%D0%9E%D0%BF%D0%B5%D1%80%D0%B0%D1%86%D0%B8%D0%BE%D0%BD%D0%BD%D0%B0%D1%8F_%D1%81%D0%B8%D1%81%D1%82%D0%B5%D0%BC%D0%B0" TargetMode="External"/><Relationship Id="rId33" Type="http://schemas.openxmlformats.org/officeDocument/2006/relationships/hyperlink" Target="https://ru.wikipedia.org/wiki/Excel" TargetMode="External"/><Relationship Id="rId32" Type="http://schemas.openxmlformats.org/officeDocument/2006/relationships/hyperlink" Target="https://ru.wikipedia.org/wiki/%D0%9F%D0%B0%D1%81%D0%BF%D0%BE%D1%80%D1%82" TargetMode="External"/><Relationship Id="rId31" Type="http://schemas.openxmlformats.org/officeDocument/2006/relationships/hyperlink" Target="https://ru.wikipedia.org/wiki/%D0%98%D0%B4%D0%B5%D0%BD%D1%82%D0%B8%D1%84%D0%B8%D0%BA%D0%B0%D1%86%D0%B8%D0%BE%D0%BD%D0%BD%D1%8B%D0%B9_%D0%BD%D0%BE%D0%BC%D0%B5%D1%80_%D0%BD%D0%B0%D0%BB%D0%BE%D0%B3%D0%BE%D0%BF%D0%BB%D0%B0%D1%82%D0%B5%D0%BB%D1%8C%D1%89%D0%B8%D0%BA%D0%B0" TargetMode="External"/><Relationship Id="rId30" Type="http://schemas.openxmlformats.org/officeDocument/2006/relationships/hyperlink" Target="https://ru.wikipedia.org/wiki/%D0%9D%D0%BE%D0%BC%D0%B5%D1%80_%D1%81%D0%BE%D1%86%D0%B8%D0%B0%D0%BB%D1%8C%D0%BD%D0%BE%D0%B3%D0%BE_%D0%BE%D0%B1%D0%B5%D1%81%D0%BF%D0%B5%D1%87%D0%B5%D0%BD%D0%B8%D1%8F" TargetMode="External"/><Relationship Id="rId3" Type="http://schemas.openxmlformats.org/officeDocument/2006/relationships/hyperlink" Target="https://ru.wikipedia.org/wiki/%D0%9B%D0%BE%D0%BA%D0%B0%D0%BB%D0%B8%D0%B7%D0%B0%D1%86%D0%B8%D1%8F_%D0%BF%D1%80%D0%BE%D0%B3%D1%80%D0%B0%D0%BC%D0%BC%D0%BD%D0%BE%D0%B3%D0%BE_%D0%BE%D0%B1%D0%B5%D1%81%D0%BF%D0%B5%D1%87%D0%B5%D0%BD%D0%B8%D1%8F#cite_note-india-1" TargetMode="External"/><Relationship Id="rId29" Type="http://schemas.openxmlformats.org/officeDocument/2006/relationships/hyperlink" Target="https://ru.wikipedia.org/wiki/%D0%9D%D0%B0%D0%BB%D0%BE%D0%B3%D0%BE%D0%B2%D0%B0%D1%8F_%D1%81%D0%B8%D1%81%D1%82%D0%B5%D0%BC%D0%B0" TargetMode="External"/><Relationship Id="rId28" Type="http://schemas.openxmlformats.org/officeDocument/2006/relationships/hyperlink" Target="https://ru.wikipedia.org/wiki/%D0%97%D0%B0%D0%BA%D0%BE%D0%BD%D0%BE%D0%B4%D0%B0%D1%82%D0%B5%D0%BB%D1%8C%D1%81%D1%82%D0%B2%D0%BE" TargetMode="External"/><Relationship Id="rId27" Type="http://schemas.openxmlformats.org/officeDocument/2006/relationships/hyperlink" Target="https://ru.wikipedia.org/wiki/%D0%9C%D0%B5%D1%82%D1%80%D0%B8%D1%87%D0%B5%D1%81%D0%BA%D0%B0%D1%8F_%D1%81%D0%B8%D1%81%D1%82%D0%B5%D0%BC%D0%B0_%D0%BC%D0%B5%D1%80" TargetMode="External"/><Relationship Id="rId26" Type="http://schemas.openxmlformats.org/officeDocument/2006/relationships/hyperlink" Target="https://ru.wikipedia.org/wiki/%D0%A4%D0%BE%D1%80%D0%BC%D0%B0%D1%82_%D0%B1%D1%83%D0%BC%D0%B0%D0%B3%D0%B8" TargetMode="External"/><Relationship Id="rId25" Type="http://schemas.openxmlformats.org/officeDocument/2006/relationships/hyperlink" Target="https://ru.wikipedia.org/wiki/%D0%A1%D0%B8%D0%BC%D0%B2%D0%BE%D0%BB%D1%8B_%D0%B2%D0%B0%D0%BB%D1%8E%D1%82%D1%8B" TargetMode="External"/><Relationship Id="rId24" Type="http://schemas.openxmlformats.org/officeDocument/2006/relationships/hyperlink" Target="https://ru.wikipedia.org/wiki/%D0%98%D0%BC%D1%8F_%D1%87%D0%B5%D0%BB%D0%BE%D0%B2%D0%B5%D0%BA%D0%B0" TargetMode="External"/><Relationship Id="rId23" Type="http://schemas.openxmlformats.org/officeDocument/2006/relationships/hyperlink" Target="https://ru.wikipedia.org/wiki/%D0%A1%D1%82%D0%B0%D0%BD%D0%B4%D0%B0%D1%80%D1%82" TargetMode="External"/><Relationship Id="rId22" Type="http://schemas.openxmlformats.org/officeDocument/2006/relationships/hyperlink" Target="https://ru.wikipedia.org/wiki/%D0%9F%D0%B5%D1%80%D0%B5%D0%BD%D0%BE%D1%81_(%D1%82%D0%B8%D0%BF%D0%BE%D0%B3%D1%80%D0%B0%D1%84%D0%B8%D0%BA%D0%B0)" TargetMode="External"/><Relationship Id="rId21" Type="http://schemas.openxmlformats.org/officeDocument/2006/relationships/hyperlink" Target="https://ru.wikipedia.org/wiki/%D0%A1%D1%82%D1%80%D0%BE%D0%BA%D0%BE%D0%B2%D1%8B%D0%B9_%D1%82%D0%B8%D0%BF" TargetMode="External"/><Relationship Id="rId20" Type="http://schemas.openxmlformats.org/officeDocument/2006/relationships/hyperlink" Target="https://ru.wikipedia.org/wiki/%D0%9B%D0%B5%D0%BA%D1%81%D0%B8%D0%BA%D0%BE%D0%B3%D1%80%D0%B0%D1%84%D0%B8%D1%87%D0%B5%D1%81%D0%BA%D0%B8%D0%B9_%D0%BF%D0%BE%D1%80%D1%8F%D0%B4%D0%BE%D0%BA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s://ru.wikipedia.org/wiki/%D0%9B%D0%BE%D0%BA%D0%B0%D0%BB%D0%B8%D0%B7%D0%B0%D1%86%D0%B8%D1%8F_%D0%BF%D1%80%D0%BE%D0%B3%D1%80%D0%B0%D0%BC%D0%BC%D0%BD%D0%BE%D0%B3%D0%BE_%D0%BE%D0%B1%D0%B5%D1%81%D0%BF%D0%B5%D1%87%D0%B5%D0%BD%D0%B8%D1%8F#cite_note-6" TargetMode="External"/><Relationship Id="rId18" Type="http://schemas.openxmlformats.org/officeDocument/2006/relationships/hyperlink" Target="https://ru.wikipedia.org/wiki/%D0%9B%D0%BE%D0%BA%D0%B0%D0%BB%D0%B8%D0%B7%D0%B0%D1%86%D0%B8%D1%8F_%D0%BF%D1%80%D0%BE%D0%B3%D1%80%D0%B0%D0%BC%D0%BC%D0%BD%D0%BE%D0%B3%D0%BE_%D0%BE%D0%B1%D0%B5%D1%81%D0%BF%D0%B5%D1%87%D0%B5%D0%BD%D0%B8%D1%8F#cite_note-5" TargetMode="External"/><Relationship Id="rId17" Type="http://schemas.openxmlformats.org/officeDocument/2006/relationships/hyperlink" Target="https://ru.wikipedia.org/wiki/%D0%9B%D0%BE%D0%BA%D0%B0%D0%BB%D0%B8%D0%B7%D0%B0%D1%86%D0%B8%D1%8F_%D0%BF%D1%80%D0%BE%D0%B3%D1%80%D0%B0%D0%BC%D0%BC%D0%BD%D0%BE%D0%B3%D0%BE_%D0%BE%D0%B1%D0%B5%D1%81%D0%BF%D0%B5%D1%87%D0%B5%D0%BD%D0%B8%D1%8F#cite_note-4" TargetMode="External"/><Relationship Id="rId16" Type="http://schemas.openxmlformats.org/officeDocument/2006/relationships/hyperlink" Target="https://ru.wikipedia.org/wiki/%D0%98%D0%BD%D0%B4%D0%BE-%D0%BF%D0%B0%D0%BA%D0%B8%D1%81%D1%82%D0%B0%D0%BD%D1%81%D0%BA%D0%B8%D0%B9_%D0%BA%D0%BE%D0%BD%D1%84%D0%BB%D0%B8%D0%BA%D1%82" TargetMode="External"/><Relationship Id="rId15" Type="http://schemas.openxmlformats.org/officeDocument/2006/relationships/hyperlink" Target="https://ru.wikipedia.org/wiki/%D0%92%D0%BE%D0%B9%D0%BD%D0%B0_%D0%90%D0%BB%D1%8C%D1%82%D0%BE-%D0%A1%D0%B5%D0%BD%D0%B5%D0%BF%D0%B0" TargetMode="External"/><Relationship Id="rId14" Type="http://schemas.openxmlformats.org/officeDocument/2006/relationships/hyperlink" Target="https://ru.wikipedia.org/wiki/Windows_98" TargetMode="External"/><Relationship Id="rId13" Type="http://schemas.openxmlformats.org/officeDocument/2006/relationships/hyperlink" Target="https://ru.wikipedia.org/wiki/%D0%9F%D0%B5%D1%80%D1%81%D0%BE%D0%BD%D0%B0%D0%BB%D1%8C%D0%BD%D1%8B%D0%B5_%D0%B4%D0%B0%D0%BD%D0%BD%D1%8B%D0%B5" TargetMode="External"/><Relationship Id="rId12" Type="http://schemas.openxmlformats.org/officeDocument/2006/relationships/hyperlink" Target="https://ru.wikipedia.org/wiki/%D0%9F%D0%B5%D1%87%D0%B0%D1%82%D0%BD%D0%BE%D0%B5_%D0%B8%D0%B7%D0%B4%D0%B0%D0%BD%D0%B8%D0%B5" TargetMode="External"/><Relationship Id="rId11" Type="http://schemas.openxmlformats.org/officeDocument/2006/relationships/hyperlink" Target="https://ru.wikipedia.org/wiki/%D0%90%D0%BD%D1%82%D0%B8%D0%BC%D0%BE%D0%BD%D0%BE%D0%BF%D0%BE%D0%BB%D1%8C%D0%BD%D0%BE%D0%B5_%D0%B7%D0%B0%D0%BA%D0%BE%D0%BD%D0%BE%D0%B4%D0%B0%D1%82%D0%B5%D0%BB%D1%8C%D1%81%D1%82%D0%B2%D0%BE" TargetMode="External"/><Relationship Id="rId10" Type="http://schemas.openxmlformats.org/officeDocument/2006/relationships/hyperlink" Target="https://ru.wikipedia.org/wiki/%D0%9F%D0%B0%D1%82%D0%B5%D0%BD%D1%82" TargetMode="Externa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интернационализация — процесс обеспечения возможности локализации продукта. То есть реализация программного обеспечения таким образом чтобы оно знало, когда и как показывать различный контент в зависимости от культурной или языковой принадлежности (локали) пользователя. 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Как гласит </a:t>
            </a:r>
            <a:r>
              <a:rPr lang="ru-RU" b="0" i="0" u="none" strike="noStrike" dirty="0">
                <a:solidFill>
                  <a:srgbClr val="548EAA"/>
                </a:solidFill>
                <a:effectLst/>
                <a:latin typeface="-apple-system"/>
                <a:hlinkClick r:id="rId3"/>
              </a:rPr>
              <a:t>документация </a:t>
            </a:r>
            <a:r>
              <a:rPr lang="ru-RU" b="0" i="0" u="none" strike="noStrike" dirty="0" err="1">
                <a:solidFill>
                  <a:srgbClr val="548EAA"/>
                </a:solidFill>
                <a:effectLst/>
                <a:latin typeface="-apple-system"/>
                <a:hlinkClick r:id="rId3"/>
              </a:rPr>
              <a:t>Django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: локализацию делают переводчики, а интернационализацию – разработчики. 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Однако упрощенное определение интернационализации и локализации может создать ложное впечатление, будто речь идет только о переводе. Этот процесс также включает в себя несколько видов адаптации, которые позволяют пользователю чувствовать себя комфортнее при использовании вашего продукта, например: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Формат даты и валюты;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Конвертация валюты;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Преобразование единиц измерения;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Символы юникода и двунаправленны текст (см. ниже);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Часовые пояса, календарь и особые праздники.</a:t>
            </a: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сайта Международной ассоциации стандартизации в области локализации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Localization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Standards</a:t>
            </a:r>
            <a:r>
              <a:rPr lang="ru-RU" dirty="0"/>
              <a:t> </a:t>
            </a:r>
            <a:r>
              <a:rPr lang="ru-RU" dirty="0" err="1"/>
              <a:t>Association</a:t>
            </a:r>
            <a:r>
              <a:rPr lang="ru-RU" dirty="0"/>
              <a:t> – LISA), где представлено следующее определение (перевод наш): «Локализацией следует считать культурную и лингвистическую адаптацию продукта для той целевой аудитории (страны, региона, языкового ареала), которая будет использовать данный продукт»</a:t>
            </a:r>
            <a:endParaRPr lang="ru-RU" dirty="0"/>
          </a:p>
          <a:p>
            <a:r>
              <a:rPr lang="ru-RU" dirty="0"/>
              <a:t>Следует подчеркнуть, что локализация занимает в </a:t>
            </a:r>
            <a:r>
              <a:rPr lang="ru-RU" dirty="0" err="1"/>
              <a:t>лингвоиндустрии</a:t>
            </a:r>
            <a:r>
              <a:rPr lang="ru-RU" dirty="0"/>
              <a:t> ключевую позицию, где перевод рассматривается как частный случай локализации. Кроме этого, существует также иная точка зрения на локализацию с позиции традиционной теории перевода, так же учитывающей фактор адресата, где адаптация текста к потребностям и ожиданиям получателя рассматривается как одна из собственно переводческих процедур [5]. Поскольку данный подход не противоречит определению локализации, данные понятия можно рассматривать вместе, так как они не исключают друг друга. </a:t>
            </a:r>
            <a:endParaRPr lang="ru-RU" dirty="0"/>
          </a:p>
          <a:p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Давайте отнесемся к переводу, локализации и творческой адаптации как к трем различным уровням одного и того же сервиса. Задача заключается в </a:t>
            </a:r>
            <a:r>
              <a:rPr lang="ru-RU" b="0" i="0" u="none" strike="noStrike" dirty="0">
                <a:solidFill>
                  <a:srgbClr val="419BC5"/>
                </a:solidFill>
                <a:effectLst/>
                <a:latin typeface="gpro"/>
                <a:hlinkClick r:id="rId3"/>
              </a:rPr>
              <a:t>трансформации контента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 для другой культуры или страны. Вопрос лишь в том, насколько глубокой должна быть эта трансформация в нюансах? В то время как </a:t>
            </a:r>
            <a:r>
              <a:rPr lang="ru-RU" b="1" i="0" dirty="0">
                <a:solidFill>
                  <a:srgbClr val="373748"/>
                </a:solidFill>
                <a:effectLst/>
                <a:latin typeface="gpro"/>
              </a:rPr>
              <a:t>перевод (первый уровень)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 переводит слова с одного языка на другой, </a:t>
            </a:r>
            <a:r>
              <a:rPr lang="ru-RU" b="1" i="0" u="none" strike="noStrike" dirty="0">
                <a:solidFill>
                  <a:srgbClr val="419BC5"/>
                </a:solidFill>
                <a:effectLst/>
                <a:latin typeface="inherit"/>
                <a:hlinkClick r:id="rId4"/>
              </a:rPr>
              <a:t>локализация</a:t>
            </a:r>
            <a:r>
              <a:rPr lang="ru-RU" b="1" i="0" dirty="0">
                <a:solidFill>
                  <a:srgbClr val="373748"/>
                </a:solidFill>
                <a:effectLst/>
                <a:latin typeface="gpro"/>
              </a:rPr>
              <a:t> (второй уровень)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 приспосабливает перевод к определенной локации, отсюда и наименование уровня – </a:t>
            </a:r>
            <a:r>
              <a:rPr lang="ru-RU" b="0" i="0" u="none" strike="noStrike" dirty="0">
                <a:solidFill>
                  <a:srgbClr val="419BC5"/>
                </a:solidFill>
                <a:effectLst/>
                <a:latin typeface="gpro"/>
                <a:hlinkClick r:id="rId4"/>
              </a:rPr>
              <a:t>локализация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. Еще есть </a:t>
            </a:r>
            <a:r>
              <a:rPr lang="ru-RU" b="1" i="0" dirty="0">
                <a:solidFill>
                  <a:srgbClr val="373748"/>
                </a:solidFill>
                <a:effectLst/>
                <a:latin typeface="gpro"/>
              </a:rPr>
              <a:t>творческая адаптация (третий уровень)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.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Арль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Ломмель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(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Arle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Lommel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), старший аналитик компании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Common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Sense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Advisory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описывает творческую адаптацию, как «</a:t>
            </a:r>
            <a:r>
              <a:rPr lang="ru-RU" b="0" i="0" u="none" strike="noStrike" dirty="0">
                <a:solidFill>
                  <a:srgbClr val="419BC5"/>
                </a:solidFill>
                <a:effectLst/>
                <a:latin typeface="gpro"/>
                <a:hlinkClick r:id="rId3"/>
              </a:rPr>
              <a:t>создание контента на языке перевода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, вдохновленного источником, но с высокой степенью адаптации к языку и культуре, в которой этот контент используется». Другими словами, в то время как в результате перевода и локализации происходит адаптация существующего контента, творческая адаптация создает новый контент.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Джуди Дженнер (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Judy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Jenner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) из Американской Ассоциации письменных переводчиков (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American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Translators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Association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) говорит о том, что письменный перевод меняет язык, в то время как при локализации происходит перевод единиц системы измерений, принятой в США, в единицы метрической системы. В сфере рекламных материалов </a:t>
            </a:r>
            <a:r>
              <a:rPr lang="ru-RU" b="0" i="0" u="none" strike="noStrike" dirty="0">
                <a:solidFill>
                  <a:srgbClr val="419BC5"/>
                </a:solidFill>
                <a:effectLst/>
                <a:latin typeface="gpro"/>
                <a:hlinkClick r:id="rId3"/>
              </a:rPr>
              <a:t>локализация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 осуществляется на уровне используемых цветов, цен, изображений, аналогий и других значимых элементов. Покрыты ли головы у женщин на изображениях на вашем арабоязычном вебсайте? Измеряется ли объем продаж компании масштабами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Super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Bowl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или Кубка мира? </a:t>
            </a:r>
            <a:r>
              <a:rPr lang="ru-RU" b="0" i="1" dirty="0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Скажем, продажа масштаба </a:t>
            </a:r>
            <a:r>
              <a:rPr lang="ru-RU" b="0" i="1" dirty="0" err="1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Super</a:t>
            </a:r>
            <a:r>
              <a:rPr lang="ru-RU" b="0" i="1" dirty="0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1" dirty="0" err="1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Bowl</a:t>
            </a:r>
            <a:r>
              <a:rPr lang="ru-RU" b="0" i="1" dirty="0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 предположительно связана с развлекательным аспектом жизни. При переводе </a:t>
            </a:r>
            <a:r>
              <a:rPr lang="ru-RU" b="0" i="1" dirty="0" err="1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Super</a:t>
            </a:r>
            <a:r>
              <a:rPr lang="ru-RU" b="0" i="1" dirty="0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1" dirty="0" err="1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Bowl</a:t>
            </a:r>
            <a:r>
              <a:rPr lang="ru-RU" b="0" i="1" dirty="0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 будет переведен на испанский, в результате локализации </a:t>
            </a:r>
            <a:r>
              <a:rPr lang="ru-RU" b="0" i="1" dirty="0" err="1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Super</a:t>
            </a:r>
            <a:r>
              <a:rPr lang="ru-RU" b="0" i="1" dirty="0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1" dirty="0" err="1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Bowl</a:t>
            </a:r>
            <a:r>
              <a:rPr lang="ru-RU" b="0" i="1" dirty="0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 превратится в Кубок Мира, а в результате творческой адаптации на свет появится совершенно новая кампания, связанная с развлекательным аспектом жизни, и адаптированная к специфики испаноговорящей страны. Новая кампания отлично подойдет для слоганов и наименований продукции, поскольку эти вещи действуют на подсознательном уровне. Но для записи в блоге творческая адаптация будет чрезмерной, поскольку </a:t>
            </a:r>
            <a:r>
              <a:rPr lang="ru-RU" b="0" i="1" u="none" strike="noStrike" dirty="0">
                <a:solidFill>
                  <a:srgbClr val="419BC5"/>
                </a:solidFill>
                <a:effectLst/>
                <a:latin typeface="georgia" panose="02040502050405020303" pitchFamily="18" charset="0"/>
                <a:hlinkClick r:id="rId4"/>
              </a:rPr>
              <a:t>контент</a:t>
            </a:r>
            <a:r>
              <a:rPr lang="ru-RU" b="0" i="1" dirty="0">
                <a:solidFill>
                  <a:srgbClr val="373748"/>
                </a:solidFill>
                <a:effectLst/>
                <a:latin typeface="georgia" panose="02040502050405020303" pitchFamily="18" charset="0"/>
              </a:rPr>
              <a:t> блога не целенаправлен. Дженнер говорит, что в общем и целом тексты креативного и рекламного характера в значительно большей степени зависит от культурологической специфики и смыслов, по сравнению с текстами любого другого рода и главное – выдать текст, который будет работать в целевой культуре, и при этом будет хорошо написан, и не важно, как будет называться процесс его создания.</a:t>
            </a:r>
            <a:endParaRPr lang="ru-RU" b="0" i="1" dirty="0">
              <a:solidFill>
                <a:srgbClr val="373748"/>
              </a:solidFill>
              <a:effectLst/>
              <a:latin typeface="georgia" panose="02040502050405020303" pitchFamily="18" charset="0"/>
            </a:endParaRPr>
          </a:p>
          <a:p>
            <a:pPr algn="l" fontAlgn="base"/>
            <a:r>
              <a:rPr lang="ru-RU" b="0" dirty="0">
                <a:solidFill>
                  <a:srgbClr val="373748"/>
                </a:solidFill>
                <a:effectLst/>
                <a:latin typeface="gpro"/>
              </a:rPr>
              <a:t>Смысл означает больше, чем название</a:t>
            </a:r>
            <a:endParaRPr lang="ru-RU" b="0" dirty="0">
              <a:solidFill>
                <a:srgbClr val="373748"/>
              </a:solidFill>
              <a:effectLst/>
              <a:latin typeface="gpro"/>
            </a:endParaRPr>
          </a:p>
          <a:p>
            <a:pPr algn="l" fontAlgn="base"/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Получить нужный вам сервис значительно важнее, чем определить, как он называется. Сегодня намечается тенденция, когда лингвисты выставляют счет на основе затрат времени, а не по объему перевода в словах, поскольку это обеспечивает надлежащее качество выполняемой работы. Некоторые из них включают в счета к оплате даже «продолжительные консультации с заказчиками, направленные на то, чтобы перевод был максимально правильным».</a:t>
            </a:r>
            <a:endParaRPr lang="ru-RU" b="0" i="0" dirty="0">
              <a:solidFill>
                <a:srgbClr val="373748"/>
              </a:solidFill>
              <a:effectLst/>
              <a:latin typeface="gpro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Неумение следовать конвенциям в ПЯ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\n форматирование, пробел, новая строка так могут оформляться и т. Д.</a:t>
            </a:r>
            <a:endParaRPr lang="ru-RU" dirty="0"/>
          </a:p>
          <a:p>
            <a:r>
              <a:rPr lang="ru-RU" dirty="0"/>
              <a:t>%1$ Заполнитель места (код) для переменных</a:t>
            </a:r>
            <a:endParaRPr lang="ru-RU" dirty="0"/>
          </a:p>
          <a:p>
            <a:r>
              <a:rPr lang="ru-RU" dirty="0"/>
              <a:t>&amp;# символы, не </a:t>
            </a:r>
            <a:r>
              <a:rPr lang="ru-RU" dirty="0" err="1"/>
              <a:t>сущ</a:t>
            </a:r>
            <a:r>
              <a:rPr lang="ru-RU" dirty="0"/>
              <a:t> в русс </a:t>
            </a:r>
            <a:r>
              <a:rPr lang="ru-RU" dirty="0" err="1"/>
              <a:t>яз</a:t>
            </a:r>
            <a:r>
              <a:rPr lang="ru-RU" dirty="0"/>
              <a:t>, например умляуты и </a:t>
            </a:r>
            <a:r>
              <a:rPr lang="ru-RU" dirty="0" err="1"/>
              <a:t>тд</a:t>
            </a:r>
            <a:endParaRPr lang="ru-RU" dirty="0"/>
          </a:p>
          <a:p>
            <a:r>
              <a:rPr lang="ru-RU" dirty="0"/>
              <a:t>&lt;теги&gt;Регистр тегов менять нельзя и вообще их не трогать, жестко соблюдать вложенность тегов, они должны быть закрыты и менять порядок тегов нельзя. </a:t>
            </a:r>
            <a:r>
              <a:rPr lang="ru-RU" dirty="0" err="1"/>
              <a:t>Традос</a:t>
            </a:r>
            <a:r>
              <a:rPr lang="ru-RU" dirty="0"/>
              <a:t> может скрыть их. &lt;b&gt; &lt;/b&gt; &lt;a&gt;&lt;b&gt; &lt;/b&gt; &lt;/a&gt;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новое устройство / добавьте новое уст-во, уточнить куда (контекст или скриншот запросить) в зависим-</a:t>
            </a:r>
            <a:r>
              <a:rPr lang="ru-RU" dirty="0" err="1"/>
              <a:t>ти</a:t>
            </a:r>
            <a:r>
              <a:rPr lang="ru-RU" dirty="0"/>
              <a:t> от типа документа (ПО или инструкция)</a:t>
            </a:r>
            <a:endParaRPr lang="ru-RU" dirty="0"/>
          </a:p>
          <a:p>
            <a:r>
              <a:rPr lang="ru-RU" dirty="0"/>
              <a:t>Устройств в сети: %1$d либо лучше Найдено устройств: %1$d</a:t>
            </a:r>
            <a:endParaRPr lang="ru-RU" dirty="0"/>
          </a:p>
          <a:p>
            <a:r>
              <a:rPr lang="ru-RU" dirty="0"/>
              <a:t>Если речь идет о результатах поиска, то «Найдено» важно.</a:t>
            </a:r>
            <a:endParaRPr lang="ru-RU" dirty="0"/>
          </a:p>
          <a:p>
            <a:r>
              <a:rPr lang="ru-RU" dirty="0" err="1"/>
              <a:t>Giant’s</a:t>
            </a:r>
            <a:r>
              <a:rPr lang="ru-RU" dirty="0"/>
              <a:t> </a:t>
            </a:r>
            <a:r>
              <a:rPr lang="ru-RU" dirty="0" err="1"/>
              <a:t>Health</a:t>
            </a:r>
            <a:r>
              <a:rPr lang="ru-RU" dirty="0"/>
              <a:t> из игры. </a:t>
            </a:r>
            <a:r>
              <a:rPr lang="ru-RU" dirty="0" err="1"/>
              <a:t>Giant</a:t>
            </a:r>
            <a:r>
              <a:rPr lang="ru-RU" dirty="0"/>
              <a:t> великан, персонаж. \n не трогать и задать вопрос заказчику: надо ли соблюдать разрыв и регистр</a:t>
            </a:r>
            <a:endParaRPr lang="ru-RU" dirty="0"/>
          </a:p>
          <a:p>
            <a:r>
              <a:rPr lang="ru-RU" dirty="0"/>
              <a:t>3 пример с перечнем устройств, управляемых со смартфона - амперсанд не трогаем. если заказчик иностранец, объяснить, что у нас нет такого символа. Можно заменить на союз И по договоренности или на запятую, только не в этом примере.</a:t>
            </a:r>
            <a:endParaRPr lang="ru-RU" dirty="0"/>
          </a:p>
          <a:p>
            <a:r>
              <a:rPr lang="ru-RU" dirty="0"/>
              <a:t>4 пример </a:t>
            </a:r>
            <a:r>
              <a:rPr lang="ru-RU" dirty="0" err="1"/>
              <a:t>Give</a:t>
            </a:r>
            <a:r>
              <a:rPr lang="ru-RU" dirty="0"/>
              <a:t> </a:t>
            </a:r>
            <a:r>
              <a:rPr lang="ru-RU" dirty="0" err="1"/>
              <a:t>me</a:t>
            </a:r>
            <a:r>
              <a:rPr lang="ru-RU" dirty="0"/>
              <a:t> </a:t>
            </a:r>
            <a:r>
              <a:rPr lang="ru-RU" dirty="0" err="1"/>
              <a:t>ccccc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дальше локация (уточнить у заказчика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Апострофы опускаем, т.к. у нас такие символы не применяются совсем, переменную оставляем, окончания - уточнить либо построить фразу так, чтобы окончание было неважно. Устройство тег не отвечает. Дальше перевод верный есть.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 лампы на самом деле речь про подсветку у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Эрнандес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 – представитель агентства, </a:t>
            </a:r>
            <a:r>
              <a:rPr lang="ru-RU" b="0" i="0" dirty="0" err="1">
                <a:solidFill>
                  <a:srgbClr val="373748"/>
                </a:solidFill>
                <a:effectLst/>
                <a:latin typeface="gpro"/>
              </a:rPr>
              <a:t>занимающ</a:t>
            </a:r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. локализацией </a:t>
            </a:r>
            <a:r>
              <a:rPr lang="de-DE" b="0" i="0" dirty="0">
                <a:solidFill>
                  <a:srgbClr val="373748"/>
                </a:solidFill>
                <a:effectLst/>
                <a:latin typeface="gpro"/>
              </a:rPr>
              <a:t> </a:t>
            </a:r>
            <a:r>
              <a:rPr lang="de-DE" b="0" i="0" dirty="0" err="1">
                <a:solidFill>
                  <a:srgbClr val="373748"/>
                </a:solidFill>
                <a:effectLst/>
                <a:latin typeface="gpro"/>
              </a:rPr>
              <a:t>Mogi</a:t>
            </a:r>
            <a:r>
              <a:rPr lang="de-DE" b="0" i="0" dirty="0">
                <a:solidFill>
                  <a:srgbClr val="373748"/>
                </a:solidFill>
                <a:effectLst/>
                <a:latin typeface="gpro"/>
              </a:rPr>
              <a:t> Group International</a:t>
            </a:r>
            <a:endParaRPr lang="ru-RU" b="0" i="0" dirty="0">
              <a:solidFill>
                <a:srgbClr val="373748"/>
              </a:solidFill>
              <a:effectLst/>
              <a:latin typeface="gpro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Выберите другой тип принтера или Можно выбрать другой тип принтера (если это подсказка ПО)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- мышка просторечие, мышь надо. Используйте мышь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Введите</a:t>
            </a:r>
            <a:r>
              <a:rPr lang="en-US" dirty="0"/>
              <a:t> </a:t>
            </a:r>
            <a:r>
              <a:rPr lang="en-US" dirty="0" err="1"/>
              <a:t>адрес</a:t>
            </a:r>
            <a:r>
              <a:rPr lang="en-US" dirty="0"/>
              <a:t> в </a:t>
            </a:r>
            <a:r>
              <a:rPr lang="en-US" dirty="0" err="1"/>
              <a:t>белое</a:t>
            </a:r>
            <a:r>
              <a:rPr lang="en-US" dirty="0"/>
              <a:t> </a:t>
            </a:r>
            <a:r>
              <a:rPr lang="en-US" dirty="0" err="1"/>
              <a:t>поле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сообщение отправлено пользователю %</a:t>
            </a:r>
            <a:r>
              <a:rPr lang="ru-RU" dirty="0" err="1"/>
              <a:t>username</a:t>
            </a:r>
            <a:r>
              <a:rPr lang="ru-RU" dirty="0"/>
              <a:t>%. Точку не забыть. регистр не менять иначе возможна ошибка кода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ru-RU" dirty="0"/>
              <a:t>рассылка сервиса. Здравствуйте, %</a:t>
            </a:r>
            <a:r>
              <a:rPr lang="de-DE" dirty="0" err="1"/>
              <a:t>username</a:t>
            </a:r>
            <a:r>
              <a:rPr lang="de-DE" dirty="0"/>
              <a:t>%! </a:t>
            </a:r>
            <a:r>
              <a:rPr lang="ru-RU" dirty="0"/>
              <a:t>Спасибо, что пользуетесь нашим сервисом!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Apple</a:t>
            </a:r>
            <a:r>
              <a:rPr lang="ru-RU" dirty="0"/>
              <a:t> и </a:t>
            </a:r>
            <a:r>
              <a:rPr lang="ru-RU" dirty="0" err="1"/>
              <a:t>Facebook</a:t>
            </a:r>
            <a:r>
              <a:rPr lang="ru-RU" dirty="0"/>
              <a:t> тоже есть, но для </a:t>
            </a:r>
            <a:r>
              <a:rPr lang="ru-RU" dirty="0" err="1"/>
              <a:t>эпл</a:t>
            </a:r>
            <a:r>
              <a:rPr lang="ru-RU" dirty="0"/>
              <a:t> нужен </a:t>
            </a:r>
            <a:r>
              <a:rPr lang="ru-RU" dirty="0" err="1"/>
              <a:t>Apple</a:t>
            </a:r>
            <a:r>
              <a:rPr lang="ru-RU" dirty="0"/>
              <a:t> ID , </a:t>
            </a:r>
            <a:r>
              <a:rPr lang="ru-RU" dirty="0" err="1"/>
              <a:t>фейсбук</a:t>
            </a:r>
            <a:r>
              <a:rPr lang="ru-RU" dirty="0"/>
              <a:t> соц. сеть, а не разработчик ПО.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Некоторые инструменты для визуального программирования предоставляют возможности и инструменты для облегчения локализации. Например,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GTK+"/>
              </a:rPr>
              <a:t>GTK+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чаще всего нет необходимости специально заботиться о разной длине строк в разных языках, так как виджеты автоматически запрашивают необходимый для себя размер.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Однако в большинстве случаев эти возможности значительно ограничены, что сильно отражается на итоговой стоимости локализации. В этих инструментах нет средств для работы с переводчиком, нет автоматизированных проверок перевода, да и контролировать перевод приложения среднего размера становится невозможно. Поэтому приступая к локализации стоит задуматься о специализированных средствах, заточенных именно на задачу перевода программного обеспечения.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Для локализации программного обеспечения часто применяются специализированные средства, например,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Passolo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которые позволяют переводить меню и сообщения в программных ресурсах и непосредственно в откомпилированных программах, а также тестировать корректность локализации. Для перевода аудиовизуальных материалов (главным образом фильмов) также используются специализированные средства, например, </a:t>
            </a:r>
            <a:r>
              <a:rPr lang="ru-RU" b="0" i="0" u="none" strike="noStrike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4" tooltip="Swift (браузер) (страница отсутствует)"/>
              </a:rPr>
              <a:t>Swift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которые объединяют в себе некоторые аспекты памяти переводов, но дополнительно обеспечивают возможность появления субтитров по времени, их форматирования на экране, следования.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Локализация не ограничивается переводом интерфейса на другой язык. Это многоуровневая операция, первые шаги которой можно выполнить, даже оставив интерфейс нетронутым,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/>
              </a:rPr>
              <a:t>[1]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а последние — требуют взаимодействия программистов, дизайнеров и переводчиков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/>
              </a:rPr>
              <a:t>[2]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Обеспечить поддержку языка и национальных стандартов — необходимый минимум, чтобы программа могла выполнять свои функции в другой стране. Современные ОС берут на себя многие из этих вопросов, но и программист должен быть достаточно квалифицированным, чтобы использовать их возможности.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Корректная работа в локализованной операционной системе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/>
              </a:rPr>
              <a:t>[3]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для игр на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Игровая консоль"/>
              </a:rPr>
              <a:t>ТВ-приставках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стандарт телевидения (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PAL"/>
              </a:rPr>
              <a:t>PAL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или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NTSC"/>
              </a:rPr>
              <a:t>NTSC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Сделать, чтобы программа отвечала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Товар"/>
              </a:rPr>
              <a:t>товарным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законам целевой страны. В частности: издать документацию на целевом языке, подогнать функциональность под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Патент"/>
              </a:rPr>
              <a:t>патенты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Антимонопольное законодательство"/>
              </a:rPr>
              <a:t>антимонопольное законодательство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законы о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Печатное издание"/>
              </a:rPr>
              <a:t>печати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о хранении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3" tooltip="Персональные данные"/>
              </a:rPr>
              <a:t>персональных данных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… Так, в </a:t>
            </a:r>
            <a:r>
              <a:rPr lang="ru-RU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Windows 98"/>
              </a:rPr>
              <a:t>Windows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Windows 98"/>
              </a:rPr>
              <a:t> 98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исчезла подсветка часовых поясов из-за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5" tooltip="Война Альто-Сенепа"/>
              </a:rPr>
              <a:t>спорных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6" tooltip="Индо-пакистанский конфликт"/>
              </a:rPr>
              <a:t>территорий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крайне трудно угодить обеим спорящим странам.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7"/>
              </a:rPr>
              <a:t>[4]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Вывод на экран символов языка.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8"/>
              </a:rPr>
              <a:t>[5]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Подготовка локализованных шрифтов, если таковые нужны.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9"/>
              </a:rPr>
              <a:t>[6]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При этом адаптация под другую письменность может быть довольно сложной.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/>
              </a:rPr>
              <a:t>[1]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Другие действия с языком — ввод текста,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0" tooltip="Лексикографический порядок"/>
              </a:rPr>
              <a:t>алфавитная сортировка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1" tooltip="Строковый тип"/>
              </a:rPr>
              <a:t>строковые операции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орфографические словари, правила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2" tooltip="Перенос (типографика)"/>
              </a:rPr>
              <a:t>переносов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/>
              </a:rPr>
              <a:t>[1]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т. д.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3" tooltip="Стандарт"/>
              </a:rPr>
              <a:t>Стандарты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целевой страны, непосредственно связанные с функционированием программы: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Формат даты, времени, дробных и многозначных чисел.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Особенности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4" tooltip="Имя человека"/>
              </a:rPr>
              <a:t>человеческих имён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5" tooltip="Символы валюты"/>
              </a:rPr>
              <a:t>Символы валюты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6" tooltip="Формат бумаги"/>
              </a:rPr>
              <a:t>Форматы бумаги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7" tooltip="Метрическая система мер"/>
              </a:rPr>
              <a:t>Система мер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143000" lvl="2" indent="-22860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Особенности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8" tooltip="Законодательство"/>
              </a:rPr>
              <a:t>законодательства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600200" lvl="3" indent="-228600"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9" tooltip="Налоговая система"/>
              </a:rPr>
              <a:t>Налоговая система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600200" lvl="3" indent="-22860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Выдаваемые правительством документы —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0" tooltip="Номер социального обеспечения"/>
              </a:rPr>
              <a:t>номер социального обеспечения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1" tooltip="Идентификационный номер налогоплательщика"/>
              </a:rPr>
              <a:t>идентификационный номер налогоплательщика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номер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2" tooltip="Паспорт"/>
              </a:rPr>
              <a:t>паспорта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600200" lvl="3" indent="-22860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Требования к ПО для госструктур — открытость данных, стандарты шифрования и прочее.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Перевод текстов в интерфейсе программы на целевой язык.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сложном ПО не все части стоит переводить. Например, многие не согласны с переводом имён функций </a:t>
            </a:r>
            <a:r>
              <a:rPr lang="ru-RU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3" tooltip="Excel"/>
              </a:rPr>
              <a:t>Excel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на русский язык. Некоторые ошибки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4" tooltip="Операционная система"/>
              </a:rPr>
              <a:t>ОС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выводятся, когда компьютер ещё не способен показывать русские буквы, при том, что специалист, кому эти сообщения адресованы, поймёт и английские.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Корректное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5" tooltip="Выключка"/>
              </a:rPr>
              <a:t>выравнивание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 размещение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6" tooltip="Элемент интерфейса"/>
              </a:rPr>
              <a:t>элементов интерфейса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с учётом того, что сообщения-строки в разных языках могут иметь существенно разные размеры (например, обычное сообщение на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7" tooltip="Английский язык"/>
              </a:rPr>
              <a:t>английском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будучи переведено на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8" tooltip="Немецкий язык"/>
              </a:rPr>
              <a:t>немецкий язык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как правило, становится длиннее на 17,3 %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9"/>
              </a:rPr>
              <a:t>[7]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Кроме того, существуют языки с написанием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0" tooltip="Двунаправленное письмо"/>
              </a:rPr>
              <a:t>справа налево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1" tooltip="Арабский язык"/>
              </a:rPr>
              <a:t>арабский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2" tooltip="Иврит"/>
              </a:rPr>
              <a:t>иврит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и сверху вниз (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3" tooltip="Японский язык"/>
              </a:rPr>
              <a:t>японский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);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Чрезвычайно важен перевод терминологии. Например, спорным является применяемый в </a:t>
            </a:r>
            <a:r>
              <a:rPr lang="ru-RU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4" tooltip="Windows"/>
              </a:rPr>
              <a:t>Windows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термин «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обозреватель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», обозначающий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5" tooltip="Браузер"/>
              </a:rPr>
              <a:t>браузер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Если есть текст на изображениях, его нужно перерисовать. Если есть речевые сообщения, их надо наговорить.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Тонкая настройка под целевую страну.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Работа со словоформами. Примером будет пресловутое «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Найдено 3 файлов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Дополнительные стандарты, не влияющие на основную функциональность программы. Например: формат даты/времени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6" tooltip="Медиаплеер (программное обеспечение)"/>
              </a:rPr>
              <a:t>медиаплеере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особенности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7" tooltip="Типографика"/>
              </a:rPr>
              <a:t>типографики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Обеспечить </a:t>
            </a:r>
            <a:r>
              <a:rPr lang="ru-RU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8" tooltip="Интероперабельность"/>
              </a:rPr>
              <a:t>интероперабельность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локализированной программы с исходной. Например: мы ввели в документ формулу «x*2,5». Будет ли она работать, если открыть его в английской версии? Наладили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9" tooltip="Сетевая игра"/>
              </a:rPr>
              <a:t>сетевую игру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русского с английским — не разорвёт ли связь, сославшись на несовпадение версий?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Обеспечить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интероперабельность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программы с ПО, распространённым в целевой стране. Например, от страны к стране варьируются бухгалтерские программы, и «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0" tooltip="1С: Предприятие"/>
              </a:rPr>
              <a:t>1С: Предприятие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 мало известно за пределами стран СССР.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Учёт национального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1" tooltip="Менталитет"/>
              </a:rPr>
              <a:t>менталитета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Например: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2" tooltip="Красный цвет"/>
              </a:rPr>
              <a:t>красный цвет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у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3" tooltip="Русские"/>
              </a:rPr>
              <a:t>русских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ассоциируется не только с опасностью, но и с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4" tooltip="Праздник"/>
              </a:rPr>
              <a:t>праздником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В играх зачастую приходится менять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5" tooltip="Юмор"/>
              </a:rPr>
              <a:t>юмор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а изредка — даже корректировать сюжет (например, в </a:t>
            </a:r>
            <a:r>
              <a:rPr lang="ru-RU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6" tooltip="Syberia 2"/>
              </a:rPr>
              <a:t>Syberia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6" tooltip="Syberia 2"/>
              </a:rPr>
              <a:t> 2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7" tooltip="Турки"/>
              </a:rPr>
              <a:t>турецкий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иммигрант </a:t>
            </a:r>
            <a:r>
              <a:rPr lang="ru-RU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Sirkos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превратился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8" tooltip="Евреи"/>
              </a:rPr>
              <a:t>еврея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Цукермана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Американский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9" tooltip="Почтовый ящик"/>
              </a:rPr>
              <a:t>почтовый ящик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который мы привыкли видеть в программах электронной почты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Перерисовка графики (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сплэш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-экранов,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0" tooltip="Значок (элемент графического интерфейса)"/>
              </a:rPr>
              <a:t>значков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т. д.) под реалии другой страны. Например, в разных странах могут выглядеть по-разному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1" tooltip="Дорожные знаки"/>
              </a:rPr>
              <a:t>дорожные знаки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2" tooltip="Силовые вилки и розетки для переменного тока"/>
              </a:rPr>
              <a:t>вилки и розетки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9" tooltip="Почтовый ящик"/>
              </a:rPr>
              <a:t>почтовый ящик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3" tooltip="Глобус"/>
              </a:rPr>
              <a:t>Глобус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поворачивают к зрителю той частью света, на которую рассчитывается продукт.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4" tooltip="Великобритания"/>
              </a:rPr>
              <a:t>Великобритании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у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5" tooltip="Выключатель (электроустановочное изделие)"/>
              </a:rPr>
              <a:t>выключателя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включенным является нижнее положение, в бывшем СССР — верхнее. Значки перерисовывают крайне редко, поэтому дизайнеры изначально стараются сделать их как можно более «интернациональными».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Корректировка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6" tooltip="Клипарт"/>
              </a:rPr>
              <a:t>клипарт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-библиотек. Например, добавляются картинки местных праздников.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7" tooltip="Ислам"/>
              </a:rPr>
              <a:t>мусульманских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странах клипарт пересматривается коренным образом — изымаются все изображения человека и животных, и добавляются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8" tooltip="Арабеска (орнамент)"/>
              </a:rPr>
              <a:t>арабески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Таким образом, локализация — это сложная и всеобъемлющая операция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9"/>
              </a:rPr>
              <a:t>[8]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и уже при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0" tooltip="Разработка программного обеспечения"/>
              </a:rPr>
              <a:t>разработке ПО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соображения будущей интернационализации должны учитываться самым серьёзным образом. Мы привыкли видеть программное обеспечение, русифицированное по первому-второму уровню; сложного ПО с исчерпывающей русификацией практически не существует. Примером глубокой локализации может служить операционная система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Mac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OS X компании </a:t>
            </a:r>
            <a:r>
              <a:rPr lang="ru-RU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1" tooltip="Apple Inc."/>
              </a:rPr>
              <a:t>Apple</a:t>
            </a:r>
            <a:r>
              <a:rPr lang="ru-RU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где локализация нередко включает и национально-ориентированные пиктограммы.</a:t>
            </a:r>
            <a:endParaRPr lang="ru-RU" b="0" i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085B7-5BE1-4CF3-9530-32080052E1B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73748"/>
                </a:solidFill>
                <a:effectLst/>
                <a:latin typeface="gpro"/>
              </a:rPr>
              <a:t>Немецкий канцлер времен ФРГ и ГДР (в ФРГ)</a:t>
            </a:r>
            <a:endParaRPr lang="ru-RU" b="0" i="0" dirty="0">
              <a:solidFill>
                <a:srgbClr val="373748"/>
              </a:solidFill>
              <a:effectLst/>
              <a:latin typeface="gpro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нашей российской действительности локализацию (адаптацию текста и лингвистических единиц для русского языка) также называют русификацией. Кроме того, эта отрасль активно развивается, а распространение нелокализованной документации в некоторых странах и РФ запрещено законодательно.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было отмечено Э. Пимом, локализация возникла для решения экономических задач, и признание её как самостоятельной отраслевой практики в теории перевода привело к включению её в необходимые условия обучения, хотя исследования локализации ещё не позволяют произвести полное теоретическое описание этого явления </a:t>
            </a:r>
            <a:r>
              <a:rPr lang="en-US" dirty="0"/>
              <a:t>Pym Anthony. Exploring Translation Series. – London and New York: Routledge, 2010. – Р. 120- 142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Классическим примером стандартизации является немецкая компания «</a:t>
            </a:r>
            <a:r>
              <a:rPr lang="ru-RU" dirty="0" err="1"/>
              <a:t>Aldi</a:t>
            </a:r>
            <a:r>
              <a:rPr lang="ru-RU" dirty="0"/>
              <a:t>». «</a:t>
            </a:r>
            <a:r>
              <a:rPr lang="ru-RU" dirty="0" err="1"/>
              <a:t>Aldi</a:t>
            </a:r>
            <a:r>
              <a:rPr lang="ru-RU" dirty="0"/>
              <a:t>» – это сеть магазинов-дискаунтеров (это означает, что компания экономит на многих вещах: на оборудовании, аренде, персонале и на многом другом, вследствие чего она может предлагать товары по низким ценам). На сегодняшний день компания «</a:t>
            </a:r>
            <a:r>
              <a:rPr lang="ru-RU" dirty="0" err="1"/>
              <a:t>Aldi</a:t>
            </a:r>
            <a:r>
              <a:rPr lang="ru-RU" dirty="0"/>
              <a:t>» насчитывает 8200 магазинов в 18 странах мира. Но при этом все магазины идентичны, так как компания не адаптировала свою деятельность под национальные рынки. Частным направлением развития глобализации конкретного продукта является интернационализация.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20097" y="3249001"/>
            <a:ext cx="3815927" cy="25919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45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0856" y="837013"/>
            <a:ext cx="4215165" cy="13319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45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800856" y="2601004"/>
            <a:ext cx="4215165" cy="2951986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635"/>
              </a:spcBef>
              <a:defRPr lang="en-US" sz="1400" b="0" i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  <a:endParaRPr lang="en-US" dirty="0"/>
          </a:p>
        </p:txBody>
      </p:sp>
      <p:sp>
        <p:nvSpPr>
          <p:cNvPr id="4" name="Номер слайда 1"/>
          <p:cNvSpPr txBox="1"/>
          <p:nvPr userDrawn="1"/>
        </p:nvSpPr>
        <p:spPr>
          <a:xfrm>
            <a:off x="10955907" y="6325901"/>
            <a:ext cx="1246071" cy="409215"/>
          </a:xfrm>
          <a:prstGeom prst="rect">
            <a:avLst/>
          </a:prstGeom>
        </p:spPr>
        <p:txBody>
          <a:bodyPr rIns="215972" anchor="ctr"/>
          <a:lstStyle>
            <a:defPPr>
              <a:defRPr lang="ru-RU"/>
            </a:defPPr>
            <a:lvl1pPr marL="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4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8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0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8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50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2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lnSpc>
                <a:spcPct val="150000"/>
              </a:lnSpc>
              <a:spcBef>
                <a:spcPts val="430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</a:fld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8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8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2099" y="549014"/>
            <a:ext cx="10331803" cy="71999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45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912099" y="1737008"/>
            <a:ext cx="10331803" cy="295198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spcBef>
                <a:spcPts val="635"/>
              </a:spcBef>
              <a:defRPr lang="en-US" sz="1400" b="0" i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  <a:endParaRPr lang="en-US" dirty="0"/>
          </a:p>
        </p:txBody>
      </p:sp>
      <p:sp>
        <p:nvSpPr>
          <p:cNvPr id="4" name="Номер слайда 1"/>
          <p:cNvSpPr txBox="1"/>
          <p:nvPr userDrawn="1"/>
        </p:nvSpPr>
        <p:spPr>
          <a:xfrm>
            <a:off x="10955907" y="6325901"/>
            <a:ext cx="1246071" cy="409215"/>
          </a:xfrm>
          <a:prstGeom prst="rect">
            <a:avLst/>
          </a:prstGeom>
        </p:spPr>
        <p:txBody>
          <a:bodyPr rIns="215972" anchor="ctr"/>
          <a:lstStyle>
            <a:defPPr>
              <a:defRPr lang="ru-RU"/>
            </a:defPPr>
            <a:lvl1pPr marL="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4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8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0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8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50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2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lnSpc>
                <a:spcPct val="150000"/>
              </a:lnSpc>
              <a:spcBef>
                <a:spcPts val="430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</a:fld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8" grpId="0">
            <p:tmplLst>
              <p:tmpl lvl="0">
                <p:tnLst>
                  <p:par>
                    <p:cTn presetID="2" presetClass="entr" presetSubtype="4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8" grpId="0">
            <p:tmplLst>
              <p:tmpl lvl="0">
                <p:tnLst>
                  <p:par>
                    <p:cTn presetID="2" presetClass="entr" presetSubtype="4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Mai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0856" y="729013"/>
            <a:ext cx="10623042" cy="82799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45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r>
              <a:rPr lang="en-US" dirty="0"/>
              <a:t>NAME YOUR TOP SLIDE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800856" y="2025006"/>
            <a:ext cx="10623042" cy="27915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spcBef>
                <a:spcPts val="635"/>
              </a:spcBef>
              <a:defRPr lang="en-US" sz="1400" b="0" i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  <a:endParaRPr lang="en-US" dirty="0"/>
          </a:p>
        </p:txBody>
      </p:sp>
      <p:sp>
        <p:nvSpPr>
          <p:cNvPr id="4" name="Номер слайда 1"/>
          <p:cNvSpPr txBox="1"/>
          <p:nvPr userDrawn="1"/>
        </p:nvSpPr>
        <p:spPr>
          <a:xfrm>
            <a:off x="10955907" y="6325901"/>
            <a:ext cx="1246071" cy="409215"/>
          </a:xfrm>
          <a:prstGeom prst="rect">
            <a:avLst/>
          </a:prstGeom>
        </p:spPr>
        <p:txBody>
          <a:bodyPr rIns="215972" anchor="ctr"/>
          <a:lstStyle>
            <a:defPPr>
              <a:defRPr lang="ru-RU"/>
            </a:defPPr>
            <a:lvl1pPr marL="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4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8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0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8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50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2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lnSpc>
                <a:spcPct val="150000"/>
              </a:lnSpc>
              <a:spcBef>
                <a:spcPts val="430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</a:fld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adge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800855" y="5994556"/>
            <a:ext cx="10443046" cy="45843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spcBef>
                <a:spcPts val="635"/>
              </a:spcBef>
              <a:defRPr lang="en-US" sz="1400" b="0" i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  <a:endParaRPr lang="en-US" dirty="0"/>
          </a:p>
        </p:txBody>
      </p:sp>
      <p:sp>
        <p:nvSpPr>
          <p:cNvPr id="9" name="Номер слайда 1"/>
          <p:cNvSpPr txBox="1"/>
          <p:nvPr userDrawn="1"/>
        </p:nvSpPr>
        <p:spPr>
          <a:xfrm>
            <a:off x="10955907" y="6325901"/>
            <a:ext cx="1246071" cy="409215"/>
          </a:xfrm>
          <a:prstGeom prst="rect">
            <a:avLst/>
          </a:prstGeom>
        </p:spPr>
        <p:txBody>
          <a:bodyPr rIns="215972" anchor="ctr"/>
          <a:lstStyle>
            <a:defPPr>
              <a:defRPr lang="ru-RU"/>
            </a:defPPr>
            <a:lvl1pPr marL="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4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8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0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8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50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235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200">
              <a:lnSpc>
                <a:spcPct val="150000"/>
              </a:lnSpc>
              <a:spcBef>
                <a:spcPts val="430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</a:fld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4"/>
          </p:nvPr>
        </p:nvSpPr>
        <p:spPr>
          <a:xfrm>
            <a:off x="3204219" y="2973134"/>
            <a:ext cx="3096271" cy="2499766"/>
          </a:xfrm>
          <a:custGeom>
            <a:avLst/>
            <a:gdLst>
              <a:gd name="connsiteX0" fmla="*/ 6069459 w 6193349"/>
              <a:gd name="connsiteY0" fmla="*/ 5 h 5000110"/>
              <a:gd name="connsiteX1" fmla="*/ 6191103 w 6193349"/>
              <a:gd name="connsiteY1" fmla="*/ 179072 h 5000110"/>
              <a:gd name="connsiteX2" fmla="*/ 6185135 w 6193349"/>
              <a:gd name="connsiteY2" fmla="*/ 218517 h 5000110"/>
              <a:gd name="connsiteX3" fmla="*/ 5163091 w 6193349"/>
              <a:gd name="connsiteY3" fmla="*/ 5000110 h 5000110"/>
              <a:gd name="connsiteX4" fmla="*/ 0 w 6193349"/>
              <a:gd name="connsiteY4" fmla="*/ 4975396 h 5000110"/>
              <a:gd name="connsiteX5" fmla="*/ 965626 w 6193349"/>
              <a:gd name="connsiteY5" fmla="*/ 954681 h 5000110"/>
              <a:gd name="connsiteX6" fmla="*/ 966122 w 6193349"/>
              <a:gd name="connsiteY6" fmla="*/ 953132 h 5000110"/>
              <a:gd name="connsiteX7" fmla="*/ 1264705 w 6193349"/>
              <a:gd name="connsiteY7" fmla="*/ 730068 h 5000110"/>
              <a:gd name="connsiteX8" fmla="*/ 1285019 w 6193349"/>
              <a:gd name="connsiteY8" fmla="*/ 723328 h 5000110"/>
              <a:gd name="connsiteX9" fmla="*/ 6019632 w 6193349"/>
              <a:gd name="connsiteY9" fmla="*/ 3796 h 50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3349" h="5000110">
                <a:moveTo>
                  <a:pt x="6069459" y="5"/>
                </a:moveTo>
                <a:cubicBezTo>
                  <a:pt x="6160379" y="-522"/>
                  <a:pt x="6204092" y="38561"/>
                  <a:pt x="6191103" y="179072"/>
                </a:cubicBezTo>
                <a:lnTo>
                  <a:pt x="6185135" y="218517"/>
                </a:lnTo>
                <a:lnTo>
                  <a:pt x="5163091" y="5000110"/>
                </a:lnTo>
                <a:lnTo>
                  <a:pt x="0" y="4975396"/>
                </a:lnTo>
                <a:lnTo>
                  <a:pt x="965626" y="954681"/>
                </a:lnTo>
                <a:lnTo>
                  <a:pt x="966122" y="953132"/>
                </a:lnTo>
                <a:cubicBezTo>
                  <a:pt x="1026249" y="805396"/>
                  <a:pt x="1143857" y="748589"/>
                  <a:pt x="1264705" y="730068"/>
                </a:cubicBezTo>
                <a:lnTo>
                  <a:pt x="1285019" y="723328"/>
                </a:lnTo>
                <a:lnTo>
                  <a:pt x="6019632" y="3796"/>
                </a:ln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4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25"/>
          </p:nvPr>
        </p:nvSpPr>
        <p:spPr>
          <a:xfrm>
            <a:off x="5460681" y="1740564"/>
            <a:ext cx="4514112" cy="3254640"/>
          </a:xfrm>
          <a:custGeom>
            <a:avLst/>
            <a:gdLst>
              <a:gd name="connsiteX0" fmla="*/ 96584 w 9029400"/>
              <a:gd name="connsiteY0" fmla="*/ 0 h 6510033"/>
              <a:gd name="connsiteX1" fmla="*/ 8373986 w 9029400"/>
              <a:gd name="connsiteY1" fmla="*/ 934131 h 6510033"/>
              <a:gd name="connsiteX2" fmla="*/ 8402982 w 9029400"/>
              <a:gd name="connsiteY2" fmla="*/ 939519 h 6510033"/>
              <a:gd name="connsiteX3" fmla="*/ 8517860 w 9029400"/>
              <a:gd name="connsiteY3" fmla="*/ 1043750 h 6510033"/>
              <a:gd name="connsiteX4" fmla="*/ 8525564 w 9029400"/>
              <a:gd name="connsiteY4" fmla="*/ 1082818 h 6510033"/>
              <a:gd name="connsiteX5" fmla="*/ 9029400 w 9029400"/>
              <a:gd name="connsiteY5" fmla="*/ 6421537 h 6510033"/>
              <a:gd name="connsiteX6" fmla="*/ 9026722 w 9029400"/>
              <a:gd name="connsiteY6" fmla="*/ 6439300 h 6510033"/>
              <a:gd name="connsiteX7" fmla="*/ 8951344 w 9029400"/>
              <a:gd name="connsiteY7" fmla="*/ 6505485 h 6510033"/>
              <a:gd name="connsiteX8" fmla="*/ 8917118 w 9029400"/>
              <a:gd name="connsiteY8" fmla="*/ 6510033 h 6510033"/>
              <a:gd name="connsiteX9" fmla="*/ 1105127 w 9029400"/>
              <a:gd name="connsiteY9" fmla="*/ 6340918 h 6510033"/>
              <a:gd name="connsiteX10" fmla="*/ 1852449 w 9029400"/>
              <a:gd name="connsiteY10" fmla="*/ 2781020 h 6510033"/>
              <a:gd name="connsiteX11" fmla="*/ 1882334 w 9029400"/>
              <a:gd name="connsiteY11" fmla="*/ 2607901 h 6510033"/>
              <a:gd name="connsiteX12" fmla="*/ 1649922 w 9029400"/>
              <a:gd name="connsiteY12" fmla="*/ 2307192 h 6510033"/>
              <a:gd name="connsiteX13" fmla="*/ 1629441 w 9029400"/>
              <a:gd name="connsiteY13" fmla="*/ 2308632 h 6510033"/>
              <a:gd name="connsiteX14" fmla="*/ 79217 w 9029400"/>
              <a:gd name="connsiteY14" fmla="*/ 2554835 h 6510033"/>
              <a:gd name="connsiteX15" fmla="*/ 0 w 9029400"/>
              <a:gd name="connsiteY15" fmla="*/ 100536 h 6510033"/>
              <a:gd name="connsiteX16" fmla="*/ 7630 w 9029400"/>
              <a:gd name="connsiteY16" fmla="*/ 67986 h 6510033"/>
              <a:gd name="connsiteX17" fmla="*/ 87543 w 9029400"/>
              <a:gd name="connsiteY17" fmla="*/ 531 h 651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9400" h="6510033">
                <a:moveTo>
                  <a:pt x="96584" y="0"/>
                </a:moveTo>
                <a:lnTo>
                  <a:pt x="8373986" y="934131"/>
                </a:lnTo>
                <a:lnTo>
                  <a:pt x="8402982" y="939519"/>
                </a:lnTo>
                <a:cubicBezTo>
                  <a:pt x="8471372" y="957535"/>
                  <a:pt x="8502274" y="994420"/>
                  <a:pt x="8517860" y="1043750"/>
                </a:cubicBezTo>
                <a:lnTo>
                  <a:pt x="8525564" y="1082818"/>
                </a:lnTo>
                <a:lnTo>
                  <a:pt x="9029400" y="6421537"/>
                </a:lnTo>
                <a:lnTo>
                  <a:pt x="9026722" y="6439300"/>
                </a:lnTo>
                <a:cubicBezTo>
                  <a:pt x="9015488" y="6477914"/>
                  <a:pt x="8986680" y="6496521"/>
                  <a:pt x="8951344" y="6505485"/>
                </a:cubicBezTo>
                <a:lnTo>
                  <a:pt x="8917118" y="6510033"/>
                </a:lnTo>
                <a:lnTo>
                  <a:pt x="1105127" y="6340918"/>
                </a:lnTo>
                <a:lnTo>
                  <a:pt x="1852449" y="2781020"/>
                </a:lnTo>
                <a:lnTo>
                  <a:pt x="1882334" y="2607901"/>
                </a:lnTo>
                <a:cubicBezTo>
                  <a:pt x="1928819" y="2414450"/>
                  <a:pt x="1856341" y="2309907"/>
                  <a:pt x="1649922" y="2307192"/>
                </a:cubicBezTo>
                <a:lnTo>
                  <a:pt x="1629441" y="2308632"/>
                </a:lnTo>
                <a:lnTo>
                  <a:pt x="79217" y="2554835"/>
                </a:lnTo>
                <a:lnTo>
                  <a:pt x="0" y="100536"/>
                </a:lnTo>
                <a:lnTo>
                  <a:pt x="7630" y="67986"/>
                </a:lnTo>
                <a:cubicBezTo>
                  <a:pt x="21653" y="28067"/>
                  <a:pt x="49608" y="6656"/>
                  <a:pt x="87543" y="531"/>
                </a:cubicBezTo>
                <a:close/>
              </a:path>
            </a:pathLst>
          </a:custGeom>
          <a:pattFill prst="lgCheck">
            <a:fgClr>
              <a:schemeClr val="accent1"/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4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0855" y="657013"/>
            <a:ext cx="10443046" cy="68352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45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>
            <p:tmplLst>
              <p:tmpl lvl="0">
                <p:tnLst>
                  <p:par>
                    <p:cTn presetID="2" presetClass="entr" presetSubtype="4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>
            <p:tmplLst>
              <p:tmpl lvl="0">
                <p:tnLst>
                  <p:par>
                    <p:cTn presetID="2" presetClass="entr" presetSubtype="4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F666-EEB0-4C76-8B1B-773136823E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2E31-EE61-4E6C-89AD-3A85FA25282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4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4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hyperlink" Target="https://www.microsoft.com/ru-ru/language/styleguides" TargetMode="Externa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0" y="49"/>
            <a:ext cx="12191822" cy="6857901"/>
          </a:xfrm>
          <a:custGeom>
            <a:avLst/>
            <a:gdLst>
              <a:gd name="connsiteX0" fmla="*/ 472135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718631 h 6858000"/>
              <a:gd name="connsiteX3" fmla="*/ 10210485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27147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4721351" y="0"/>
                </a:moveTo>
                <a:lnTo>
                  <a:pt x="12192000" y="0"/>
                </a:lnTo>
                <a:lnTo>
                  <a:pt x="12192000" y="5718631"/>
                </a:lnTo>
                <a:lnTo>
                  <a:pt x="10210485" y="6858000"/>
                </a:lnTo>
                <a:lnTo>
                  <a:pt x="0" y="6858000"/>
                </a:lnTo>
                <a:lnTo>
                  <a:pt x="0" y="271477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ru-RU" sz="9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" t="-513" r="-944"/>
          <a:stretch>
            <a:fillRect/>
          </a:stretch>
        </p:blipFill>
        <p:spPr>
          <a:xfrm>
            <a:off x="2016747" y="1217851"/>
            <a:ext cx="8860846" cy="4667345"/>
          </a:xfrm>
          <a:prstGeom prst="rect">
            <a:avLst/>
          </a:prstGeom>
        </p:spPr>
      </p:pic>
      <p:sp>
        <p:nvSpPr>
          <p:cNvPr id="40" name="Заголовок 4"/>
          <p:cNvSpPr txBox="1"/>
          <p:nvPr/>
        </p:nvSpPr>
        <p:spPr>
          <a:xfrm>
            <a:off x="471516" y="3907795"/>
            <a:ext cx="7092554" cy="21451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8000" b="1" i="0" kern="1200" spc="0" baseline="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defRPr>
            </a:lvl1pPr>
          </a:lstStyle>
          <a:p>
            <a:pPr algn="l"/>
            <a:r>
              <a:rPr lang="ru-RU" sz="5400" dirty="0">
                <a:solidFill>
                  <a:schemeClr val="bg1"/>
                </a:solidFill>
              </a:rPr>
              <a:t>Локализация</a:t>
            </a:r>
            <a:br>
              <a:rPr lang="en-US" sz="83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ИТ в переводе</a:t>
            </a:r>
            <a:endParaRPr lang="en-US" sz="6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5592010" y="6934967"/>
            <a:ext cx="2917524" cy="1427531"/>
          </a:xfrm>
          <a:custGeom>
            <a:avLst/>
            <a:gdLst>
              <a:gd name="connsiteX0" fmla="*/ 2590959 w 2917567"/>
              <a:gd name="connsiteY0" fmla="*/ 875 h 1427552"/>
              <a:gd name="connsiteX1" fmla="*/ 2870487 w 2917567"/>
              <a:gd name="connsiteY1" fmla="*/ 175548 h 1427552"/>
              <a:gd name="connsiteX2" fmla="*/ 2742020 w 2917567"/>
              <a:gd name="connsiteY2" fmla="*/ 654992 h 1427552"/>
              <a:gd name="connsiteX3" fmla="*/ 1403907 w 2917567"/>
              <a:gd name="connsiteY3" fmla="*/ 1427552 h 1427552"/>
              <a:gd name="connsiteX4" fmla="*/ 0 w 2917567"/>
              <a:gd name="connsiteY4" fmla="*/ 1427552 h 1427552"/>
              <a:gd name="connsiteX5" fmla="*/ 2391045 w 2917567"/>
              <a:gd name="connsiteY5" fmla="*/ 47081 h 1427552"/>
              <a:gd name="connsiteX6" fmla="*/ 2590959 w 2917567"/>
              <a:gd name="connsiteY6" fmla="*/ 875 h 14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7567" h="1427552">
                <a:moveTo>
                  <a:pt x="2590959" y="875"/>
                </a:moveTo>
                <a:cubicBezTo>
                  <a:pt x="2703348" y="8818"/>
                  <a:pt x="2809913" y="70630"/>
                  <a:pt x="2870487" y="175548"/>
                </a:cubicBezTo>
                <a:cubicBezTo>
                  <a:pt x="2967407" y="343417"/>
                  <a:pt x="2909888" y="558073"/>
                  <a:pt x="2742020" y="654992"/>
                </a:cubicBezTo>
                <a:lnTo>
                  <a:pt x="1403907" y="1427552"/>
                </a:lnTo>
                <a:lnTo>
                  <a:pt x="0" y="1427552"/>
                </a:lnTo>
                <a:lnTo>
                  <a:pt x="2391045" y="47081"/>
                </a:lnTo>
                <a:cubicBezTo>
                  <a:pt x="2453995" y="10736"/>
                  <a:pt x="2523525" y="-3891"/>
                  <a:pt x="2590959" y="87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23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ru-RU" sz="900"/>
          </a:p>
        </p:txBody>
      </p:sp>
      <p:sp>
        <p:nvSpPr>
          <p:cNvPr id="60" name="Полилиния 59"/>
          <p:cNvSpPr/>
          <p:nvPr/>
        </p:nvSpPr>
        <p:spPr>
          <a:xfrm>
            <a:off x="-1490686" y="3490162"/>
            <a:ext cx="1436141" cy="1382789"/>
          </a:xfrm>
          <a:custGeom>
            <a:avLst/>
            <a:gdLst>
              <a:gd name="connsiteX0" fmla="*/ 1109554 w 1436162"/>
              <a:gd name="connsiteY0" fmla="*/ 875 h 1382809"/>
              <a:gd name="connsiteX1" fmla="*/ 1389082 w 1436162"/>
              <a:gd name="connsiteY1" fmla="*/ 175548 h 1382809"/>
              <a:gd name="connsiteX2" fmla="*/ 1260615 w 1436162"/>
              <a:gd name="connsiteY2" fmla="*/ 654992 h 1382809"/>
              <a:gd name="connsiteX3" fmla="*/ 0 w 1436162"/>
              <a:gd name="connsiteY3" fmla="*/ 1382809 h 1382809"/>
              <a:gd name="connsiteX4" fmla="*/ 0 w 1436162"/>
              <a:gd name="connsiteY4" fmla="*/ 572262 h 1382809"/>
              <a:gd name="connsiteX5" fmla="*/ 909640 w 1436162"/>
              <a:gd name="connsiteY5" fmla="*/ 47081 h 1382809"/>
              <a:gd name="connsiteX6" fmla="*/ 1109554 w 1436162"/>
              <a:gd name="connsiteY6" fmla="*/ 875 h 138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162" h="1382809">
                <a:moveTo>
                  <a:pt x="1109554" y="875"/>
                </a:moveTo>
                <a:cubicBezTo>
                  <a:pt x="1221943" y="8818"/>
                  <a:pt x="1328508" y="70630"/>
                  <a:pt x="1389082" y="175548"/>
                </a:cubicBezTo>
                <a:cubicBezTo>
                  <a:pt x="1486002" y="343417"/>
                  <a:pt x="1428483" y="558073"/>
                  <a:pt x="1260615" y="654992"/>
                </a:cubicBezTo>
                <a:lnTo>
                  <a:pt x="0" y="1382809"/>
                </a:lnTo>
                <a:lnTo>
                  <a:pt x="0" y="572262"/>
                </a:lnTo>
                <a:lnTo>
                  <a:pt x="909640" y="47081"/>
                </a:lnTo>
                <a:cubicBezTo>
                  <a:pt x="972590" y="10736"/>
                  <a:pt x="1042120" y="-3891"/>
                  <a:pt x="1109554" y="87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alpha val="1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ru-RU" sz="90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497658" y="1532921"/>
            <a:ext cx="2430403" cy="1401012"/>
          </a:xfrm>
          <a:prstGeom prst="line">
            <a:avLst/>
          </a:prstGeom>
          <a:ln w="317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12234110" y="-4363366"/>
            <a:ext cx="5319320" cy="6004474"/>
            <a:chOff x="13746790" y="0"/>
            <a:chExt cx="10640025" cy="12010512"/>
          </a:xfrm>
        </p:grpSpPr>
        <p:sp>
          <p:nvSpPr>
            <p:cNvPr id="63" name="Полилиния 62"/>
            <p:cNvSpPr/>
            <p:nvPr/>
          </p:nvSpPr>
          <p:spPr>
            <a:xfrm rot="5400000">
              <a:off x="13061547" y="685243"/>
              <a:ext cx="12010512" cy="10640025"/>
            </a:xfrm>
            <a:custGeom>
              <a:avLst/>
              <a:gdLst>
                <a:gd name="connsiteX0" fmla="*/ 0 w 6004562"/>
                <a:gd name="connsiteY0" fmla="*/ 3990683 h 5319398"/>
                <a:gd name="connsiteX1" fmla="*/ 0 w 6004562"/>
                <a:gd name="connsiteY1" fmla="*/ 0 h 5319398"/>
                <a:gd name="connsiteX2" fmla="*/ 2909308 w 6004562"/>
                <a:gd name="connsiteY2" fmla="*/ 0 h 5319398"/>
                <a:gd name="connsiteX3" fmla="*/ 6004562 w 6004562"/>
                <a:gd name="connsiteY3" fmla="*/ 5319398 h 5319398"/>
                <a:gd name="connsiteX4" fmla="*/ 808509 w 6004562"/>
                <a:gd name="connsiteY4" fmla="*/ 5319398 h 53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562" h="5319398">
                  <a:moveTo>
                    <a:pt x="0" y="3990683"/>
                  </a:moveTo>
                  <a:lnTo>
                    <a:pt x="0" y="0"/>
                  </a:lnTo>
                  <a:lnTo>
                    <a:pt x="2909308" y="0"/>
                  </a:lnTo>
                  <a:lnTo>
                    <a:pt x="6004562" y="5319398"/>
                  </a:lnTo>
                  <a:lnTo>
                    <a:pt x="808509" y="5319398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900" dirty="0"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13925403" y="1916035"/>
              <a:ext cx="8342820" cy="9750539"/>
              <a:chOff x="13925403" y="1916035"/>
              <a:chExt cx="8342820" cy="9750539"/>
            </a:xfrm>
          </p:grpSpPr>
          <p:sp>
            <p:nvSpPr>
              <p:cNvPr id="65" name="Треугольник 64"/>
              <p:cNvSpPr/>
              <p:nvPr/>
            </p:nvSpPr>
            <p:spPr>
              <a:xfrm rot="5400000">
                <a:off x="13257976" y="2656327"/>
                <a:ext cx="9677674" cy="8342820"/>
              </a:xfrm>
              <a:prstGeom prst="triangle">
                <a:avLst/>
              </a:prstGeom>
              <a:noFill/>
              <a:ln w="3556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6" name="Треугольник 65"/>
              <p:cNvSpPr/>
              <p:nvPr/>
            </p:nvSpPr>
            <p:spPr>
              <a:xfrm rot="5400000">
                <a:off x="13457690" y="2613823"/>
                <a:ext cx="9463166" cy="8157899"/>
              </a:xfrm>
              <a:prstGeom prst="triangle">
                <a:avLst/>
              </a:prstGeom>
              <a:gradFill>
                <a:gsLst>
                  <a:gs pos="98000">
                    <a:schemeClr val="accent1"/>
                  </a:gs>
                  <a:gs pos="46000">
                    <a:schemeClr val="accent1">
                      <a:alpha val="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sz="900"/>
              </a:p>
            </p:txBody>
          </p:sp>
          <p:sp>
            <p:nvSpPr>
              <p:cNvPr id="67" name="Треугольник 66"/>
              <p:cNvSpPr/>
              <p:nvPr/>
            </p:nvSpPr>
            <p:spPr>
              <a:xfrm rot="5400000">
                <a:off x="13446401" y="2568668"/>
                <a:ext cx="9463166" cy="8157899"/>
              </a:xfrm>
              <a:prstGeom prst="triangle">
                <a:avLst/>
              </a:prstGeom>
              <a:gradFill>
                <a:gsLst>
                  <a:gs pos="98000">
                    <a:schemeClr val="accent1"/>
                  </a:gs>
                  <a:gs pos="46000">
                    <a:schemeClr val="accent1">
                      <a:alpha val="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sz="900"/>
              </a:p>
            </p:txBody>
          </p:sp>
        </p:grpSp>
      </p:grpSp>
      <p:sp>
        <p:nvSpPr>
          <p:cNvPr id="41" name="Треугольник 40"/>
          <p:cNvSpPr/>
          <p:nvPr/>
        </p:nvSpPr>
        <p:spPr>
          <a:xfrm rot="16200000">
            <a:off x="6036706" y="2661043"/>
            <a:ext cx="323267" cy="278678"/>
          </a:xfrm>
          <a:prstGeom prst="triangl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42" name="Треугольник 41"/>
          <p:cNvSpPr/>
          <p:nvPr/>
        </p:nvSpPr>
        <p:spPr>
          <a:xfrm rot="5400000">
            <a:off x="11321358" y="4015129"/>
            <a:ext cx="295880" cy="255068"/>
          </a:xfrm>
          <a:prstGeom prst="triangle">
            <a:avLst/>
          </a:prstGeom>
          <a:gradFill>
            <a:gsLst>
              <a:gs pos="0">
                <a:srgbClr val="3AE695"/>
              </a:gs>
              <a:gs pos="100000">
                <a:srgbClr val="3AE69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ru-RU" sz="900"/>
          </a:p>
        </p:txBody>
      </p:sp>
      <p:sp>
        <p:nvSpPr>
          <p:cNvPr id="43" name="Полилиния 42"/>
          <p:cNvSpPr/>
          <p:nvPr/>
        </p:nvSpPr>
        <p:spPr>
          <a:xfrm>
            <a:off x="5361608" y="577970"/>
            <a:ext cx="719678" cy="832800"/>
          </a:xfrm>
          <a:custGeom>
            <a:avLst/>
            <a:gdLst>
              <a:gd name="connsiteX0" fmla="*/ 4707799 w 4958199"/>
              <a:gd name="connsiteY0" fmla="*/ 2679064 h 5686913"/>
              <a:gd name="connsiteX1" fmla="*/ 4958199 w 4958199"/>
              <a:gd name="connsiteY1" fmla="*/ 2824296 h 5686913"/>
              <a:gd name="connsiteX2" fmla="*/ 0 w 4958199"/>
              <a:gd name="connsiteY2" fmla="*/ 5686913 h 5686913"/>
              <a:gd name="connsiteX3" fmla="*/ 0 w 4958199"/>
              <a:gd name="connsiteY3" fmla="*/ 5397112 h 5686913"/>
              <a:gd name="connsiteX4" fmla="*/ 4194561 w 4958199"/>
              <a:gd name="connsiteY4" fmla="*/ 2381387 h 5686913"/>
              <a:gd name="connsiteX5" fmla="*/ 4444962 w 4958199"/>
              <a:gd name="connsiteY5" fmla="*/ 2526619 h 5686913"/>
              <a:gd name="connsiteX6" fmla="*/ 1 w 4958199"/>
              <a:gd name="connsiteY6" fmla="*/ 5092920 h 5686913"/>
              <a:gd name="connsiteX7" fmla="*/ 0 w 4958199"/>
              <a:gd name="connsiteY7" fmla="*/ 4803118 h 5686913"/>
              <a:gd name="connsiteX8" fmla="*/ 3681332 w 4958199"/>
              <a:gd name="connsiteY8" fmla="*/ 2083714 h 5686913"/>
              <a:gd name="connsiteX9" fmla="*/ 3931732 w 4958199"/>
              <a:gd name="connsiteY9" fmla="*/ 2228946 h 5686913"/>
              <a:gd name="connsiteX10" fmla="*/ 0 w 4958199"/>
              <a:gd name="connsiteY10" fmla="*/ 4498932 h 5686913"/>
              <a:gd name="connsiteX11" fmla="*/ 0 w 4958199"/>
              <a:gd name="connsiteY11" fmla="*/ 4209131 h 5686913"/>
              <a:gd name="connsiteX12" fmla="*/ 3168102 w 4958199"/>
              <a:gd name="connsiteY12" fmla="*/ 1786040 h 5686913"/>
              <a:gd name="connsiteX13" fmla="*/ 3418503 w 4958199"/>
              <a:gd name="connsiteY13" fmla="*/ 1931272 h 5686913"/>
              <a:gd name="connsiteX14" fmla="*/ 0 w 4958199"/>
              <a:gd name="connsiteY14" fmla="*/ 3904945 h 5686913"/>
              <a:gd name="connsiteX15" fmla="*/ 0 w 4958199"/>
              <a:gd name="connsiteY15" fmla="*/ 3615145 h 5686913"/>
              <a:gd name="connsiteX16" fmla="*/ 2654872 w 4958199"/>
              <a:gd name="connsiteY16" fmla="*/ 1488367 h 5686913"/>
              <a:gd name="connsiteX17" fmla="*/ 2905272 w 4958199"/>
              <a:gd name="connsiteY17" fmla="*/ 1633599 h 5686913"/>
              <a:gd name="connsiteX18" fmla="*/ 0 w 4958199"/>
              <a:gd name="connsiteY18" fmla="*/ 3310958 h 5686913"/>
              <a:gd name="connsiteX19" fmla="*/ 0 w 4958199"/>
              <a:gd name="connsiteY19" fmla="*/ 3021158 h 5686913"/>
              <a:gd name="connsiteX20" fmla="*/ 2141643 w 4958199"/>
              <a:gd name="connsiteY20" fmla="*/ 1190694 h 5686913"/>
              <a:gd name="connsiteX21" fmla="*/ 2392043 w 4958199"/>
              <a:gd name="connsiteY21" fmla="*/ 1335925 h 5686913"/>
              <a:gd name="connsiteX22" fmla="*/ 0 w 4958199"/>
              <a:gd name="connsiteY22" fmla="*/ 2716971 h 5686913"/>
              <a:gd name="connsiteX23" fmla="*/ 0 w 4958199"/>
              <a:gd name="connsiteY23" fmla="*/ 2427171 h 5686913"/>
              <a:gd name="connsiteX24" fmla="*/ 1628412 w 4958199"/>
              <a:gd name="connsiteY24" fmla="*/ 893020 h 5686913"/>
              <a:gd name="connsiteX25" fmla="*/ 1878812 w 4958199"/>
              <a:gd name="connsiteY25" fmla="*/ 1038253 h 5686913"/>
              <a:gd name="connsiteX26" fmla="*/ 0 w 4958199"/>
              <a:gd name="connsiteY26" fmla="*/ 2122984 h 5686913"/>
              <a:gd name="connsiteX27" fmla="*/ 0 w 4958199"/>
              <a:gd name="connsiteY27" fmla="*/ 1833184 h 5686913"/>
              <a:gd name="connsiteX28" fmla="*/ 1115183 w 4958199"/>
              <a:gd name="connsiteY28" fmla="*/ 595347 h 5686913"/>
              <a:gd name="connsiteX29" fmla="*/ 1365583 w 4958199"/>
              <a:gd name="connsiteY29" fmla="*/ 740579 h 5686913"/>
              <a:gd name="connsiteX30" fmla="*/ 0 w 4958199"/>
              <a:gd name="connsiteY30" fmla="*/ 1528998 h 5686913"/>
              <a:gd name="connsiteX31" fmla="*/ 0 w 4958199"/>
              <a:gd name="connsiteY31" fmla="*/ 1239197 h 5686913"/>
              <a:gd name="connsiteX32" fmla="*/ 601953 w 4958199"/>
              <a:gd name="connsiteY32" fmla="*/ 297674 h 5686913"/>
              <a:gd name="connsiteX33" fmla="*/ 852353 w 4958199"/>
              <a:gd name="connsiteY33" fmla="*/ 442906 h 5686913"/>
              <a:gd name="connsiteX34" fmla="*/ 1 w 4958199"/>
              <a:gd name="connsiteY34" fmla="*/ 935012 h 5686913"/>
              <a:gd name="connsiteX35" fmla="*/ 0 w 4958199"/>
              <a:gd name="connsiteY35" fmla="*/ 645211 h 5686913"/>
              <a:gd name="connsiteX36" fmla="*/ 88722 w 4958199"/>
              <a:gd name="connsiteY36" fmla="*/ 0 h 5686913"/>
              <a:gd name="connsiteX37" fmla="*/ 339123 w 4958199"/>
              <a:gd name="connsiteY37" fmla="*/ 145232 h 5686913"/>
              <a:gd name="connsiteX38" fmla="*/ 0 w 4958199"/>
              <a:gd name="connsiteY38" fmla="*/ 341025 h 5686913"/>
              <a:gd name="connsiteX39" fmla="*/ 0 w 4958199"/>
              <a:gd name="connsiteY39" fmla="*/ 51224 h 5686913"/>
              <a:gd name="connsiteX0-1" fmla="*/ 4709201 w 4959601"/>
              <a:gd name="connsiteY0-2" fmla="*/ 2726427 h 5734276"/>
              <a:gd name="connsiteX1-3" fmla="*/ 4959601 w 4959601"/>
              <a:gd name="connsiteY1-4" fmla="*/ 2871659 h 5734276"/>
              <a:gd name="connsiteX2-5" fmla="*/ 1402 w 4959601"/>
              <a:gd name="connsiteY2-6" fmla="*/ 5734276 h 5734276"/>
              <a:gd name="connsiteX3-7" fmla="*/ 1402 w 4959601"/>
              <a:gd name="connsiteY3-8" fmla="*/ 5444475 h 5734276"/>
              <a:gd name="connsiteX4-9" fmla="*/ 4709201 w 4959601"/>
              <a:gd name="connsiteY4-10" fmla="*/ 2726427 h 5734276"/>
              <a:gd name="connsiteX5-11" fmla="*/ 4195963 w 4959601"/>
              <a:gd name="connsiteY5-12" fmla="*/ 2428750 h 5734276"/>
              <a:gd name="connsiteX6-13" fmla="*/ 4446364 w 4959601"/>
              <a:gd name="connsiteY6-14" fmla="*/ 2573982 h 5734276"/>
              <a:gd name="connsiteX7-15" fmla="*/ 1403 w 4959601"/>
              <a:gd name="connsiteY7-16" fmla="*/ 5140283 h 5734276"/>
              <a:gd name="connsiteX8-17" fmla="*/ 1402 w 4959601"/>
              <a:gd name="connsiteY8-18" fmla="*/ 4850481 h 5734276"/>
              <a:gd name="connsiteX9-19" fmla="*/ 4195963 w 4959601"/>
              <a:gd name="connsiteY9-20" fmla="*/ 2428750 h 5734276"/>
              <a:gd name="connsiteX10-21" fmla="*/ 3682734 w 4959601"/>
              <a:gd name="connsiteY10-22" fmla="*/ 2131077 h 5734276"/>
              <a:gd name="connsiteX11-23" fmla="*/ 3933134 w 4959601"/>
              <a:gd name="connsiteY11-24" fmla="*/ 2276309 h 5734276"/>
              <a:gd name="connsiteX12-25" fmla="*/ 1402 w 4959601"/>
              <a:gd name="connsiteY12-26" fmla="*/ 4546295 h 5734276"/>
              <a:gd name="connsiteX13-27" fmla="*/ 1402 w 4959601"/>
              <a:gd name="connsiteY13-28" fmla="*/ 4256494 h 5734276"/>
              <a:gd name="connsiteX14-29" fmla="*/ 3682734 w 4959601"/>
              <a:gd name="connsiteY14-30" fmla="*/ 2131077 h 5734276"/>
              <a:gd name="connsiteX15-31" fmla="*/ 3169504 w 4959601"/>
              <a:gd name="connsiteY15-32" fmla="*/ 1833403 h 5734276"/>
              <a:gd name="connsiteX16-33" fmla="*/ 3419905 w 4959601"/>
              <a:gd name="connsiteY16-34" fmla="*/ 1978635 h 5734276"/>
              <a:gd name="connsiteX17-35" fmla="*/ 1402 w 4959601"/>
              <a:gd name="connsiteY17-36" fmla="*/ 3952308 h 5734276"/>
              <a:gd name="connsiteX18-37" fmla="*/ 1402 w 4959601"/>
              <a:gd name="connsiteY18-38" fmla="*/ 3662508 h 5734276"/>
              <a:gd name="connsiteX19-39" fmla="*/ 3169504 w 4959601"/>
              <a:gd name="connsiteY19-40" fmla="*/ 1833403 h 5734276"/>
              <a:gd name="connsiteX20-41" fmla="*/ 2656274 w 4959601"/>
              <a:gd name="connsiteY20-42" fmla="*/ 1535730 h 5734276"/>
              <a:gd name="connsiteX21-43" fmla="*/ 2906674 w 4959601"/>
              <a:gd name="connsiteY21-44" fmla="*/ 1680962 h 5734276"/>
              <a:gd name="connsiteX22-45" fmla="*/ 1402 w 4959601"/>
              <a:gd name="connsiteY22-46" fmla="*/ 3358321 h 5734276"/>
              <a:gd name="connsiteX23-47" fmla="*/ 1402 w 4959601"/>
              <a:gd name="connsiteY23-48" fmla="*/ 3068521 h 5734276"/>
              <a:gd name="connsiteX24-49" fmla="*/ 2656274 w 4959601"/>
              <a:gd name="connsiteY24-50" fmla="*/ 1535730 h 5734276"/>
              <a:gd name="connsiteX25-51" fmla="*/ 2143045 w 4959601"/>
              <a:gd name="connsiteY25-52" fmla="*/ 1238057 h 5734276"/>
              <a:gd name="connsiteX26-53" fmla="*/ 2393445 w 4959601"/>
              <a:gd name="connsiteY26-54" fmla="*/ 1383288 h 5734276"/>
              <a:gd name="connsiteX27-55" fmla="*/ 1402 w 4959601"/>
              <a:gd name="connsiteY27-56" fmla="*/ 2764334 h 5734276"/>
              <a:gd name="connsiteX28-57" fmla="*/ 1402 w 4959601"/>
              <a:gd name="connsiteY28-58" fmla="*/ 2474534 h 5734276"/>
              <a:gd name="connsiteX29-59" fmla="*/ 2143045 w 4959601"/>
              <a:gd name="connsiteY29-60" fmla="*/ 1238057 h 5734276"/>
              <a:gd name="connsiteX30-61" fmla="*/ 1629814 w 4959601"/>
              <a:gd name="connsiteY30-62" fmla="*/ 940383 h 5734276"/>
              <a:gd name="connsiteX31-63" fmla="*/ 1880214 w 4959601"/>
              <a:gd name="connsiteY31-64" fmla="*/ 1085616 h 5734276"/>
              <a:gd name="connsiteX32-65" fmla="*/ 1402 w 4959601"/>
              <a:gd name="connsiteY32-66" fmla="*/ 2170347 h 5734276"/>
              <a:gd name="connsiteX33-67" fmla="*/ 1402 w 4959601"/>
              <a:gd name="connsiteY33-68" fmla="*/ 1880547 h 5734276"/>
              <a:gd name="connsiteX34-69" fmla="*/ 1629814 w 4959601"/>
              <a:gd name="connsiteY34-70" fmla="*/ 940383 h 5734276"/>
              <a:gd name="connsiteX35-71" fmla="*/ 1116585 w 4959601"/>
              <a:gd name="connsiteY35-72" fmla="*/ 642710 h 5734276"/>
              <a:gd name="connsiteX36-73" fmla="*/ 1366985 w 4959601"/>
              <a:gd name="connsiteY36-74" fmla="*/ 787942 h 5734276"/>
              <a:gd name="connsiteX37-75" fmla="*/ 1402 w 4959601"/>
              <a:gd name="connsiteY37-76" fmla="*/ 1576361 h 5734276"/>
              <a:gd name="connsiteX38-77" fmla="*/ 1402 w 4959601"/>
              <a:gd name="connsiteY38-78" fmla="*/ 1286560 h 5734276"/>
              <a:gd name="connsiteX39-79" fmla="*/ 1116585 w 4959601"/>
              <a:gd name="connsiteY39-80" fmla="*/ 642710 h 5734276"/>
              <a:gd name="connsiteX40" fmla="*/ 603355 w 4959601"/>
              <a:gd name="connsiteY40" fmla="*/ 345037 h 5734276"/>
              <a:gd name="connsiteX41" fmla="*/ 853755 w 4959601"/>
              <a:gd name="connsiteY41" fmla="*/ 490269 h 5734276"/>
              <a:gd name="connsiteX42" fmla="*/ 1403 w 4959601"/>
              <a:gd name="connsiteY42" fmla="*/ 982375 h 5734276"/>
              <a:gd name="connsiteX43" fmla="*/ 1402 w 4959601"/>
              <a:gd name="connsiteY43" fmla="*/ 692574 h 5734276"/>
              <a:gd name="connsiteX44" fmla="*/ 603355 w 4959601"/>
              <a:gd name="connsiteY44" fmla="*/ 345037 h 5734276"/>
              <a:gd name="connsiteX45" fmla="*/ 9606 w 4959601"/>
              <a:gd name="connsiteY45" fmla="*/ 0 h 5734276"/>
              <a:gd name="connsiteX46" fmla="*/ 340525 w 4959601"/>
              <a:gd name="connsiteY46" fmla="*/ 192595 h 5734276"/>
              <a:gd name="connsiteX47" fmla="*/ 1402 w 4959601"/>
              <a:gd name="connsiteY47" fmla="*/ 388388 h 5734276"/>
              <a:gd name="connsiteX48" fmla="*/ 1402 w 4959601"/>
              <a:gd name="connsiteY48" fmla="*/ 98587 h 5734276"/>
              <a:gd name="connsiteX49" fmla="*/ 9606 w 4959601"/>
              <a:gd name="connsiteY49" fmla="*/ 0 h 5734276"/>
              <a:gd name="connsiteX0-81" fmla="*/ 4715390 w 4965790"/>
              <a:gd name="connsiteY0-82" fmla="*/ 2726427 h 5734276"/>
              <a:gd name="connsiteX1-83" fmla="*/ 4965790 w 4965790"/>
              <a:gd name="connsiteY1-84" fmla="*/ 2871659 h 5734276"/>
              <a:gd name="connsiteX2-85" fmla="*/ 7591 w 4965790"/>
              <a:gd name="connsiteY2-86" fmla="*/ 5734276 h 5734276"/>
              <a:gd name="connsiteX3-87" fmla="*/ 7591 w 4965790"/>
              <a:gd name="connsiteY3-88" fmla="*/ 5444475 h 5734276"/>
              <a:gd name="connsiteX4-89" fmla="*/ 4715390 w 4965790"/>
              <a:gd name="connsiteY4-90" fmla="*/ 2726427 h 5734276"/>
              <a:gd name="connsiteX5-91" fmla="*/ 4202152 w 4965790"/>
              <a:gd name="connsiteY5-92" fmla="*/ 2428750 h 5734276"/>
              <a:gd name="connsiteX6-93" fmla="*/ 4452553 w 4965790"/>
              <a:gd name="connsiteY6-94" fmla="*/ 2573982 h 5734276"/>
              <a:gd name="connsiteX7-95" fmla="*/ 7592 w 4965790"/>
              <a:gd name="connsiteY7-96" fmla="*/ 5140283 h 5734276"/>
              <a:gd name="connsiteX8-97" fmla="*/ 7591 w 4965790"/>
              <a:gd name="connsiteY8-98" fmla="*/ 4850481 h 5734276"/>
              <a:gd name="connsiteX9-99" fmla="*/ 4202152 w 4965790"/>
              <a:gd name="connsiteY9-100" fmla="*/ 2428750 h 5734276"/>
              <a:gd name="connsiteX10-101" fmla="*/ 3688923 w 4965790"/>
              <a:gd name="connsiteY10-102" fmla="*/ 2131077 h 5734276"/>
              <a:gd name="connsiteX11-103" fmla="*/ 3939323 w 4965790"/>
              <a:gd name="connsiteY11-104" fmla="*/ 2276309 h 5734276"/>
              <a:gd name="connsiteX12-105" fmla="*/ 7591 w 4965790"/>
              <a:gd name="connsiteY12-106" fmla="*/ 4546295 h 5734276"/>
              <a:gd name="connsiteX13-107" fmla="*/ 7591 w 4965790"/>
              <a:gd name="connsiteY13-108" fmla="*/ 4256494 h 5734276"/>
              <a:gd name="connsiteX14-109" fmla="*/ 3688923 w 4965790"/>
              <a:gd name="connsiteY14-110" fmla="*/ 2131077 h 5734276"/>
              <a:gd name="connsiteX15-111" fmla="*/ 3175693 w 4965790"/>
              <a:gd name="connsiteY15-112" fmla="*/ 1833403 h 5734276"/>
              <a:gd name="connsiteX16-113" fmla="*/ 3426094 w 4965790"/>
              <a:gd name="connsiteY16-114" fmla="*/ 1978635 h 5734276"/>
              <a:gd name="connsiteX17-115" fmla="*/ 7591 w 4965790"/>
              <a:gd name="connsiteY17-116" fmla="*/ 3952308 h 5734276"/>
              <a:gd name="connsiteX18-117" fmla="*/ 7591 w 4965790"/>
              <a:gd name="connsiteY18-118" fmla="*/ 3662508 h 5734276"/>
              <a:gd name="connsiteX19-119" fmla="*/ 3175693 w 4965790"/>
              <a:gd name="connsiteY19-120" fmla="*/ 1833403 h 5734276"/>
              <a:gd name="connsiteX20-121" fmla="*/ 2662463 w 4965790"/>
              <a:gd name="connsiteY20-122" fmla="*/ 1535730 h 5734276"/>
              <a:gd name="connsiteX21-123" fmla="*/ 2912863 w 4965790"/>
              <a:gd name="connsiteY21-124" fmla="*/ 1680962 h 5734276"/>
              <a:gd name="connsiteX22-125" fmla="*/ 7591 w 4965790"/>
              <a:gd name="connsiteY22-126" fmla="*/ 3358321 h 5734276"/>
              <a:gd name="connsiteX23-127" fmla="*/ 7591 w 4965790"/>
              <a:gd name="connsiteY23-128" fmla="*/ 3068521 h 5734276"/>
              <a:gd name="connsiteX24-129" fmla="*/ 2662463 w 4965790"/>
              <a:gd name="connsiteY24-130" fmla="*/ 1535730 h 5734276"/>
              <a:gd name="connsiteX25-131" fmla="*/ 2149234 w 4965790"/>
              <a:gd name="connsiteY25-132" fmla="*/ 1238057 h 5734276"/>
              <a:gd name="connsiteX26-133" fmla="*/ 2399634 w 4965790"/>
              <a:gd name="connsiteY26-134" fmla="*/ 1383288 h 5734276"/>
              <a:gd name="connsiteX27-135" fmla="*/ 7591 w 4965790"/>
              <a:gd name="connsiteY27-136" fmla="*/ 2764334 h 5734276"/>
              <a:gd name="connsiteX28-137" fmla="*/ 7591 w 4965790"/>
              <a:gd name="connsiteY28-138" fmla="*/ 2474534 h 5734276"/>
              <a:gd name="connsiteX29-139" fmla="*/ 2149234 w 4965790"/>
              <a:gd name="connsiteY29-140" fmla="*/ 1238057 h 5734276"/>
              <a:gd name="connsiteX30-141" fmla="*/ 1636003 w 4965790"/>
              <a:gd name="connsiteY30-142" fmla="*/ 940383 h 5734276"/>
              <a:gd name="connsiteX31-143" fmla="*/ 1886403 w 4965790"/>
              <a:gd name="connsiteY31-144" fmla="*/ 1085616 h 5734276"/>
              <a:gd name="connsiteX32-145" fmla="*/ 7591 w 4965790"/>
              <a:gd name="connsiteY32-146" fmla="*/ 2170347 h 5734276"/>
              <a:gd name="connsiteX33-147" fmla="*/ 7591 w 4965790"/>
              <a:gd name="connsiteY33-148" fmla="*/ 1880547 h 5734276"/>
              <a:gd name="connsiteX34-149" fmla="*/ 1636003 w 4965790"/>
              <a:gd name="connsiteY34-150" fmla="*/ 940383 h 5734276"/>
              <a:gd name="connsiteX35-151" fmla="*/ 1122774 w 4965790"/>
              <a:gd name="connsiteY35-152" fmla="*/ 642710 h 5734276"/>
              <a:gd name="connsiteX36-153" fmla="*/ 1373174 w 4965790"/>
              <a:gd name="connsiteY36-154" fmla="*/ 787942 h 5734276"/>
              <a:gd name="connsiteX37-155" fmla="*/ 7591 w 4965790"/>
              <a:gd name="connsiteY37-156" fmla="*/ 1576361 h 5734276"/>
              <a:gd name="connsiteX38-157" fmla="*/ 7591 w 4965790"/>
              <a:gd name="connsiteY38-158" fmla="*/ 1286560 h 5734276"/>
              <a:gd name="connsiteX39-159" fmla="*/ 1122774 w 4965790"/>
              <a:gd name="connsiteY39-160" fmla="*/ 642710 h 5734276"/>
              <a:gd name="connsiteX40-161" fmla="*/ 609544 w 4965790"/>
              <a:gd name="connsiteY40-162" fmla="*/ 345037 h 5734276"/>
              <a:gd name="connsiteX41-163" fmla="*/ 859944 w 4965790"/>
              <a:gd name="connsiteY41-164" fmla="*/ 490269 h 5734276"/>
              <a:gd name="connsiteX42-165" fmla="*/ 7592 w 4965790"/>
              <a:gd name="connsiteY42-166" fmla="*/ 982375 h 5734276"/>
              <a:gd name="connsiteX43-167" fmla="*/ 7591 w 4965790"/>
              <a:gd name="connsiteY43-168" fmla="*/ 692574 h 5734276"/>
              <a:gd name="connsiteX44-169" fmla="*/ 609544 w 4965790"/>
              <a:gd name="connsiteY44-170" fmla="*/ 345037 h 5734276"/>
              <a:gd name="connsiteX45-171" fmla="*/ 15795 w 4965790"/>
              <a:gd name="connsiteY45-172" fmla="*/ 0 h 5734276"/>
              <a:gd name="connsiteX46-173" fmla="*/ 346714 w 4965790"/>
              <a:gd name="connsiteY46-174" fmla="*/ 192595 h 5734276"/>
              <a:gd name="connsiteX47-175" fmla="*/ 7591 w 4965790"/>
              <a:gd name="connsiteY47-176" fmla="*/ 388388 h 5734276"/>
              <a:gd name="connsiteX48-177" fmla="*/ 7591 w 4965790"/>
              <a:gd name="connsiteY48-178" fmla="*/ 98587 h 5734276"/>
              <a:gd name="connsiteX49-179" fmla="*/ 15795 w 4965790"/>
              <a:gd name="connsiteY49-180" fmla="*/ 0 h 5734276"/>
              <a:gd name="connsiteX0-181" fmla="*/ 4721981 w 4972381"/>
              <a:gd name="connsiteY0-182" fmla="*/ 2731163 h 5739012"/>
              <a:gd name="connsiteX1-183" fmla="*/ 4972381 w 4972381"/>
              <a:gd name="connsiteY1-184" fmla="*/ 2876395 h 5739012"/>
              <a:gd name="connsiteX2-185" fmla="*/ 14182 w 4972381"/>
              <a:gd name="connsiteY2-186" fmla="*/ 5739012 h 5739012"/>
              <a:gd name="connsiteX3-187" fmla="*/ 14182 w 4972381"/>
              <a:gd name="connsiteY3-188" fmla="*/ 5449211 h 5739012"/>
              <a:gd name="connsiteX4-189" fmla="*/ 4721981 w 4972381"/>
              <a:gd name="connsiteY4-190" fmla="*/ 2731163 h 5739012"/>
              <a:gd name="connsiteX5-191" fmla="*/ 4208743 w 4972381"/>
              <a:gd name="connsiteY5-192" fmla="*/ 2433486 h 5739012"/>
              <a:gd name="connsiteX6-193" fmla="*/ 4459144 w 4972381"/>
              <a:gd name="connsiteY6-194" fmla="*/ 2578718 h 5739012"/>
              <a:gd name="connsiteX7-195" fmla="*/ 14183 w 4972381"/>
              <a:gd name="connsiteY7-196" fmla="*/ 5145019 h 5739012"/>
              <a:gd name="connsiteX8-197" fmla="*/ 14182 w 4972381"/>
              <a:gd name="connsiteY8-198" fmla="*/ 4855217 h 5739012"/>
              <a:gd name="connsiteX9-199" fmla="*/ 4208743 w 4972381"/>
              <a:gd name="connsiteY9-200" fmla="*/ 2433486 h 5739012"/>
              <a:gd name="connsiteX10-201" fmla="*/ 3695514 w 4972381"/>
              <a:gd name="connsiteY10-202" fmla="*/ 2135813 h 5739012"/>
              <a:gd name="connsiteX11-203" fmla="*/ 3945914 w 4972381"/>
              <a:gd name="connsiteY11-204" fmla="*/ 2281045 h 5739012"/>
              <a:gd name="connsiteX12-205" fmla="*/ 14182 w 4972381"/>
              <a:gd name="connsiteY12-206" fmla="*/ 4551031 h 5739012"/>
              <a:gd name="connsiteX13-207" fmla="*/ 14182 w 4972381"/>
              <a:gd name="connsiteY13-208" fmla="*/ 4261230 h 5739012"/>
              <a:gd name="connsiteX14-209" fmla="*/ 3695514 w 4972381"/>
              <a:gd name="connsiteY14-210" fmla="*/ 2135813 h 5739012"/>
              <a:gd name="connsiteX15-211" fmla="*/ 3182284 w 4972381"/>
              <a:gd name="connsiteY15-212" fmla="*/ 1838139 h 5739012"/>
              <a:gd name="connsiteX16-213" fmla="*/ 3432685 w 4972381"/>
              <a:gd name="connsiteY16-214" fmla="*/ 1983371 h 5739012"/>
              <a:gd name="connsiteX17-215" fmla="*/ 14182 w 4972381"/>
              <a:gd name="connsiteY17-216" fmla="*/ 3957044 h 5739012"/>
              <a:gd name="connsiteX18-217" fmla="*/ 14182 w 4972381"/>
              <a:gd name="connsiteY18-218" fmla="*/ 3667244 h 5739012"/>
              <a:gd name="connsiteX19-219" fmla="*/ 3182284 w 4972381"/>
              <a:gd name="connsiteY19-220" fmla="*/ 1838139 h 5739012"/>
              <a:gd name="connsiteX20-221" fmla="*/ 2669054 w 4972381"/>
              <a:gd name="connsiteY20-222" fmla="*/ 1540466 h 5739012"/>
              <a:gd name="connsiteX21-223" fmla="*/ 2919454 w 4972381"/>
              <a:gd name="connsiteY21-224" fmla="*/ 1685698 h 5739012"/>
              <a:gd name="connsiteX22-225" fmla="*/ 14182 w 4972381"/>
              <a:gd name="connsiteY22-226" fmla="*/ 3363057 h 5739012"/>
              <a:gd name="connsiteX23-227" fmla="*/ 14182 w 4972381"/>
              <a:gd name="connsiteY23-228" fmla="*/ 3073257 h 5739012"/>
              <a:gd name="connsiteX24-229" fmla="*/ 2669054 w 4972381"/>
              <a:gd name="connsiteY24-230" fmla="*/ 1540466 h 5739012"/>
              <a:gd name="connsiteX25-231" fmla="*/ 2155825 w 4972381"/>
              <a:gd name="connsiteY25-232" fmla="*/ 1242793 h 5739012"/>
              <a:gd name="connsiteX26-233" fmla="*/ 2406225 w 4972381"/>
              <a:gd name="connsiteY26-234" fmla="*/ 1388024 h 5739012"/>
              <a:gd name="connsiteX27-235" fmla="*/ 14182 w 4972381"/>
              <a:gd name="connsiteY27-236" fmla="*/ 2769070 h 5739012"/>
              <a:gd name="connsiteX28-237" fmla="*/ 14182 w 4972381"/>
              <a:gd name="connsiteY28-238" fmla="*/ 2479270 h 5739012"/>
              <a:gd name="connsiteX29-239" fmla="*/ 2155825 w 4972381"/>
              <a:gd name="connsiteY29-240" fmla="*/ 1242793 h 5739012"/>
              <a:gd name="connsiteX30-241" fmla="*/ 1642594 w 4972381"/>
              <a:gd name="connsiteY30-242" fmla="*/ 945119 h 5739012"/>
              <a:gd name="connsiteX31-243" fmla="*/ 1892994 w 4972381"/>
              <a:gd name="connsiteY31-244" fmla="*/ 1090352 h 5739012"/>
              <a:gd name="connsiteX32-245" fmla="*/ 14182 w 4972381"/>
              <a:gd name="connsiteY32-246" fmla="*/ 2175083 h 5739012"/>
              <a:gd name="connsiteX33-247" fmla="*/ 14182 w 4972381"/>
              <a:gd name="connsiteY33-248" fmla="*/ 1885283 h 5739012"/>
              <a:gd name="connsiteX34-249" fmla="*/ 1642594 w 4972381"/>
              <a:gd name="connsiteY34-250" fmla="*/ 945119 h 5739012"/>
              <a:gd name="connsiteX35-251" fmla="*/ 1129365 w 4972381"/>
              <a:gd name="connsiteY35-252" fmla="*/ 647446 h 5739012"/>
              <a:gd name="connsiteX36-253" fmla="*/ 1379765 w 4972381"/>
              <a:gd name="connsiteY36-254" fmla="*/ 792678 h 5739012"/>
              <a:gd name="connsiteX37-255" fmla="*/ 14182 w 4972381"/>
              <a:gd name="connsiteY37-256" fmla="*/ 1581097 h 5739012"/>
              <a:gd name="connsiteX38-257" fmla="*/ 14182 w 4972381"/>
              <a:gd name="connsiteY38-258" fmla="*/ 1291296 h 5739012"/>
              <a:gd name="connsiteX39-259" fmla="*/ 1129365 w 4972381"/>
              <a:gd name="connsiteY39-260" fmla="*/ 647446 h 5739012"/>
              <a:gd name="connsiteX40-261" fmla="*/ 616135 w 4972381"/>
              <a:gd name="connsiteY40-262" fmla="*/ 349773 h 5739012"/>
              <a:gd name="connsiteX41-263" fmla="*/ 866535 w 4972381"/>
              <a:gd name="connsiteY41-264" fmla="*/ 495005 h 5739012"/>
              <a:gd name="connsiteX42-265" fmla="*/ 14183 w 4972381"/>
              <a:gd name="connsiteY42-266" fmla="*/ 987111 h 5739012"/>
              <a:gd name="connsiteX43-267" fmla="*/ 14182 w 4972381"/>
              <a:gd name="connsiteY43-268" fmla="*/ 697310 h 5739012"/>
              <a:gd name="connsiteX44-269" fmla="*/ 616135 w 4972381"/>
              <a:gd name="connsiteY44-270" fmla="*/ 349773 h 5739012"/>
              <a:gd name="connsiteX45-271" fmla="*/ 12913 w 4972381"/>
              <a:gd name="connsiteY45-272" fmla="*/ 0 h 5739012"/>
              <a:gd name="connsiteX46-273" fmla="*/ 353305 w 4972381"/>
              <a:gd name="connsiteY46-274" fmla="*/ 197331 h 5739012"/>
              <a:gd name="connsiteX47-275" fmla="*/ 14182 w 4972381"/>
              <a:gd name="connsiteY47-276" fmla="*/ 393124 h 5739012"/>
              <a:gd name="connsiteX48-277" fmla="*/ 14182 w 4972381"/>
              <a:gd name="connsiteY48-278" fmla="*/ 103323 h 5739012"/>
              <a:gd name="connsiteX49-279" fmla="*/ 12913 w 4972381"/>
              <a:gd name="connsiteY49-280" fmla="*/ 0 h 5739012"/>
              <a:gd name="connsiteX0-281" fmla="*/ 4709068 w 4959468"/>
              <a:gd name="connsiteY0-282" fmla="*/ 2731163 h 5739012"/>
              <a:gd name="connsiteX1-283" fmla="*/ 4959468 w 4959468"/>
              <a:gd name="connsiteY1-284" fmla="*/ 2876395 h 5739012"/>
              <a:gd name="connsiteX2-285" fmla="*/ 1269 w 4959468"/>
              <a:gd name="connsiteY2-286" fmla="*/ 5739012 h 5739012"/>
              <a:gd name="connsiteX3-287" fmla="*/ 1269 w 4959468"/>
              <a:gd name="connsiteY3-288" fmla="*/ 5449211 h 5739012"/>
              <a:gd name="connsiteX4-289" fmla="*/ 4709068 w 4959468"/>
              <a:gd name="connsiteY4-290" fmla="*/ 2731163 h 5739012"/>
              <a:gd name="connsiteX5-291" fmla="*/ 4195830 w 4959468"/>
              <a:gd name="connsiteY5-292" fmla="*/ 2433486 h 5739012"/>
              <a:gd name="connsiteX6-293" fmla="*/ 4446231 w 4959468"/>
              <a:gd name="connsiteY6-294" fmla="*/ 2578718 h 5739012"/>
              <a:gd name="connsiteX7-295" fmla="*/ 1270 w 4959468"/>
              <a:gd name="connsiteY7-296" fmla="*/ 5145019 h 5739012"/>
              <a:gd name="connsiteX8-297" fmla="*/ 1269 w 4959468"/>
              <a:gd name="connsiteY8-298" fmla="*/ 4855217 h 5739012"/>
              <a:gd name="connsiteX9-299" fmla="*/ 4195830 w 4959468"/>
              <a:gd name="connsiteY9-300" fmla="*/ 2433486 h 5739012"/>
              <a:gd name="connsiteX10-301" fmla="*/ 3682601 w 4959468"/>
              <a:gd name="connsiteY10-302" fmla="*/ 2135813 h 5739012"/>
              <a:gd name="connsiteX11-303" fmla="*/ 3933001 w 4959468"/>
              <a:gd name="connsiteY11-304" fmla="*/ 2281045 h 5739012"/>
              <a:gd name="connsiteX12-305" fmla="*/ 1269 w 4959468"/>
              <a:gd name="connsiteY12-306" fmla="*/ 4551031 h 5739012"/>
              <a:gd name="connsiteX13-307" fmla="*/ 1269 w 4959468"/>
              <a:gd name="connsiteY13-308" fmla="*/ 4261230 h 5739012"/>
              <a:gd name="connsiteX14-309" fmla="*/ 3682601 w 4959468"/>
              <a:gd name="connsiteY14-310" fmla="*/ 2135813 h 5739012"/>
              <a:gd name="connsiteX15-311" fmla="*/ 3169371 w 4959468"/>
              <a:gd name="connsiteY15-312" fmla="*/ 1838139 h 5739012"/>
              <a:gd name="connsiteX16-313" fmla="*/ 3419772 w 4959468"/>
              <a:gd name="connsiteY16-314" fmla="*/ 1983371 h 5739012"/>
              <a:gd name="connsiteX17-315" fmla="*/ 1269 w 4959468"/>
              <a:gd name="connsiteY17-316" fmla="*/ 3957044 h 5739012"/>
              <a:gd name="connsiteX18-317" fmla="*/ 1269 w 4959468"/>
              <a:gd name="connsiteY18-318" fmla="*/ 3667244 h 5739012"/>
              <a:gd name="connsiteX19-319" fmla="*/ 3169371 w 4959468"/>
              <a:gd name="connsiteY19-320" fmla="*/ 1838139 h 5739012"/>
              <a:gd name="connsiteX20-321" fmla="*/ 2656141 w 4959468"/>
              <a:gd name="connsiteY20-322" fmla="*/ 1540466 h 5739012"/>
              <a:gd name="connsiteX21-323" fmla="*/ 2906541 w 4959468"/>
              <a:gd name="connsiteY21-324" fmla="*/ 1685698 h 5739012"/>
              <a:gd name="connsiteX22-325" fmla="*/ 1269 w 4959468"/>
              <a:gd name="connsiteY22-326" fmla="*/ 3363057 h 5739012"/>
              <a:gd name="connsiteX23-327" fmla="*/ 1269 w 4959468"/>
              <a:gd name="connsiteY23-328" fmla="*/ 3073257 h 5739012"/>
              <a:gd name="connsiteX24-329" fmla="*/ 2656141 w 4959468"/>
              <a:gd name="connsiteY24-330" fmla="*/ 1540466 h 5739012"/>
              <a:gd name="connsiteX25-331" fmla="*/ 2142912 w 4959468"/>
              <a:gd name="connsiteY25-332" fmla="*/ 1242793 h 5739012"/>
              <a:gd name="connsiteX26-333" fmla="*/ 2393312 w 4959468"/>
              <a:gd name="connsiteY26-334" fmla="*/ 1388024 h 5739012"/>
              <a:gd name="connsiteX27-335" fmla="*/ 1269 w 4959468"/>
              <a:gd name="connsiteY27-336" fmla="*/ 2769070 h 5739012"/>
              <a:gd name="connsiteX28-337" fmla="*/ 1269 w 4959468"/>
              <a:gd name="connsiteY28-338" fmla="*/ 2479270 h 5739012"/>
              <a:gd name="connsiteX29-339" fmla="*/ 2142912 w 4959468"/>
              <a:gd name="connsiteY29-340" fmla="*/ 1242793 h 5739012"/>
              <a:gd name="connsiteX30-341" fmla="*/ 1629681 w 4959468"/>
              <a:gd name="connsiteY30-342" fmla="*/ 945119 h 5739012"/>
              <a:gd name="connsiteX31-343" fmla="*/ 1880081 w 4959468"/>
              <a:gd name="connsiteY31-344" fmla="*/ 1090352 h 5739012"/>
              <a:gd name="connsiteX32-345" fmla="*/ 1269 w 4959468"/>
              <a:gd name="connsiteY32-346" fmla="*/ 2175083 h 5739012"/>
              <a:gd name="connsiteX33-347" fmla="*/ 1269 w 4959468"/>
              <a:gd name="connsiteY33-348" fmla="*/ 1885283 h 5739012"/>
              <a:gd name="connsiteX34-349" fmla="*/ 1629681 w 4959468"/>
              <a:gd name="connsiteY34-350" fmla="*/ 945119 h 5739012"/>
              <a:gd name="connsiteX35-351" fmla="*/ 1116452 w 4959468"/>
              <a:gd name="connsiteY35-352" fmla="*/ 647446 h 5739012"/>
              <a:gd name="connsiteX36-353" fmla="*/ 1366852 w 4959468"/>
              <a:gd name="connsiteY36-354" fmla="*/ 792678 h 5739012"/>
              <a:gd name="connsiteX37-355" fmla="*/ 1269 w 4959468"/>
              <a:gd name="connsiteY37-356" fmla="*/ 1581097 h 5739012"/>
              <a:gd name="connsiteX38-357" fmla="*/ 1269 w 4959468"/>
              <a:gd name="connsiteY38-358" fmla="*/ 1291296 h 5739012"/>
              <a:gd name="connsiteX39-359" fmla="*/ 1116452 w 4959468"/>
              <a:gd name="connsiteY39-360" fmla="*/ 647446 h 5739012"/>
              <a:gd name="connsiteX40-361" fmla="*/ 603222 w 4959468"/>
              <a:gd name="connsiteY40-362" fmla="*/ 349773 h 5739012"/>
              <a:gd name="connsiteX41-363" fmla="*/ 853622 w 4959468"/>
              <a:gd name="connsiteY41-364" fmla="*/ 495005 h 5739012"/>
              <a:gd name="connsiteX42-365" fmla="*/ 1270 w 4959468"/>
              <a:gd name="connsiteY42-366" fmla="*/ 987111 h 5739012"/>
              <a:gd name="connsiteX43-367" fmla="*/ 1269 w 4959468"/>
              <a:gd name="connsiteY43-368" fmla="*/ 697310 h 5739012"/>
              <a:gd name="connsiteX44-369" fmla="*/ 603222 w 4959468"/>
              <a:gd name="connsiteY44-370" fmla="*/ 349773 h 5739012"/>
              <a:gd name="connsiteX45-371" fmla="*/ 0 w 4959468"/>
              <a:gd name="connsiteY45-372" fmla="*/ 0 h 5739012"/>
              <a:gd name="connsiteX46-373" fmla="*/ 340392 w 4959468"/>
              <a:gd name="connsiteY46-374" fmla="*/ 197331 h 5739012"/>
              <a:gd name="connsiteX47-375" fmla="*/ 1269 w 4959468"/>
              <a:gd name="connsiteY47-376" fmla="*/ 393124 h 5739012"/>
              <a:gd name="connsiteX48-377" fmla="*/ 1269 w 4959468"/>
              <a:gd name="connsiteY48-378" fmla="*/ 103323 h 5739012"/>
              <a:gd name="connsiteX49-379" fmla="*/ 0 w 4959468"/>
              <a:gd name="connsiteY49-380" fmla="*/ 0 h 5739012"/>
              <a:gd name="connsiteX0-381" fmla="*/ 4709068 w 4959468"/>
              <a:gd name="connsiteY0-382" fmla="*/ 2731163 h 5739012"/>
              <a:gd name="connsiteX1-383" fmla="*/ 4959468 w 4959468"/>
              <a:gd name="connsiteY1-384" fmla="*/ 2876395 h 5739012"/>
              <a:gd name="connsiteX2-385" fmla="*/ 1269 w 4959468"/>
              <a:gd name="connsiteY2-386" fmla="*/ 5739012 h 5739012"/>
              <a:gd name="connsiteX3-387" fmla="*/ 1269 w 4959468"/>
              <a:gd name="connsiteY3-388" fmla="*/ 5449211 h 5739012"/>
              <a:gd name="connsiteX4-389" fmla="*/ 4709068 w 4959468"/>
              <a:gd name="connsiteY4-390" fmla="*/ 2731163 h 5739012"/>
              <a:gd name="connsiteX5-391" fmla="*/ 4195830 w 4959468"/>
              <a:gd name="connsiteY5-392" fmla="*/ 2433486 h 5739012"/>
              <a:gd name="connsiteX6-393" fmla="*/ 4446231 w 4959468"/>
              <a:gd name="connsiteY6-394" fmla="*/ 2578718 h 5739012"/>
              <a:gd name="connsiteX7-395" fmla="*/ 1270 w 4959468"/>
              <a:gd name="connsiteY7-396" fmla="*/ 5145019 h 5739012"/>
              <a:gd name="connsiteX8-397" fmla="*/ 1269 w 4959468"/>
              <a:gd name="connsiteY8-398" fmla="*/ 4855217 h 5739012"/>
              <a:gd name="connsiteX9-399" fmla="*/ 4195830 w 4959468"/>
              <a:gd name="connsiteY9-400" fmla="*/ 2433486 h 5739012"/>
              <a:gd name="connsiteX10-401" fmla="*/ 3682601 w 4959468"/>
              <a:gd name="connsiteY10-402" fmla="*/ 2135813 h 5739012"/>
              <a:gd name="connsiteX11-403" fmla="*/ 3933001 w 4959468"/>
              <a:gd name="connsiteY11-404" fmla="*/ 2281045 h 5739012"/>
              <a:gd name="connsiteX12-405" fmla="*/ 1269 w 4959468"/>
              <a:gd name="connsiteY12-406" fmla="*/ 4551031 h 5739012"/>
              <a:gd name="connsiteX13-407" fmla="*/ 1269 w 4959468"/>
              <a:gd name="connsiteY13-408" fmla="*/ 4261230 h 5739012"/>
              <a:gd name="connsiteX14-409" fmla="*/ 3682601 w 4959468"/>
              <a:gd name="connsiteY14-410" fmla="*/ 2135813 h 5739012"/>
              <a:gd name="connsiteX15-411" fmla="*/ 3169371 w 4959468"/>
              <a:gd name="connsiteY15-412" fmla="*/ 1838139 h 5739012"/>
              <a:gd name="connsiteX16-413" fmla="*/ 3419772 w 4959468"/>
              <a:gd name="connsiteY16-414" fmla="*/ 1983371 h 5739012"/>
              <a:gd name="connsiteX17-415" fmla="*/ 1269 w 4959468"/>
              <a:gd name="connsiteY17-416" fmla="*/ 3957044 h 5739012"/>
              <a:gd name="connsiteX18-417" fmla="*/ 1269 w 4959468"/>
              <a:gd name="connsiteY18-418" fmla="*/ 3667244 h 5739012"/>
              <a:gd name="connsiteX19-419" fmla="*/ 3169371 w 4959468"/>
              <a:gd name="connsiteY19-420" fmla="*/ 1838139 h 5739012"/>
              <a:gd name="connsiteX20-421" fmla="*/ 2656141 w 4959468"/>
              <a:gd name="connsiteY20-422" fmla="*/ 1540466 h 5739012"/>
              <a:gd name="connsiteX21-423" fmla="*/ 2906541 w 4959468"/>
              <a:gd name="connsiteY21-424" fmla="*/ 1685698 h 5739012"/>
              <a:gd name="connsiteX22-425" fmla="*/ 1269 w 4959468"/>
              <a:gd name="connsiteY22-426" fmla="*/ 3363057 h 5739012"/>
              <a:gd name="connsiteX23-427" fmla="*/ 1269 w 4959468"/>
              <a:gd name="connsiteY23-428" fmla="*/ 3073257 h 5739012"/>
              <a:gd name="connsiteX24-429" fmla="*/ 2656141 w 4959468"/>
              <a:gd name="connsiteY24-430" fmla="*/ 1540466 h 5739012"/>
              <a:gd name="connsiteX25-431" fmla="*/ 2142912 w 4959468"/>
              <a:gd name="connsiteY25-432" fmla="*/ 1242793 h 5739012"/>
              <a:gd name="connsiteX26-433" fmla="*/ 2393312 w 4959468"/>
              <a:gd name="connsiteY26-434" fmla="*/ 1388024 h 5739012"/>
              <a:gd name="connsiteX27-435" fmla="*/ 1269 w 4959468"/>
              <a:gd name="connsiteY27-436" fmla="*/ 2769070 h 5739012"/>
              <a:gd name="connsiteX28-437" fmla="*/ 1269 w 4959468"/>
              <a:gd name="connsiteY28-438" fmla="*/ 2479270 h 5739012"/>
              <a:gd name="connsiteX29-439" fmla="*/ 2142912 w 4959468"/>
              <a:gd name="connsiteY29-440" fmla="*/ 1242793 h 5739012"/>
              <a:gd name="connsiteX30-441" fmla="*/ 1629681 w 4959468"/>
              <a:gd name="connsiteY30-442" fmla="*/ 945119 h 5739012"/>
              <a:gd name="connsiteX31-443" fmla="*/ 1880081 w 4959468"/>
              <a:gd name="connsiteY31-444" fmla="*/ 1090352 h 5739012"/>
              <a:gd name="connsiteX32-445" fmla="*/ 1269 w 4959468"/>
              <a:gd name="connsiteY32-446" fmla="*/ 2175083 h 5739012"/>
              <a:gd name="connsiteX33-447" fmla="*/ 1269 w 4959468"/>
              <a:gd name="connsiteY33-448" fmla="*/ 1885283 h 5739012"/>
              <a:gd name="connsiteX34-449" fmla="*/ 1629681 w 4959468"/>
              <a:gd name="connsiteY34-450" fmla="*/ 945119 h 5739012"/>
              <a:gd name="connsiteX35-451" fmla="*/ 1116452 w 4959468"/>
              <a:gd name="connsiteY35-452" fmla="*/ 647446 h 5739012"/>
              <a:gd name="connsiteX36-453" fmla="*/ 1366852 w 4959468"/>
              <a:gd name="connsiteY36-454" fmla="*/ 792678 h 5739012"/>
              <a:gd name="connsiteX37-455" fmla="*/ 1269 w 4959468"/>
              <a:gd name="connsiteY37-456" fmla="*/ 1581097 h 5739012"/>
              <a:gd name="connsiteX38-457" fmla="*/ 1269 w 4959468"/>
              <a:gd name="connsiteY38-458" fmla="*/ 1291296 h 5739012"/>
              <a:gd name="connsiteX39-459" fmla="*/ 1116452 w 4959468"/>
              <a:gd name="connsiteY39-460" fmla="*/ 647446 h 5739012"/>
              <a:gd name="connsiteX40-461" fmla="*/ 603222 w 4959468"/>
              <a:gd name="connsiteY40-462" fmla="*/ 349773 h 5739012"/>
              <a:gd name="connsiteX41-463" fmla="*/ 853622 w 4959468"/>
              <a:gd name="connsiteY41-464" fmla="*/ 495005 h 5739012"/>
              <a:gd name="connsiteX42-465" fmla="*/ 1270 w 4959468"/>
              <a:gd name="connsiteY42-466" fmla="*/ 987111 h 5739012"/>
              <a:gd name="connsiteX43-467" fmla="*/ 1269 w 4959468"/>
              <a:gd name="connsiteY43-468" fmla="*/ 697310 h 5739012"/>
              <a:gd name="connsiteX44-469" fmla="*/ 603222 w 4959468"/>
              <a:gd name="connsiteY44-470" fmla="*/ 349773 h 5739012"/>
              <a:gd name="connsiteX45-471" fmla="*/ 0 w 4959468"/>
              <a:gd name="connsiteY45-472" fmla="*/ 0 h 5739012"/>
              <a:gd name="connsiteX46-473" fmla="*/ 340392 w 4959468"/>
              <a:gd name="connsiteY46-474" fmla="*/ 197331 h 5739012"/>
              <a:gd name="connsiteX47-475" fmla="*/ 1269 w 4959468"/>
              <a:gd name="connsiteY47-476" fmla="*/ 393124 h 5739012"/>
              <a:gd name="connsiteX48-477" fmla="*/ 1269 w 4959468"/>
              <a:gd name="connsiteY48-478" fmla="*/ 103323 h 5739012"/>
              <a:gd name="connsiteX49-479" fmla="*/ 0 w 4959468"/>
              <a:gd name="connsiteY49-480" fmla="*/ 0 h 57390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161" y="connsiteY40-162"/>
              </a:cxn>
              <a:cxn ang="0">
                <a:pos x="connsiteX41-163" y="connsiteY41-164"/>
              </a:cxn>
              <a:cxn ang="0">
                <a:pos x="connsiteX42-165" y="connsiteY42-166"/>
              </a:cxn>
              <a:cxn ang="0">
                <a:pos x="connsiteX43-167" y="connsiteY43-168"/>
              </a:cxn>
              <a:cxn ang="0">
                <a:pos x="connsiteX44-169" y="connsiteY44-170"/>
              </a:cxn>
              <a:cxn ang="0">
                <a:pos x="connsiteX45-171" y="connsiteY45-172"/>
              </a:cxn>
              <a:cxn ang="0">
                <a:pos x="connsiteX46-173" y="connsiteY46-174"/>
              </a:cxn>
              <a:cxn ang="0">
                <a:pos x="connsiteX47-175" y="connsiteY47-176"/>
              </a:cxn>
              <a:cxn ang="0">
                <a:pos x="connsiteX48-177" y="connsiteY48-178"/>
              </a:cxn>
              <a:cxn ang="0">
                <a:pos x="connsiteX49-179" y="connsiteY49-180"/>
              </a:cxn>
            </a:cxnLst>
            <a:rect l="l" t="t" r="r" b="b"/>
            <a:pathLst>
              <a:path w="4959468" h="5739012">
                <a:moveTo>
                  <a:pt x="4709068" y="2731163"/>
                </a:moveTo>
                <a:lnTo>
                  <a:pt x="4959468" y="2876395"/>
                </a:lnTo>
                <a:lnTo>
                  <a:pt x="1269" y="5739012"/>
                </a:lnTo>
                <a:lnTo>
                  <a:pt x="1269" y="5449211"/>
                </a:lnTo>
                <a:lnTo>
                  <a:pt x="4709068" y="2731163"/>
                </a:lnTo>
                <a:close/>
                <a:moveTo>
                  <a:pt x="4195830" y="2433486"/>
                </a:moveTo>
                <a:lnTo>
                  <a:pt x="4446231" y="2578718"/>
                </a:lnTo>
                <a:lnTo>
                  <a:pt x="1270" y="5145019"/>
                </a:lnTo>
                <a:cubicBezTo>
                  <a:pt x="1270" y="5048418"/>
                  <a:pt x="1269" y="4951818"/>
                  <a:pt x="1269" y="4855217"/>
                </a:cubicBezTo>
                <a:lnTo>
                  <a:pt x="4195830" y="2433486"/>
                </a:lnTo>
                <a:close/>
                <a:moveTo>
                  <a:pt x="3682601" y="2135813"/>
                </a:moveTo>
                <a:lnTo>
                  <a:pt x="3933001" y="2281045"/>
                </a:lnTo>
                <a:lnTo>
                  <a:pt x="1269" y="4551031"/>
                </a:lnTo>
                <a:lnTo>
                  <a:pt x="1269" y="4261230"/>
                </a:lnTo>
                <a:lnTo>
                  <a:pt x="3682601" y="2135813"/>
                </a:lnTo>
                <a:close/>
                <a:moveTo>
                  <a:pt x="3169371" y="1838139"/>
                </a:moveTo>
                <a:lnTo>
                  <a:pt x="3419772" y="1983371"/>
                </a:lnTo>
                <a:lnTo>
                  <a:pt x="1269" y="3957044"/>
                </a:lnTo>
                <a:lnTo>
                  <a:pt x="1269" y="3667244"/>
                </a:lnTo>
                <a:lnTo>
                  <a:pt x="3169371" y="1838139"/>
                </a:lnTo>
                <a:close/>
                <a:moveTo>
                  <a:pt x="2656141" y="1540466"/>
                </a:moveTo>
                <a:lnTo>
                  <a:pt x="2906541" y="1685698"/>
                </a:lnTo>
                <a:lnTo>
                  <a:pt x="1269" y="3363057"/>
                </a:lnTo>
                <a:lnTo>
                  <a:pt x="1269" y="3073257"/>
                </a:lnTo>
                <a:lnTo>
                  <a:pt x="2656141" y="1540466"/>
                </a:lnTo>
                <a:close/>
                <a:moveTo>
                  <a:pt x="2142912" y="1242793"/>
                </a:moveTo>
                <a:lnTo>
                  <a:pt x="2393312" y="1388024"/>
                </a:lnTo>
                <a:lnTo>
                  <a:pt x="1269" y="2769070"/>
                </a:lnTo>
                <a:lnTo>
                  <a:pt x="1269" y="2479270"/>
                </a:lnTo>
                <a:lnTo>
                  <a:pt x="2142912" y="1242793"/>
                </a:lnTo>
                <a:close/>
                <a:moveTo>
                  <a:pt x="1629681" y="945119"/>
                </a:moveTo>
                <a:lnTo>
                  <a:pt x="1880081" y="1090352"/>
                </a:lnTo>
                <a:lnTo>
                  <a:pt x="1269" y="2175083"/>
                </a:lnTo>
                <a:lnTo>
                  <a:pt x="1269" y="1885283"/>
                </a:lnTo>
                <a:lnTo>
                  <a:pt x="1629681" y="945119"/>
                </a:lnTo>
                <a:close/>
                <a:moveTo>
                  <a:pt x="1116452" y="647446"/>
                </a:moveTo>
                <a:lnTo>
                  <a:pt x="1366852" y="792678"/>
                </a:lnTo>
                <a:lnTo>
                  <a:pt x="1269" y="1581097"/>
                </a:lnTo>
                <a:lnTo>
                  <a:pt x="1269" y="1291296"/>
                </a:lnTo>
                <a:lnTo>
                  <a:pt x="1116452" y="647446"/>
                </a:lnTo>
                <a:close/>
                <a:moveTo>
                  <a:pt x="603222" y="349773"/>
                </a:moveTo>
                <a:lnTo>
                  <a:pt x="853622" y="495005"/>
                </a:lnTo>
                <a:lnTo>
                  <a:pt x="1270" y="987111"/>
                </a:lnTo>
                <a:cubicBezTo>
                  <a:pt x="1270" y="890511"/>
                  <a:pt x="1269" y="793910"/>
                  <a:pt x="1269" y="697310"/>
                </a:cubicBezTo>
                <a:lnTo>
                  <a:pt x="603222" y="349773"/>
                </a:lnTo>
                <a:close/>
                <a:moveTo>
                  <a:pt x="0" y="0"/>
                </a:moveTo>
                <a:lnTo>
                  <a:pt x="340392" y="197331"/>
                </a:lnTo>
                <a:lnTo>
                  <a:pt x="1269" y="393124"/>
                </a:lnTo>
                <a:lnTo>
                  <a:pt x="1269" y="103323"/>
                </a:lnTo>
                <a:cubicBezTo>
                  <a:pt x="846" y="51515"/>
                  <a:pt x="3581" y="10548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900" dirty="0"/>
              <a:t> </a:t>
            </a:r>
            <a:endParaRPr lang="ru-RU" sz="900" dirty="0"/>
          </a:p>
        </p:txBody>
      </p:sp>
      <p:sp>
        <p:nvSpPr>
          <p:cNvPr id="45" name="Треугольник 44"/>
          <p:cNvSpPr/>
          <p:nvPr/>
        </p:nvSpPr>
        <p:spPr>
          <a:xfrm rot="5400000">
            <a:off x="10577561" y="733164"/>
            <a:ext cx="936504" cy="807331"/>
          </a:xfrm>
          <a:prstGeom prst="triangle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50" name="Треугольник 49"/>
          <p:cNvSpPr/>
          <p:nvPr/>
        </p:nvSpPr>
        <p:spPr>
          <a:xfrm rot="16200000">
            <a:off x="10746483" y="4893357"/>
            <a:ext cx="295880" cy="255068"/>
          </a:xfrm>
          <a:prstGeom prst="triangle">
            <a:avLst/>
          </a:prstGeom>
          <a:gradFill>
            <a:gsLst>
              <a:gs pos="0">
                <a:srgbClr val="3AE695"/>
              </a:gs>
              <a:gs pos="100000">
                <a:srgbClr val="3AE69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ru-RU" sz="900"/>
          </a:p>
        </p:txBody>
      </p:sp>
      <p:sp>
        <p:nvSpPr>
          <p:cNvPr id="51" name="Треугольник 50"/>
          <p:cNvSpPr/>
          <p:nvPr/>
        </p:nvSpPr>
        <p:spPr>
          <a:xfrm rot="16200000">
            <a:off x="8448590" y="5437258"/>
            <a:ext cx="1102309" cy="950262"/>
          </a:xfrm>
          <a:prstGeom prst="triangl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ru-RU" sz="90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7564070" y="4796974"/>
            <a:ext cx="1879866" cy="1052901"/>
          </a:xfrm>
          <a:prstGeom prst="line">
            <a:avLst/>
          </a:prstGeom>
          <a:ln w="317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0345614" y="4996088"/>
            <a:ext cx="1879866" cy="1052901"/>
          </a:xfrm>
          <a:prstGeom prst="line">
            <a:avLst/>
          </a:prstGeom>
          <a:ln w="317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1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1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0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0.00214 0.16827 L -0.43517 0.62631 " pathEditMode="relative" rAng="0" ptsTypes="AA">
                                          <p:cBhvr>
                                            <p:cTn id="47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66" y="229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0" presetClass="path" presetSubtype="0" decel="5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1.1587E-7 -4.43699E-6 L 0.19333 -0.20055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667" y="-100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89298E-6 2.61197E-6 L 0.11984 -0.13378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995" y="-66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59" grpId="0" animBg="1"/>
          <p:bldP spid="60" grpId="0" animBg="1"/>
          <p:bldP spid="41" grpId="0" animBg="1"/>
          <p:bldP spid="42" grpId="0" animBg="1"/>
          <p:bldP spid="43" grpId="0" animBg="1"/>
          <p:bldP spid="45" grpId="0" animBg="1"/>
          <p:bldP spid="50" grpId="0" animBg="1"/>
          <p:bldP spid="50" grpId="1" animBg="1"/>
          <p:bldP spid="51" grpId="0" animBg="1"/>
          <p:bldP spid="5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0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0.00214 0.16827 L -0.43517 0.62631 " pathEditMode="relative" rAng="0" ptsTypes="AA">
                                          <p:cBhvr>
                                            <p:cTn id="47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66" y="229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0" presetClass="path" presetSubtype="0" decel="5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1.1587E-7 -4.43699E-6 L 0.19333 -0.20055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667" y="-100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89298E-6 2.61197E-6 L 0.11984 -0.13378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995" y="-66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59" grpId="0" animBg="1"/>
          <p:bldP spid="60" grpId="0" animBg="1"/>
          <p:bldP spid="41" grpId="0" animBg="1"/>
          <p:bldP spid="42" grpId="0" animBg="1"/>
          <p:bldP spid="43" grpId="0" animBg="1"/>
          <p:bldP spid="45" grpId="0" animBg="1"/>
          <p:bldP spid="50" grpId="0" animBg="1"/>
          <p:bldP spid="50" grpId="1" animBg="1"/>
          <p:bldP spid="51" grpId="0" animBg="1"/>
          <p:bldP spid="51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434007" cy="1331993"/>
          </a:xfrm>
        </p:spPr>
        <p:txBody>
          <a:bodyPr/>
          <a:lstStyle/>
          <a:p>
            <a:r>
              <a:rPr lang="ru-RU" dirty="0"/>
              <a:t>Интернационализация включает: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76100" y="2601016"/>
            <a:ext cx="10583797" cy="323993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использование единой кодировки (например, </a:t>
            </a:r>
            <a:r>
              <a:rPr lang="ru-RU" sz="2400" dirty="0" err="1"/>
              <a:t>Unicode</a:t>
            </a:r>
            <a:r>
              <a:rPr lang="ru-RU" sz="2400" dirty="0"/>
              <a:t>); </a:t>
            </a:r>
            <a:endParaRPr lang="ru-RU" sz="2400" dirty="0"/>
          </a:p>
          <a:p>
            <a:r>
              <a:rPr lang="ru-RU" sz="2400" dirty="0"/>
              <a:t>выделение всей текстовой информации в отдельный файл (</a:t>
            </a:r>
            <a:r>
              <a:rPr lang="ru-RU" sz="2400" dirty="0" err="1"/>
              <a:t>Localization</a:t>
            </a:r>
            <a:r>
              <a:rPr lang="ru-RU" sz="2400" dirty="0"/>
              <a:t> </a:t>
            </a:r>
            <a:r>
              <a:rPr lang="ru-RU" sz="2400" dirty="0" err="1"/>
              <a:t>Kit</a:t>
            </a:r>
            <a:r>
              <a:rPr lang="ru-RU" sz="2400" dirty="0"/>
              <a:t>); </a:t>
            </a:r>
            <a:endParaRPr lang="ru-RU" sz="2400" dirty="0"/>
          </a:p>
          <a:p>
            <a:r>
              <a:rPr lang="ru-RU" sz="2400" dirty="0"/>
              <a:t>возможность программного изменения форматов отображения времени, чисел, валют, сортировки списков. </a:t>
            </a: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Интернационализация в большинстве случаев осуществляется без привлечения лингвистов-переводчиков и является обязанностью разработчика программного обеспечения.</a:t>
            </a:r>
            <a:endParaRPr lang="ru-RU" sz="2400" dirty="0"/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434007" cy="1331993"/>
          </a:xfrm>
        </p:spPr>
        <p:txBody>
          <a:bodyPr/>
          <a:lstStyle/>
          <a:p>
            <a:r>
              <a:rPr lang="ru-RU" dirty="0" err="1"/>
              <a:t>Локаль</a:t>
            </a:r>
            <a:r>
              <a:rPr lang="ru-RU" dirty="0"/>
              <a:t>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76100" y="2601016"/>
            <a:ext cx="10583797" cy="3239938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Региональные настройки, региональный стандарт, региональные параметры, параметры региона (проф. жарг. </a:t>
            </a:r>
            <a:r>
              <a:rPr lang="ru-RU" sz="2400" dirty="0" err="1"/>
              <a:t>лока́ль</a:t>
            </a:r>
            <a:r>
              <a:rPr lang="ru-RU" sz="2400" dirty="0"/>
              <a:t> от англ. </a:t>
            </a:r>
            <a:r>
              <a:rPr lang="ru-RU" sz="2400" dirty="0" err="1"/>
              <a:t>locale</a:t>
            </a:r>
            <a:r>
              <a:rPr lang="ru-RU" sz="2400" dirty="0"/>
              <a:t>, /</a:t>
            </a:r>
            <a:r>
              <a:rPr lang="ru-RU" sz="2400" dirty="0" err="1"/>
              <a:t>lɔ.kal</a:t>
            </a:r>
            <a:r>
              <a:rPr lang="ru-RU" sz="2400" dirty="0"/>
              <a:t>/ или /</a:t>
            </a:r>
            <a:r>
              <a:rPr lang="ru-RU" sz="2400" dirty="0" err="1"/>
              <a:t>ləuˈkɑ:l</a:t>
            </a:r>
            <a:r>
              <a:rPr lang="ru-RU" sz="2400" dirty="0"/>
              <a:t>/) — набор параметров, определяющий региональные настройки пользовательского интерфейса, такие как язык, страна, часовой пояс, набор символов, формат вывода даты, времени, используемая денежная единица, формат бумаги и т.д.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Установка региональных параметров является частью большого процесса локализации. При этом изменение региональных настроек часто доступно конечному пользователю системы без перепрограммирования программного обеспечения, в отличие от перевода сообщений пользовательского интерфейса, который часто требует изменения программного кода разработчиками ПО.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Заголовок 2"/>
          <p:cNvSpPr>
            <a:spLocks noGrp="1"/>
          </p:cNvSpPr>
          <p:nvPr>
            <p:ph type="title"/>
          </p:nvPr>
        </p:nvSpPr>
        <p:spPr>
          <a:xfrm>
            <a:off x="912099" y="549056"/>
            <a:ext cx="10331803" cy="71998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перевод </a:t>
            </a:r>
            <a:r>
              <a:rPr lang="de-DE" dirty="0"/>
              <a:t>vs.</a:t>
            </a:r>
            <a:r>
              <a:rPr lang="ru-RU" dirty="0"/>
              <a:t> локализация </a:t>
            </a:r>
            <a:r>
              <a:rPr lang="de-DE" dirty="0"/>
              <a:t>vs.</a:t>
            </a:r>
            <a:r>
              <a:rPr lang="ru-RU" dirty="0"/>
              <a:t> творческая адаптация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116770" y="1845030"/>
            <a:ext cx="4075230" cy="5012920"/>
            <a:chOff x="16235653" y="3690442"/>
            <a:chExt cx="8151522" cy="10027145"/>
          </a:xfrm>
        </p:grpSpPr>
        <p:sp>
          <p:nvSpPr>
            <p:cNvPr id="34" name="Полилиния 33"/>
            <p:cNvSpPr/>
            <p:nvPr/>
          </p:nvSpPr>
          <p:spPr>
            <a:xfrm>
              <a:off x="16235653" y="3690442"/>
              <a:ext cx="8151522" cy="10027145"/>
            </a:xfrm>
            <a:custGeom>
              <a:avLst/>
              <a:gdLst>
                <a:gd name="connsiteX0" fmla="*/ 0 w 12668613"/>
                <a:gd name="connsiteY0" fmla="*/ 0 h 10027145"/>
                <a:gd name="connsiteX1" fmla="*/ 7369051 w 12668613"/>
                <a:gd name="connsiteY1" fmla="*/ 0 h 10027145"/>
                <a:gd name="connsiteX2" fmla="*/ 9062330 w 12668613"/>
                <a:gd name="connsiteY2" fmla="*/ 0 h 10027145"/>
                <a:gd name="connsiteX3" fmla="*/ 12261054 w 12668613"/>
                <a:gd name="connsiteY3" fmla="*/ 0 h 10027145"/>
                <a:gd name="connsiteX4" fmla="*/ 12261054 w 12668613"/>
                <a:gd name="connsiteY4" fmla="*/ 4607455 h 10027145"/>
                <a:gd name="connsiteX5" fmla="*/ 12668613 w 12668613"/>
                <a:gd name="connsiteY5" fmla="*/ 5013572 h 10027145"/>
                <a:gd name="connsiteX6" fmla="*/ 12261054 w 12668613"/>
                <a:gd name="connsiteY6" fmla="*/ 5419689 h 10027145"/>
                <a:gd name="connsiteX7" fmla="*/ 12261054 w 12668613"/>
                <a:gd name="connsiteY7" fmla="*/ 10027145 h 10027145"/>
                <a:gd name="connsiteX8" fmla="*/ 9062330 w 12668613"/>
                <a:gd name="connsiteY8" fmla="*/ 10027145 h 10027145"/>
                <a:gd name="connsiteX9" fmla="*/ 7369051 w 12668613"/>
                <a:gd name="connsiteY9" fmla="*/ 10027145 h 10027145"/>
                <a:gd name="connsiteX10" fmla="*/ 0 w 12668613"/>
                <a:gd name="connsiteY10" fmla="*/ 10027145 h 10027145"/>
                <a:gd name="connsiteX0-1" fmla="*/ 0 w 12261054"/>
                <a:gd name="connsiteY0-2" fmla="*/ 0 h 10027145"/>
                <a:gd name="connsiteX1-3" fmla="*/ 7369051 w 12261054"/>
                <a:gd name="connsiteY1-4" fmla="*/ 0 h 10027145"/>
                <a:gd name="connsiteX2-5" fmla="*/ 9062330 w 12261054"/>
                <a:gd name="connsiteY2-6" fmla="*/ 0 h 10027145"/>
                <a:gd name="connsiteX3-7" fmla="*/ 12261054 w 12261054"/>
                <a:gd name="connsiteY3-8" fmla="*/ 0 h 10027145"/>
                <a:gd name="connsiteX4-9" fmla="*/ 12261054 w 12261054"/>
                <a:gd name="connsiteY4-10" fmla="*/ 4607455 h 10027145"/>
                <a:gd name="connsiteX5-11" fmla="*/ 12261054 w 12261054"/>
                <a:gd name="connsiteY5-12" fmla="*/ 5419689 h 10027145"/>
                <a:gd name="connsiteX6-13" fmla="*/ 12261054 w 12261054"/>
                <a:gd name="connsiteY6-14" fmla="*/ 10027145 h 10027145"/>
                <a:gd name="connsiteX7-15" fmla="*/ 9062330 w 12261054"/>
                <a:gd name="connsiteY7-16" fmla="*/ 10027145 h 10027145"/>
                <a:gd name="connsiteX8-17" fmla="*/ 7369051 w 12261054"/>
                <a:gd name="connsiteY8-18" fmla="*/ 10027145 h 10027145"/>
                <a:gd name="connsiteX9-19" fmla="*/ 0 w 12261054"/>
                <a:gd name="connsiteY9-20" fmla="*/ 10027145 h 10027145"/>
                <a:gd name="connsiteX10-21" fmla="*/ 0 w 12261054"/>
                <a:gd name="connsiteY10-22" fmla="*/ 0 h 100271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2261054" h="10027145">
                  <a:moveTo>
                    <a:pt x="0" y="0"/>
                  </a:moveTo>
                  <a:lnTo>
                    <a:pt x="7369051" y="0"/>
                  </a:lnTo>
                  <a:lnTo>
                    <a:pt x="9062330" y="0"/>
                  </a:lnTo>
                  <a:lnTo>
                    <a:pt x="12261054" y="0"/>
                  </a:lnTo>
                  <a:lnTo>
                    <a:pt x="12261054" y="4607455"/>
                  </a:lnTo>
                  <a:lnTo>
                    <a:pt x="12261054" y="5419689"/>
                  </a:lnTo>
                  <a:lnTo>
                    <a:pt x="12261054" y="10027145"/>
                  </a:lnTo>
                  <a:lnTo>
                    <a:pt x="9062330" y="10027145"/>
                  </a:lnTo>
                  <a:lnTo>
                    <a:pt x="7369051" y="10027145"/>
                  </a:lnTo>
                  <a:lnTo>
                    <a:pt x="0" y="10027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35" name="Текст 28"/>
            <p:cNvSpPr txBox="1"/>
            <p:nvPr/>
          </p:nvSpPr>
          <p:spPr>
            <a:xfrm>
              <a:off x="17448594" y="4674796"/>
              <a:ext cx="6003461" cy="1888047"/>
            </a:xfrm>
            <a:prstGeom prst="rect">
              <a:avLst/>
            </a:prstGeom>
          </p:spPr>
          <p:txBody>
            <a:bodyPr/>
            <a:lstStyle>
              <a:lvl1pPr marL="914400" indent="-9144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70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47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5750" b="1" dirty="0">
                  <a:solidFill>
                    <a:schemeClr val="accent3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03</a:t>
              </a:r>
              <a:endParaRPr lang="ru-RU" sz="4000" dirty="0">
                <a:solidFill>
                  <a:schemeClr val="accent3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  <p:sp>
          <p:nvSpPr>
            <p:cNvPr id="36" name="Текст 28"/>
            <p:cNvSpPr txBox="1"/>
            <p:nvPr/>
          </p:nvSpPr>
          <p:spPr>
            <a:xfrm>
              <a:off x="17448594" y="6642770"/>
              <a:ext cx="6003461" cy="1872208"/>
            </a:xfrm>
            <a:prstGeom prst="rect">
              <a:avLst/>
            </a:prstGeom>
          </p:spPr>
          <p:txBody>
            <a:bodyPr/>
            <a:lstStyle>
              <a:lvl1pPr marL="914400" indent="-9144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70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47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ru-RU" sz="18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творческая адаптация</a:t>
              </a:r>
              <a:endPara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ru-RU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творческая адаптация создает новый контент</a:t>
              </a:r>
              <a:endPara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621" y="2337193"/>
            <a:ext cx="3001340" cy="1919841"/>
            <a:chOff x="9313067" y="4674796"/>
            <a:chExt cx="6003461" cy="3840182"/>
          </a:xfrm>
        </p:grpSpPr>
        <p:sp>
          <p:nvSpPr>
            <p:cNvPr id="40" name="Текст 28"/>
            <p:cNvSpPr txBox="1"/>
            <p:nvPr/>
          </p:nvSpPr>
          <p:spPr>
            <a:xfrm>
              <a:off x="9313067" y="4674796"/>
              <a:ext cx="6003461" cy="1888047"/>
            </a:xfrm>
            <a:prstGeom prst="rect">
              <a:avLst/>
            </a:prstGeom>
          </p:spPr>
          <p:txBody>
            <a:bodyPr/>
            <a:lstStyle>
              <a:lvl1pPr marL="914400" indent="-9144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70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47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5750" b="1" dirty="0">
                  <a:solidFill>
                    <a:schemeClr val="accent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02</a:t>
              </a:r>
              <a:endParaRPr lang="ru-RU" sz="4000" dirty="0">
                <a:solidFill>
                  <a:schemeClr val="accent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  <p:sp>
          <p:nvSpPr>
            <p:cNvPr id="41" name="Текст 28"/>
            <p:cNvSpPr txBox="1"/>
            <p:nvPr/>
          </p:nvSpPr>
          <p:spPr>
            <a:xfrm>
              <a:off x="9313067" y="6642770"/>
              <a:ext cx="6003461" cy="1872208"/>
            </a:xfrm>
            <a:prstGeom prst="rect">
              <a:avLst/>
            </a:prstGeom>
          </p:spPr>
          <p:txBody>
            <a:bodyPr/>
            <a:lstStyle>
              <a:lvl1pPr marL="914400" indent="-9144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70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47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ru-RU" sz="18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локализация</a:t>
              </a:r>
              <a:endPara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ru-RU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это лингвистическая и культурная адаптация продукта к особенностям целевой аудитории (страны, региона, языкового ареала).</a:t>
              </a:r>
              <a:endPara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" y="1845030"/>
            <a:ext cx="4286881" cy="5012920"/>
            <a:chOff x="0" y="3690442"/>
            <a:chExt cx="8574879" cy="10027145"/>
          </a:xfrm>
        </p:grpSpPr>
        <p:sp>
          <p:nvSpPr>
            <p:cNvPr id="51" name="Полилиния 50"/>
            <p:cNvSpPr/>
            <p:nvPr/>
          </p:nvSpPr>
          <p:spPr>
            <a:xfrm>
              <a:off x="0" y="3690442"/>
              <a:ext cx="8574879" cy="10027145"/>
            </a:xfrm>
            <a:custGeom>
              <a:avLst/>
              <a:gdLst>
                <a:gd name="connsiteX0" fmla="*/ 0 w 12668613"/>
                <a:gd name="connsiteY0" fmla="*/ 0 h 10027145"/>
                <a:gd name="connsiteX1" fmla="*/ 7369051 w 12668613"/>
                <a:gd name="connsiteY1" fmla="*/ 0 h 10027145"/>
                <a:gd name="connsiteX2" fmla="*/ 9062330 w 12668613"/>
                <a:gd name="connsiteY2" fmla="*/ 0 h 10027145"/>
                <a:gd name="connsiteX3" fmla="*/ 12261054 w 12668613"/>
                <a:gd name="connsiteY3" fmla="*/ 0 h 10027145"/>
                <a:gd name="connsiteX4" fmla="*/ 12261054 w 12668613"/>
                <a:gd name="connsiteY4" fmla="*/ 4607455 h 10027145"/>
                <a:gd name="connsiteX5" fmla="*/ 12668613 w 12668613"/>
                <a:gd name="connsiteY5" fmla="*/ 5013572 h 10027145"/>
                <a:gd name="connsiteX6" fmla="*/ 12261054 w 12668613"/>
                <a:gd name="connsiteY6" fmla="*/ 5419689 h 10027145"/>
                <a:gd name="connsiteX7" fmla="*/ 12261054 w 12668613"/>
                <a:gd name="connsiteY7" fmla="*/ 10027145 h 10027145"/>
                <a:gd name="connsiteX8" fmla="*/ 9062330 w 12668613"/>
                <a:gd name="connsiteY8" fmla="*/ 10027145 h 10027145"/>
                <a:gd name="connsiteX9" fmla="*/ 7369051 w 12668613"/>
                <a:gd name="connsiteY9" fmla="*/ 10027145 h 10027145"/>
                <a:gd name="connsiteX10" fmla="*/ 0 w 12668613"/>
                <a:gd name="connsiteY10" fmla="*/ 10027145 h 10027145"/>
                <a:gd name="connsiteX0-1" fmla="*/ 0 w 12897844"/>
                <a:gd name="connsiteY0-2" fmla="*/ 0 h 10027145"/>
                <a:gd name="connsiteX1-3" fmla="*/ 7369051 w 12897844"/>
                <a:gd name="connsiteY1-4" fmla="*/ 0 h 10027145"/>
                <a:gd name="connsiteX2-5" fmla="*/ 9062330 w 12897844"/>
                <a:gd name="connsiteY2-6" fmla="*/ 0 h 10027145"/>
                <a:gd name="connsiteX3-7" fmla="*/ 12261054 w 12897844"/>
                <a:gd name="connsiteY3-8" fmla="*/ 0 h 10027145"/>
                <a:gd name="connsiteX4-9" fmla="*/ 12261054 w 12897844"/>
                <a:gd name="connsiteY4-10" fmla="*/ 4607455 h 10027145"/>
                <a:gd name="connsiteX5-11" fmla="*/ 12897844 w 12897844"/>
                <a:gd name="connsiteY5-12" fmla="*/ 5013572 h 10027145"/>
                <a:gd name="connsiteX6-13" fmla="*/ 12261054 w 12897844"/>
                <a:gd name="connsiteY6-14" fmla="*/ 5419689 h 10027145"/>
                <a:gd name="connsiteX7-15" fmla="*/ 12261054 w 12897844"/>
                <a:gd name="connsiteY7-16" fmla="*/ 10027145 h 10027145"/>
                <a:gd name="connsiteX8-17" fmla="*/ 9062330 w 12897844"/>
                <a:gd name="connsiteY8-18" fmla="*/ 10027145 h 10027145"/>
                <a:gd name="connsiteX9-19" fmla="*/ 7369051 w 12897844"/>
                <a:gd name="connsiteY9-20" fmla="*/ 10027145 h 10027145"/>
                <a:gd name="connsiteX10-21" fmla="*/ 0 w 12897844"/>
                <a:gd name="connsiteY10-22" fmla="*/ 10027145 h 10027145"/>
                <a:gd name="connsiteX11" fmla="*/ 0 w 12897844"/>
                <a:gd name="connsiteY11" fmla="*/ 0 h 100271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" y="connsiteY11"/>
                </a:cxn>
              </a:cxnLst>
              <a:rect l="l" t="t" r="r" b="b"/>
              <a:pathLst>
                <a:path w="12897844" h="10027145">
                  <a:moveTo>
                    <a:pt x="0" y="0"/>
                  </a:moveTo>
                  <a:lnTo>
                    <a:pt x="7369051" y="0"/>
                  </a:lnTo>
                  <a:lnTo>
                    <a:pt x="9062330" y="0"/>
                  </a:lnTo>
                  <a:lnTo>
                    <a:pt x="12261054" y="0"/>
                  </a:lnTo>
                  <a:lnTo>
                    <a:pt x="12261054" y="4607455"/>
                  </a:lnTo>
                  <a:lnTo>
                    <a:pt x="12897844" y="5013572"/>
                  </a:lnTo>
                  <a:lnTo>
                    <a:pt x="12261054" y="5419689"/>
                  </a:lnTo>
                  <a:lnTo>
                    <a:pt x="12261054" y="10027145"/>
                  </a:lnTo>
                  <a:lnTo>
                    <a:pt x="9062330" y="10027145"/>
                  </a:lnTo>
                  <a:lnTo>
                    <a:pt x="7369051" y="10027145"/>
                  </a:lnTo>
                  <a:lnTo>
                    <a:pt x="0" y="10027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52" name="Текст 28"/>
            <p:cNvSpPr txBox="1"/>
            <p:nvPr/>
          </p:nvSpPr>
          <p:spPr>
            <a:xfrm>
              <a:off x="1212940" y="4674796"/>
              <a:ext cx="6003461" cy="1888047"/>
            </a:xfrm>
            <a:prstGeom prst="rect">
              <a:avLst/>
            </a:prstGeom>
          </p:spPr>
          <p:txBody>
            <a:bodyPr/>
            <a:lstStyle>
              <a:lvl1pPr marL="914400" indent="-9144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70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47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sz="5750" b="1" dirty="0">
                  <a:solidFill>
                    <a:schemeClr val="accent1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01</a:t>
              </a:r>
              <a:endParaRPr lang="ru-RU" sz="4000" dirty="0">
                <a:solidFill>
                  <a:schemeClr val="accent1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  <p:sp>
          <p:nvSpPr>
            <p:cNvPr id="53" name="Текст 28"/>
            <p:cNvSpPr txBox="1"/>
            <p:nvPr/>
          </p:nvSpPr>
          <p:spPr>
            <a:xfrm>
              <a:off x="1212940" y="6642770"/>
              <a:ext cx="6003461" cy="1872208"/>
            </a:xfrm>
            <a:prstGeom prst="rect">
              <a:avLst/>
            </a:prstGeom>
          </p:spPr>
          <p:txBody>
            <a:bodyPr/>
            <a:lstStyle>
              <a:lvl1pPr marL="914400" indent="-9144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70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47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ru-RU" sz="18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перевод</a:t>
              </a:r>
              <a:endPara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ru-RU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деятельность по интерпретации смысла текста на одном языке (исходном языке) и созданию нового эквивалентного ему текста на другом языке (переводящем).</a:t>
              </a:r>
              <a:endPara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723161" y="4434039"/>
            <a:ext cx="324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Арль</a:t>
            </a:r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Ломмель</a:t>
            </a:r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(</a:t>
            </a:r>
            <a:r>
              <a:rPr lang="ru-RU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Arle</a:t>
            </a:r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Lommel</a:t>
            </a:r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), старший аналитик компании </a:t>
            </a:r>
            <a:r>
              <a:rPr lang="ru-RU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Common</a:t>
            </a:r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Sense</a:t>
            </a:r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ru-RU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Advisory</a:t>
            </a:r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 описывает творческую адаптацию, как «создание контента на языке перевода, вдохновленного источником, но с высокой степенью адаптации к языку и культуре, в которой этот контент используется». </a:t>
            </a:r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1849" y="4510984"/>
            <a:ext cx="324418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Чтобы правильно локализовать продукт, требуется всестороннее изучение целевой культуры. Тогда программа/игра/книга/фильм будет правильно адаптирован к потребностям рынка и понят конечным потребителем.</a:t>
            </a:r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Перевод является неотъемлемой его частью.</a:t>
            </a:r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 rot="10800000">
            <a:off x="88" y="49"/>
            <a:ext cx="12191824" cy="6868460"/>
          </a:xfrm>
          <a:prstGeom prst="rect">
            <a:avLst/>
          </a:prstGeom>
          <a:gradFill>
            <a:gsLst>
              <a:gs pos="0">
                <a:schemeClr val="accent2"/>
              </a:gs>
              <a:gs pos="96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88" y="-10513"/>
            <a:ext cx="12191824" cy="686846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643354" y="4119228"/>
            <a:ext cx="2905295" cy="2178970"/>
          </a:xfrm>
          <a:prstGeom prst="rect">
            <a:avLst/>
          </a:prstGeom>
          <a:effectLst/>
        </p:spPr>
      </p:pic>
      <p:grpSp>
        <p:nvGrpSpPr>
          <p:cNvPr id="2" name="Группа 1"/>
          <p:cNvGrpSpPr/>
          <p:nvPr/>
        </p:nvGrpSpPr>
        <p:grpSpPr>
          <a:xfrm>
            <a:off x="334443" y="47"/>
            <a:ext cx="11523114" cy="4842399"/>
            <a:chOff x="668973" y="-5"/>
            <a:chExt cx="23049229" cy="9686059"/>
          </a:xfrm>
        </p:grpSpPr>
        <p:grpSp>
          <p:nvGrpSpPr>
            <p:cNvPr id="84" name="Группа 83"/>
            <p:cNvGrpSpPr/>
            <p:nvPr/>
          </p:nvGrpSpPr>
          <p:grpSpPr>
            <a:xfrm rot="10800000">
              <a:off x="668973" y="-5"/>
              <a:ext cx="23049229" cy="9686059"/>
              <a:chOff x="334360" y="2026095"/>
              <a:chExt cx="11523281" cy="4842469"/>
            </a:xfrm>
          </p:grpSpPr>
          <p:sp>
            <p:nvSpPr>
              <p:cNvPr id="85" name="Полилиния 84"/>
              <p:cNvSpPr/>
              <p:nvPr/>
            </p:nvSpPr>
            <p:spPr>
              <a:xfrm>
                <a:off x="836535" y="2026095"/>
                <a:ext cx="10518929" cy="4831905"/>
              </a:xfrm>
              <a:custGeom>
                <a:avLst/>
                <a:gdLst>
                  <a:gd name="connsiteX0" fmla="*/ 5253060 w 10518929"/>
                  <a:gd name="connsiteY0" fmla="*/ 0 h 4831905"/>
                  <a:gd name="connsiteX1" fmla="*/ 5265868 w 10518929"/>
                  <a:gd name="connsiteY1" fmla="*/ 0 h 4831905"/>
                  <a:gd name="connsiteX2" fmla="*/ 10511461 w 10518929"/>
                  <a:gd name="connsiteY2" fmla="*/ 4733701 h 4831905"/>
                  <a:gd name="connsiteX3" fmla="*/ 10518929 w 10518929"/>
                  <a:gd name="connsiteY3" fmla="*/ 4831905 h 4831905"/>
                  <a:gd name="connsiteX4" fmla="*/ 0 w 10518929"/>
                  <a:gd name="connsiteY4" fmla="*/ 4831905 h 4831905"/>
                  <a:gd name="connsiteX5" fmla="*/ 7467 w 10518929"/>
                  <a:gd name="connsiteY5" fmla="*/ 4733701 h 4831905"/>
                  <a:gd name="connsiteX6" fmla="*/ 5253060 w 10518929"/>
                  <a:gd name="connsiteY6" fmla="*/ 0 h 483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18929" h="4831905">
                    <a:moveTo>
                      <a:pt x="5253060" y="0"/>
                    </a:moveTo>
                    <a:lnTo>
                      <a:pt x="5265868" y="0"/>
                    </a:lnTo>
                    <a:cubicBezTo>
                      <a:pt x="7995958" y="0"/>
                      <a:pt x="10241440" y="2074852"/>
                      <a:pt x="10511461" y="4733701"/>
                    </a:cubicBezTo>
                    <a:lnTo>
                      <a:pt x="10518929" y="4831905"/>
                    </a:lnTo>
                    <a:lnTo>
                      <a:pt x="0" y="4831905"/>
                    </a:lnTo>
                    <a:lnTo>
                      <a:pt x="7467" y="4733701"/>
                    </a:lnTo>
                    <a:cubicBezTo>
                      <a:pt x="277488" y="2074852"/>
                      <a:pt x="2522970" y="0"/>
                      <a:pt x="52530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19100" dist="38100" dir="16200000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334360" y="2026097"/>
                <a:ext cx="11523281" cy="4842467"/>
              </a:xfrm>
              <a:custGeom>
                <a:avLst/>
                <a:gdLst>
                  <a:gd name="connsiteX0" fmla="*/ 5754545 w 11523281"/>
                  <a:gd name="connsiteY0" fmla="*/ 0 h 4831905"/>
                  <a:gd name="connsiteX1" fmla="*/ 5768736 w 11523281"/>
                  <a:gd name="connsiteY1" fmla="*/ 0 h 4831905"/>
                  <a:gd name="connsiteX2" fmla="*/ 11493641 w 11523281"/>
                  <a:gd name="connsiteY2" fmla="*/ 4665933 h 4831905"/>
                  <a:gd name="connsiteX3" fmla="*/ 11523281 w 11523281"/>
                  <a:gd name="connsiteY3" fmla="*/ 4831905 h 4831905"/>
                  <a:gd name="connsiteX4" fmla="*/ 0 w 11523281"/>
                  <a:gd name="connsiteY4" fmla="*/ 4831905 h 4831905"/>
                  <a:gd name="connsiteX5" fmla="*/ 29640 w 11523281"/>
                  <a:gd name="connsiteY5" fmla="*/ 4665933 h 4831905"/>
                  <a:gd name="connsiteX6" fmla="*/ 5754545 w 11523281"/>
                  <a:gd name="connsiteY6" fmla="*/ 0 h 483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3281" h="4831905">
                    <a:moveTo>
                      <a:pt x="5754545" y="0"/>
                    </a:moveTo>
                    <a:lnTo>
                      <a:pt x="5768736" y="0"/>
                    </a:lnTo>
                    <a:cubicBezTo>
                      <a:pt x="8592664" y="0"/>
                      <a:pt x="10948745" y="2003090"/>
                      <a:pt x="11493641" y="4665933"/>
                    </a:cubicBezTo>
                    <a:lnTo>
                      <a:pt x="11523281" y="4831905"/>
                    </a:lnTo>
                    <a:lnTo>
                      <a:pt x="0" y="4831905"/>
                    </a:lnTo>
                    <a:lnTo>
                      <a:pt x="29640" y="4665933"/>
                    </a:lnTo>
                    <a:cubicBezTo>
                      <a:pt x="574536" y="2003090"/>
                      <a:pt x="2930618" y="0"/>
                      <a:pt x="57545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sz="4800"/>
              </a:p>
            </p:txBody>
          </p:sp>
        </p:grpSp>
        <p:sp>
          <p:nvSpPr>
            <p:cNvPr id="87" name="Заголовок 10"/>
            <p:cNvSpPr txBox="1"/>
            <p:nvPr/>
          </p:nvSpPr>
          <p:spPr>
            <a:xfrm>
              <a:off x="4246866" y="1967404"/>
              <a:ext cx="15893443" cy="3834396"/>
            </a:xfrm>
            <a:prstGeom prst="rect">
              <a:avLst/>
            </a:prstGeom>
          </p:spPr>
          <p:txBody>
            <a:bodyPr vert="horz" lIns="91439" tIns="45720" rIns="91439" bIns="45720" rtlCol="0" anchor="ctr">
              <a:noAutofit/>
            </a:bodyPr>
            <a:lstStyle>
              <a:lvl1pPr marL="9525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19275" algn="l"/>
                </a:tabLst>
                <a:defRPr lang="ru-RU" sz="3600" b="1" kern="1200" cap="all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charset="0"/>
                  <a:cs typeface="Tahoma" panose="020B060403050404020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800" b="0" i="0" dirty="0">
                  <a:solidFill>
                    <a:srgbClr val="373748"/>
                  </a:solidFill>
                  <a:effectLst/>
                  <a:latin typeface="gpro"/>
                </a:rPr>
                <a:t>В процессе письменного перевода меняется язык, в то время как при локализации происходит перевод единиц системы измерений, принятой в США, в единицы метрической системы и т.д., т.е. делается упор на экстралингвистические факторы.</a:t>
              </a:r>
              <a:endParaRPr lang="ru-RU" sz="280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  <p:sp>
          <p:nvSpPr>
            <p:cNvPr id="88" name="Заголовок 10"/>
            <p:cNvSpPr txBox="1"/>
            <p:nvPr/>
          </p:nvSpPr>
          <p:spPr>
            <a:xfrm>
              <a:off x="9900979" y="7390291"/>
              <a:ext cx="5811349" cy="1110687"/>
            </a:xfrm>
            <a:prstGeom prst="rect">
              <a:avLst/>
            </a:prstGeom>
          </p:spPr>
          <p:txBody>
            <a:bodyPr vert="horz" lIns="91439" tIns="45720" rIns="91439" bIns="45720" rtlCol="0" anchor="ctr">
              <a:noAutofit/>
            </a:bodyPr>
            <a:lstStyle>
              <a:lvl1pPr marL="9525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19275" algn="l"/>
                </a:tabLst>
                <a:defRPr lang="ru-RU" sz="3600" b="1" kern="1200" cap="all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charset="0"/>
                  <a:cs typeface="Tahoma" panose="020B060403050404020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ru-RU" sz="2400" b="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- </a:t>
              </a:r>
              <a:r>
                <a:rPr lang="ru-RU" sz="2000" b="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Джуди Дженнер-</a:t>
              </a:r>
              <a:r>
                <a:rPr lang="ru-RU" sz="200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           </a:t>
              </a:r>
              <a:endParaRPr lang="ru-RU" sz="200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8760239" cy="1331993"/>
          </a:xfrm>
        </p:spPr>
        <p:txBody>
          <a:bodyPr/>
          <a:lstStyle/>
          <a:p>
            <a:r>
              <a:rPr lang="ru-RU" dirty="0"/>
              <a:t>Контрольный список переводчика-локализатора: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800" dirty="0"/>
              <a:t>До начала работы над проектом необходимо выполнить следующее: </a:t>
            </a:r>
            <a:endParaRPr lang="ru-RU" sz="4800" dirty="0"/>
          </a:p>
          <a:p>
            <a:r>
              <a:rPr lang="ru-RU" sz="4800" dirty="0"/>
              <a:t>Уточнить у заказчика целевую аудиторию, его видение стиля и уровня формальности (особенно актуально для игр). </a:t>
            </a:r>
            <a:endParaRPr lang="ru-RU" sz="4800" dirty="0"/>
          </a:p>
          <a:p>
            <a:r>
              <a:rPr lang="ru-RU" sz="4800" dirty="0"/>
              <a:t>Если текст небольшой — сразу же просмотреть его, отметить для себя непонятные места, составить набор вопросов заказчику. </a:t>
            </a:r>
            <a:endParaRPr lang="ru-RU" sz="4800" dirty="0"/>
          </a:p>
          <a:p>
            <a:r>
              <a:rPr lang="ru-RU" sz="4800" dirty="0"/>
              <a:t>Если текст большой — создать вопросник, лучше в облаке, предоставить доступ к этому документы заказчику, и по мере возникновения вопросов вносить их туда. </a:t>
            </a:r>
            <a:endParaRPr lang="ru-RU" sz="4800" dirty="0"/>
          </a:p>
          <a:p>
            <a:r>
              <a:rPr lang="ru-RU" sz="4800" dirty="0"/>
              <a:t>Если приложение или ПО локализуется не одновременно с разработкой, сроки позволяют, и уже есть готовый установочный файл — запросить его, установить, посмотреть самостоятельно все необходимые спорные моменты.</a:t>
            </a:r>
            <a:endParaRPr lang="ru-RU" sz="4800" dirty="0"/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8760239" cy="1331993"/>
          </a:xfrm>
        </p:spPr>
        <p:txBody>
          <a:bodyPr/>
          <a:lstStyle/>
          <a:p>
            <a:r>
              <a:rPr lang="ru-RU" dirty="0"/>
              <a:t>Стиль и требования к нему: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800" dirty="0"/>
              <a:t>- Требования к стилю и характеру текста обычно уточняются у заказчика. </a:t>
            </a:r>
            <a:endParaRPr lang="ru-RU" sz="8800" dirty="0"/>
          </a:p>
          <a:p>
            <a:pPr>
              <a:buFontTx/>
              <a:buChar char="-"/>
            </a:pPr>
            <a:r>
              <a:rPr lang="ru-RU" sz="8800" dirty="0"/>
              <a:t>Обычно придерживаются формального или полуформального стиля. </a:t>
            </a:r>
            <a:endParaRPr lang="ru-RU" sz="8800" dirty="0"/>
          </a:p>
          <a:p>
            <a:pPr>
              <a:buFontTx/>
              <a:buChar char="-"/>
            </a:pPr>
            <a:r>
              <a:rPr lang="ru-RU" sz="8800" dirty="0"/>
              <a:t>Просторечия, сленг, архаизмы, слова с ярко выраженной стилистической окраской обычно не используются (кроме игр и развлекательных приложений).</a:t>
            </a:r>
            <a:endParaRPr lang="ru-RU" sz="8800" dirty="0"/>
          </a:p>
          <a:p>
            <a:pPr>
              <a:buFontTx/>
              <a:buChar char="-"/>
            </a:pPr>
            <a:r>
              <a:rPr lang="ru-RU" sz="8800" dirty="0"/>
              <a:t>Перевод должен быть понятен конечной аудитории и звучать так, словно изначально был написан на русском. </a:t>
            </a:r>
            <a:endParaRPr lang="ru-RU" sz="8800" dirty="0"/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10139861" cy="1331993"/>
          </a:xfrm>
        </p:spPr>
        <p:txBody>
          <a:bodyPr/>
          <a:lstStyle/>
          <a:p>
            <a:r>
              <a:rPr lang="ru-RU" dirty="0"/>
              <a:t>Типичные ошибки при локализации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«Вы» и «вы». </a:t>
            </a:r>
            <a:endParaRPr lang="en-US" sz="2600" dirty="0"/>
          </a:p>
          <a:p>
            <a:r>
              <a:rPr lang="en-US" sz="2600" dirty="0"/>
              <a:t>English: Please print </a:t>
            </a:r>
            <a:r>
              <a:rPr lang="en-US" sz="2600" dirty="0">
                <a:solidFill>
                  <a:srgbClr val="FF0000"/>
                </a:solidFill>
              </a:rPr>
              <a:t>your</a:t>
            </a:r>
            <a:r>
              <a:rPr lang="en-US" sz="2600" dirty="0"/>
              <a:t> name.</a:t>
            </a:r>
            <a:endParaRPr lang="en-US" sz="2600" dirty="0"/>
          </a:p>
          <a:p>
            <a:r>
              <a:rPr lang="ru-RU" sz="2600" dirty="0"/>
              <a:t>Неверно: Пожалуйста, напечатайте </a:t>
            </a:r>
            <a:r>
              <a:rPr lang="ru-RU" sz="2600" dirty="0">
                <a:solidFill>
                  <a:srgbClr val="FF0000"/>
                </a:solidFill>
              </a:rPr>
              <a:t>Ваше </a:t>
            </a:r>
            <a:r>
              <a:rPr lang="ru-RU" sz="2600" dirty="0"/>
              <a:t>имя.</a:t>
            </a:r>
            <a:endParaRPr lang="ru-RU" sz="2600" dirty="0"/>
          </a:p>
          <a:p>
            <a:r>
              <a:rPr lang="ru-RU" sz="2600" dirty="0"/>
              <a:t>Верно: Напечатайте </a:t>
            </a:r>
            <a:r>
              <a:rPr lang="ru-RU" sz="2600" dirty="0">
                <a:solidFill>
                  <a:srgbClr val="00B050"/>
                </a:solidFill>
              </a:rPr>
              <a:t>ваше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ru-RU" sz="2600" dirty="0"/>
              <a:t>имя.</a:t>
            </a:r>
            <a:endParaRPr lang="ru-RU" sz="2600" dirty="0"/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Типичные ошибки при локализации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Дословный перевод местоимения </a:t>
            </a:r>
            <a:r>
              <a:rPr lang="en-US" sz="2600" dirty="0"/>
              <a:t>“your”. </a:t>
            </a:r>
            <a:endParaRPr lang="en-US" sz="2600" dirty="0"/>
          </a:p>
          <a:p>
            <a:r>
              <a:rPr lang="en-US" sz="2600" i="1" dirty="0"/>
              <a:t>English: use your mouse.</a:t>
            </a:r>
            <a:endParaRPr lang="ru-RU" sz="2600" dirty="0"/>
          </a:p>
          <a:p>
            <a:r>
              <a:rPr lang="ru-RU" sz="2600" i="1" dirty="0"/>
              <a:t>Неверно: используйте </a:t>
            </a:r>
            <a:r>
              <a:rPr lang="ru-RU" sz="2600" i="1" dirty="0">
                <a:solidFill>
                  <a:srgbClr val="FF0000"/>
                </a:solidFill>
              </a:rPr>
              <a:t>вашу</a:t>
            </a:r>
            <a:r>
              <a:rPr lang="ru-RU" sz="2600" i="1" dirty="0"/>
              <a:t> мышь</a:t>
            </a:r>
            <a:endParaRPr lang="ru-RU" sz="2600" dirty="0"/>
          </a:p>
          <a:p>
            <a:r>
              <a:rPr lang="ru-RU" sz="2600" i="1" dirty="0"/>
              <a:t>Верно</a:t>
            </a:r>
            <a:r>
              <a:rPr lang="en-US" sz="2600" i="1" dirty="0"/>
              <a:t>: </a:t>
            </a:r>
            <a:r>
              <a:rPr lang="ru-RU" sz="2600" i="1" dirty="0"/>
              <a:t>используйте мышь</a:t>
            </a:r>
            <a:r>
              <a:rPr lang="en-US" sz="2600" i="1" dirty="0"/>
              <a:t>.</a:t>
            </a:r>
            <a:endParaRPr lang="ru-RU" sz="2600" dirty="0"/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Типичные ошибки при локализации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/>
          </a:bodyPr>
          <a:lstStyle/>
          <a:p>
            <a:r>
              <a:rPr lang="en-US" sz="2400" dirty="0"/>
              <a:t>Please</a:t>
            </a:r>
            <a:endParaRPr lang="en-US" sz="2400" dirty="0"/>
          </a:p>
          <a:p>
            <a:r>
              <a:rPr lang="en-US" sz="2400" i="1" dirty="0"/>
              <a:t>English: </a:t>
            </a:r>
            <a:r>
              <a:rPr lang="en-US" sz="2400" i="1" dirty="0">
                <a:solidFill>
                  <a:srgbClr val="FF0000"/>
                </a:solidFill>
              </a:rPr>
              <a:t>Please</a:t>
            </a:r>
            <a:r>
              <a:rPr lang="en-US" sz="2400" i="1" dirty="0"/>
              <a:t> press any key to continue.</a:t>
            </a:r>
            <a:endParaRPr lang="ru-RU" sz="2400" i="1" dirty="0"/>
          </a:p>
          <a:p>
            <a:r>
              <a:rPr lang="ru-RU" sz="2400" i="1" dirty="0"/>
              <a:t>Неверно: </a:t>
            </a:r>
            <a:r>
              <a:rPr lang="ru-RU" sz="2400" i="1" dirty="0">
                <a:solidFill>
                  <a:srgbClr val="FF0000"/>
                </a:solidFill>
              </a:rPr>
              <a:t>Пожалуйста</a:t>
            </a:r>
            <a:r>
              <a:rPr lang="ru-RU" sz="2400" i="1" dirty="0"/>
              <a:t>, нажмите любую клавишу для продолжения.</a:t>
            </a:r>
            <a:endParaRPr lang="ru-RU" sz="2400" i="1" dirty="0"/>
          </a:p>
          <a:p>
            <a:r>
              <a:rPr lang="ru-RU" sz="2400" dirty="0"/>
              <a:t>Верно: Для продолжения нажмите любую клавишу.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Типичные ошибки при локализации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Later </a:t>
            </a:r>
            <a:r>
              <a:rPr lang="ru-RU" sz="9600" dirty="0"/>
              <a:t>и </a:t>
            </a:r>
            <a:r>
              <a:rPr lang="en-US" sz="9600" dirty="0"/>
              <a:t>Higher</a:t>
            </a:r>
            <a:endParaRPr lang="en-US" sz="9600" dirty="0"/>
          </a:p>
          <a:p>
            <a:r>
              <a:rPr lang="en-US" sz="9600" dirty="0"/>
              <a:t>English: Use program version 3 or later. </a:t>
            </a:r>
            <a:endParaRPr lang="en-US" sz="9600" dirty="0"/>
          </a:p>
          <a:p>
            <a:r>
              <a:rPr lang="ru-RU" sz="9600" dirty="0"/>
              <a:t>Неверно: Используйте версию программы 3 или </a:t>
            </a:r>
            <a:r>
              <a:rPr lang="ru-RU" sz="9600" dirty="0">
                <a:solidFill>
                  <a:srgbClr val="FF0000"/>
                </a:solidFill>
              </a:rPr>
              <a:t>позже</a:t>
            </a:r>
            <a:r>
              <a:rPr lang="ru-RU" sz="9600" dirty="0"/>
              <a:t>. </a:t>
            </a:r>
            <a:endParaRPr lang="ru-RU" sz="9600" dirty="0"/>
          </a:p>
          <a:p>
            <a:r>
              <a:rPr lang="ru-RU" sz="9600" dirty="0"/>
              <a:t>Верно: Используйте 3 или более </a:t>
            </a:r>
            <a:r>
              <a:rPr lang="ru-RU" sz="9600" dirty="0">
                <a:solidFill>
                  <a:srgbClr val="00B050"/>
                </a:solidFill>
              </a:rPr>
              <a:t>позднюю</a:t>
            </a:r>
            <a:r>
              <a:rPr lang="ru-RU" sz="9600" dirty="0"/>
              <a:t> версию программы.</a:t>
            </a:r>
            <a:endParaRPr lang="ru-RU" sz="9600" dirty="0"/>
          </a:p>
          <a:p>
            <a:endParaRPr lang="ru-RU" sz="9600" dirty="0"/>
          </a:p>
          <a:p>
            <a:r>
              <a:rPr lang="en-US" sz="9600" dirty="0"/>
              <a:t>English: Version 8 or higher</a:t>
            </a:r>
            <a:endParaRPr lang="en-US" sz="9600" dirty="0"/>
          </a:p>
          <a:p>
            <a:r>
              <a:rPr lang="ru-RU" sz="9600" dirty="0"/>
              <a:t>Неверно:</a:t>
            </a:r>
            <a:r>
              <a:rPr lang="en-US" sz="9600" dirty="0"/>
              <a:t> </a:t>
            </a:r>
            <a:r>
              <a:rPr lang="ru-RU" sz="9600" dirty="0"/>
              <a:t>Версия 8 или </a:t>
            </a:r>
            <a:r>
              <a:rPr lang="ru-RU" sz="9600" dirty="0">
                <a:solidFill>
                  <a:srgbClr val="FF0000"/>
                </a:solidFill>
              </a:rPr>
              <a:t>выше</a:t>
            </a:r>
            <a:r>
              <a:rPr lang="ru-RU" sz="9600" dirty="0"/>
              <a:t>.</a:t>
            </a:r>
            <a:endParaRPr lang="ru-RU" sz="9600" dirty="0"/>
          </a:p>
          <a:p>
            <a:r>
              <a:rPr lang="ru-RU" sz="9600" dirty="0"/>
              <a:t>Верно: 8 или более </a:t>
            </a:r>
            <a:r>
              <a:rPr lang="ru-RU" sz="9600" dirty="0">
                <a:solidFill>
                  <a:srgbClr val="00B050"/>
                </a:solidFill>
              </a:rPr>
              <a:t>поздняя</a:t>
            </a:r>
            <a:r>
              <a:rPr lang="ru-RU" sz="9600" dirty="0"/>
              <a:t> версия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локализация?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76100" y="2601016"/>
            <a:ext cx="10583797" cy="3239938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существует масса определений данного термина (см. далее некоторые из них).</a:t>
            </a:r>
            <a:endParaRPr lang="ru-RU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5000"/>
              </a:lnSpc>
            </a:pP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понятия «локализация текстов», «глобализация», «интернационализация текстов» и «</a:t>
            </a:r>
            <a:r>
              <a:rPr lang="ru-RU" sz="1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локаль</a:t>
            </a: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</a:t>
            </a:r>
            <a:endParaRPr lang="ru-RU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5000"/>
              </a:lnSpc>
            </a:pP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русификация = локализация в русскоговорящем пространстве.</a:t>
            </a:r>
            <a:endParaRPr lang="ru-RU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5000"/>
              </a:lnSpc>
            </a:pP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Типичные ошибки при локализации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/>
          </a:bodyPr>
          <a:lstStyle/>
          <a:p>
            <a:r>
              <a:rPr lang="ru-RU" sz="2600" dirty="0"/>
              <a:t>Просторечия, принятые в обычном общении.</a:t>
            </a:r>
            <a:endParaRPr lang="ru-RU" sz="2600" dirty="0"/>
          </a:p>
          <a:p>
            <a:r>
              <a:rPr lang="ru-RU" sz="2600" dirty="0"/>
              <a:t>«Клацнуть», «мышка», «выпадающее меню», «окошко», «спам» и т.д. </a:t>
            </a:r>
            <a:endParaRPr lang="ru-RU" sz="2600" dirty="0"/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Типичные ошибки при локализации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/>
          </a:bodyPr>
          <a:lstStyle/>
          <a:p>
            <a:r>
              <a:rPr lang="en-US" sz="2400" dirty="0"/>
              <a:t>P</a:t>
            </a:r>
            <a:r>
              <a:rPr lang="ru-RU" sz="2400" dirty="0" err="1"/>
              <a:t>owerful</a:t>
            </a:r>
            <a:r>
              <a:rPr lang="ru-RU" sz="2400" dirty="0"/>
              <a:t> может переводиться не только как «мощный», есть гораздо более подходящие контексту лексические единицы, например «многофункциональный», «эффективный», «высокопроизводительный» и т. д., таким образом, пословный перевод, неумение работать с синонимами, оторваться от оригинала и взглянуть на ПТ с точки зрения коммуникативной задачи.</a:t>
            </a:r>
            <a:endParaRPr lang="ru-RU" sz="2400" dirty="0"/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Типичные ошибки при локализации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/>
          </a:bodyPr>
          <a:lstStyle/>
          <a:p>
            <a:r>
              <a:rPr lang="ru-RU" sz="2400" dirty="0"/>
              <a:t>Уважаемый/-</a:t>
            </a:r>
            <a:r>
              <a:rPr lang="ru-RU" sz="2400" dirty="0" err="1"/>
              <a:t>ая</a:t>
            </a:r>
            <a:r>
              <a:rPr lang="ru-RU" sz="2400" dirty="0"/>
              <a:t> %</a:t>
            </a:r>
            <a:r>
              <a:rPr lang="en-US" sz="2400" dirty="0"/>
              <a:t>username</a:t>
            </a:r>
            <a:r>
              <a:rPr lang="ru-RU" sz="2400" dirty="0"/>
              <a:t>%</a:t>
            </a:r>
            <a:endParaRPr lang="en-US" sz="2400" dirty="0"/>
          </a:p>
          <a:p>
            <a:endParaRPr lang="ru-RU" sz="2400" dirty="0"/>
          </a:p>
          <a:p>
            <a:r>
              <a:rPr lang="en-US" sz="2400" dirty="0"/>
              <a:t>English: Dear %username%</a:t>
            </a:r>
            <a:endParaRPr lang="en-US" sz="2400" dirty="0"/>
          </a:p>
          <a:p>
            <a:r>
              <a:rPr lang="ru-RU" sz="2400" dirty="0"/>
              <a:t>Неверно: </a:t>
            </a:r>
            <a:r>
              <a:rPr lang="ru-RU" sz="2400" dirty="0">
                <a:solidFill>
                  <a:srgbClr val="FF0000"/>
                </a:solidFill>
              </a:rPr>
              <a:t>Дорогой/-</a:t>
            </a:r>
            <a:r>
              <a:rPr lang="ru-RU" sz="2400" dirty="0" err="1">
                <a:solidFill>
                  <a:srgbClr val="FF0000"/>
                </a:solidFill>
              </a:rPr>
              <a:t>ая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%username% </a:t>
            </a:r>
            <a:endParaRPr lang="en-US" sz="2400" dirty="0"/>
          </a:p>
          <a:p>
            <a:r>
              <a:rPr lang="ru-RU" sz="2400" dirty="0"/>
              <a:t>Верно: </a:t>
            </a:r>
            <a:r>
              <a:rPr lang="ru-RU" sz="2400" dirty="0">
                <a:solidFill>
                  <a:srgbClr val="00B050"/>
                </a:solidFill>
              </a:rPr>
              <a:t>Здравствуйте</a:t>
            </a:r>
            <a:r>
              <a:rPr lang="ru-RU" sz="2400" dirty="0"/>
              <a:t>, </a:t>
            </a:r>
            <a:r>
              <a:rPr lang="en-US" sz="2400" dirty="0"/>
              <a:t>%username% </a:t>
            </a:r>
            <a:endParaRPr lang="ru-RU" sz="2400" dirty="0"/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Теги, переменные, спецсимволы, заполнители места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/>
          </a:bodyPr>
          <a:lstStyle/>
          <a:p>
            <a:r>
              <a:rPr lang="ru-RU" sz="2600" dirty="0"/>
              <a:t>&lt;</a:t>
            </a:r>
            <a:r>
              <a:rPr lang="ru-RU" sz="2600" dirty="0" err="1"/>
              <a:t>link</a:t>
            </a:r>
            <a:r>
              <a:rPr lang="ru-RU" sz="2600" dirty="0"/>
              <a:t>&gt;</a:t>
            </a:r>
            <a:endParaRPr lang="ru-RU" sz="2600" dirty="0"/>
          </a:p>
          <a:p>
            <a:r>
              <a:rPr lang="ru-RU" sz="2600" dirty="0"/>
              <a:t>%1$s</a:t>
            </a:r>
            <a:endParaRPr lang="ru-RU" sz="2600" dirty="0"/>
          </a:p>
          <a:p>
            <a:r>
              <a:rPr lang="ru-RU" sz="2600" dirty="0"/>
              <a:t>\</a:t>
            </a:r>
            <a:r>
              <a:rPr lang="en-US" sz="2600" dirty="0"/>
              <a:t>n</a:t>
            </a:r>
            <a:endParaRPr lang="ru-RU" sz="2600" dirty="0"/>
          </a:p>
          <a:p>
            <a:r>
              <a:rPr lang="ru-RU" sz="2600" dirty="0"/>
              <a:t>&amp;#8230</a:t>
            </a:r>
            <a:endParaRPr lang="ru-RU" sz="2600" dirty="0"/>
          </a:p>
          <a:p>
            <a:r>
              <a:rPr lang="ru-RU" sz="2600" dirty="0"/>
              <a:t>$</a:t>
            </a:r>
            <a:r>
              <a:rPr lang="en-US" sz="2600" dirty="0"/>
              <a:t>s</a:t>
            </a:r>
            <a:endParaRPr lang="ru-RU" sz="2600" dirty="0"/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567306"/>
            <a:ext cx="11022177" cy="1331993"/>
          </a:xfrm>
        </p:spPr>
        <p:txBody>
          <a:bodyPr/>
          <a:lstStyle/>
          <a:p>
            <a:r>
              <a:rPr lang="ru-RU" dirty="0"/>
              <a:t>Примеры использования тегов, переменных, спецсимволов, заполнителей места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/>
              <a:t>&lt;string name="</a:t>
            </a:r>
            <a:r>
              <a:rPr lang="en-US" sz="4800" dirty="0" err="1"/>
              <a:t>label_select_setup_room</a:t>
            </a:r>
            <a:r>
              <a:rPr lang="en-US" sz="4800" dirty="0"/>
              <a:t>"&gt;Add New Device To&lt;/string&gt;</a:t>
            </a:r>
            <a:endParaRPr lang="uk-UA" sz="4800" dirty="0"/>
          </a:p>
          <a:p>
            <a:r>
              <a:rPr lang="en-US" sz="4800" dirty="0"/>
              <a:t>Found %1$d devices on your network</a:t>
            </a:r>
            <a:endParaRPr lang="ru-RU" sz="4800" dirty="0"/>
          </a:p>
          <a:p>
            <a:r>
              <a:rPr lang="en-US" sz="4800" dirty="0"/>
              <a:t>Giant’s Health</a:t>
            </a:r>
            <a:r>
              <a:rPr lang="ru-RU" sz="4800" dirty="0"/>
              <a:t> (</a:t>
            </a:r>
            <a:r>
              <a:rPr lang="en-US" sz="4800" dirty="0"/>
              <a:t>Unique Passive Effect) \</a:t>
            </a:r>
            <a:r>
              <a:rPr lang="en-US" sz="4800" dirty="0" err="1"/>
              <a:t>nRecovers</a:t>
            </a:r>
            <a:r>
              <a:rPr lang="en-US" sz="4800" dirty="0"/>
              <a:t> 35% of the max HP when HP drops below 20%.</a:t>
            </a:r>
            <a:endParaRPr lang="ru-RU" sz="4800" dirty="0"/>
          </a:p>
          <a:p>
            <a:r>
              <a:rPr lang="en-US" sz="4800" dirty="0"/>
              <a:t>TV, Set-top box, AC, Receiver, </a:t>
            </a:r>
            <a:r>
              <a:rPr lang="en-US" sz="4800" dirty="0" err="1"/>
              <a:t>etc</a:t>
            </a:r>
            <a:r>
              <a:rPr lang="en-US" sz="4800" b="1" dirty="0"/>
              <a:t>&amp;#8230</a:t>
            </a:r>
            <a:endParaRPr lang="ru-RU" sz="4800" b="1" dirty="0"/>
          </a:p>
          <a:p>
            <a:r>
              <a:rPr lang="en-US" sz="4800" dirty="0"/>
              <a:t>Give me %d %s of %s</a:t>
            </a:r>
            <a:endParaRPr lang="ru-RU" sz="4800" b="1" dirty="0"/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Пример неправильной локализации переменных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/>
          </a:bodyPr>
          <a:lstStyle/>
          <a:p>
            <a:r>
              <a:rPr lang="en-US" sz="2400" dirty="0"/>
              <a:t>English: We found 1%s devices</a:t>
            </a:r>
            <a:endParaRPr lang="en-US" sz="2400" dirty="0"/>
          </a:p>
          <a:p>
            <a:r>
              <a:rPr lang="ru-RU" sz="2400" dirty="0"/>
              <a:t>Неверно: Найдено 1%</a:t>
            </a:r>
            <a:r>
              <a:rPr lang="en-US" sz="2400" dirty="0"/>
              <a:t>s </a:t>
            </a:r>
            <a:r>
              <a:rPr lang="ru-RU" sz="2400" dirty="0">
                <a:solidFill>
                  <a:srgbClr val="FF0000"/>
                </a:solidFill>
              </a:rPr>
              <a:t>устройств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/>
              <a:t>Верно: Найдено устройств</a:t>
            </a:r>
            <a:r>
              <a:rPr lang="ru-RU" sz="2400" dirty="0">
                <a:solidFill>
                  <a:srgbClr val="00B050"/>
                </a:solidFill>
              </a:rPr>
              <a:t>:</a:t>
            </a:r>
            <a:r>
              <a:rPr lang="ru-RU" sz="2400" dirty="0"/>
              <a:t> 1%</a:t>
            </a:r>
            <a:r>
              <a:rPr lang="en-US" sz="2400" dirty="0"/>
              <a:t>s</a:t>
            </a:r>
            <a:endParaRPr lang="ru-RU" sz="2400" dirty="0"/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Пример</a:t>
            </a:r>
            <a:r>
              <a:rPr lang="en-US" dirty="0"/>
              <a:t> </a:t>
            </a:r>
            <a:r>
              <a:rPr lang="ru-RU" dirty="0"/>
              <a:t>неправильного перевода тега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English: &lt;string name="</a:t>
            </a:r>
            <a:r>
              <a:rPr lang="en-US" sz="3800" dirty="0" err="1"/>
              <a:t>label_select_setup_room</a:t>
            </a:r>
            <a:r>
              <a:rPr lang="en-US" sz="3800" dirty="0"/>
              <a:t>"&gt;Add New Device To&lt;/string&gt;</a:t>
            </a:r>
            <a:endParaRPr lang="uk-UA" sz="3800" dirty="0"/>
          </a:p>
          <a:p>
            <a:r>
              <a:rPr lang="ru-RU" sz="3800" dirty="0"/>
              <a:t>Неверно: </a:t>
            </a:r>
            <a:r>
              <a:rPr lang="en-US" sz="3800" dirty="0"/>
              <a:t>&lt;</a:t>
            </a:r>
            <a:r>
              <a:rPr lang="ru-RU" sz="3800" dirty="0">
                <a:solidFill>
                  <a:srgbClr val="FF0000"/>
                </a:solidFill>
              </a:rPr>
              <a:t>название строки</a:t>
            </a:r>
            <a:r>
              <a:rPr lang="en-US" sz="3800" dirty="0"/>
              <a:t>="</a:t>
            </a:r>
            <a:r>
              <a:rPr lang="ru-RU" sz="3800" dirty="0">
                <a:solidFill>
                  <a:srgbClr val="FF0000"/>
                </a:solidFill>
              </a:rPr>
              <a:t>ярлык</a:t>
            </a:r>
            <a:r>
              <a:rPr lang="en-US" sz="3800" dirty="0">
                <a:solidFill>
                  <a:srgbClr val="FF0000"/>
                </a:solidFill>
              </a:rPr>
              <a:t>_</a:t>
            </a:r>
            <a:r>
              <a:rPr lang="ru-RU" sz="3800" dirty="0">
                <a:solidFill>
                  <a:srgbClr val="FF0000"/>
                </a:solidFill>
              </a:rPr>
              <a:t>выбрать</a:t>
            </a:r>
            <a:r>
              <a:rPr lang="en-US" sz="3800" dirty="0">
                <a:solidFill>
                  <a:srgbClr val="FF0000"/>
                </a:solidFill>
              </a:rPr>
              <a:t>_</a:t>
            </a:r>
            <a:r>
              <a:rPr lang="ru-RU" sz="3800" dirty="0">
                <a:solidFill>
                  <a:srgbClr val="FF0000"/>
                </a:solidFill>
              </a:rPr>
              <a:t>настроить</a:t>
            </a:r>
            <a:r>
              <a:rPr lang="en-US" sz="3800" dirty="0">
                <a:solidFill>
                  <a:srgbClr val="FF0000"/>
                </a:solidFill>
              </a:rPr>
              <a:t>_</a:t>
            </a:r>
            <a:r>
              <a:rPr lang="ru-RU" sz="3800" dirty="0">
                <a:solidFill>
                  <a:srgbClr val="FF0000"/>
                </a:solidFill>
              </a:rPr>
              <a:t>комнату</a:t>
            </a:r>
            <a:r>
              <a:rPr lang="en-US" sz="3800" dirty="0"/>
              <a:t>"&gt;</a:t>
            </a:r>
            <a:r>
              <a:rPr lang="ru-RU" sz="3800" dirty="0"/>
              <a:t>Добавить новое устройство в</a:t>
            </a:r>
            <a:r>
              <a:rPr lang="en-US" sz="3800" dirty="0"/>
              <a:t>&lt;/</a:t>
            </a:r>
            <a:r>
              <a:rPr lang="ru-RU" sz="3800" dirty="0">
                <a:solidFill>
                  <a:srgbClr val="FF0000"/>
                </a:solidFill>
              </a:rPr>
              <a:t>строка</a:t>
            </a:r>
            <a:r>
              <a:rPr lang="en-US" sz="3800" dirty="0"/>
              <a:t>&gt;</a:t>
            </a:r>
            <a:endParaRPr lang="uk-UA" sz="3800" dirty="0"/>
          </a:p>
          <a:p>
            <a:r>
              <a:rPr lang="ru-RU" sz="3800" dirty="0"/>
              <a:t>Верно: </a:t>
            </a:r>
            <a:r>
              <a:rPr lang="en-US" sz="3800" dirty="0"/>
              <a:t>&lt;</a:t>
            </a:r>
            <a:r>
              <a:rPr lang="en-US" sz="3800" dirty="0">
                <a:solidFill>
                  <a:srgbClr val="00B050"/>
                </a:solidFill>
              </a:rPr>
              <a:t>string name</a:t>
            </a:r>
            <a:r>
              <a:rPr lang="en-US" sz="3800" dirty="0"/>
              <a:t>="</a:t>
            </a:r>
            <a:r>
              <a:rPr lang="en-US" sz="3800" dirty="0" err="1">
                <a:solidFill>
                  <a:srgbClr val="00B050"/>
                </a:solidFill>
              </a:rPr>
              <a:t>label_select_setup_room</a:t>
            </a:r>
            <a:r>
              <a:rPr lang="en-US" sz="3800" dirty="0"/>
              <a:t>"&gt;</a:t>
            </a:r>
            <a:r>
              <a:rPr lang="ru-RU" sz="3800" dirty="0"/>
              <a:t>Добавить новое устройство в</a:t>
            </a:r>
            <a:r>
              <a:rPr lang="en-US" sz="3800" dirty="0"/>
              <a:t>&lt;/</a:t>
            </a:r>
            <a:r>
              <a:rPr lang="en-US" sz="3800" dirty="0">
                <a:solidFill>
                  <a:srgbClr val="00B050"/>
                </a:solidFill>
              </a:rPr>
              <a:t>string</a:t>
            </a:r>
            <a:r>
              <a:rPr lang="en-US" sz="3800" dirty="0"/>
              <a:t>&gt;</a:t>
            </a:r>
            <a:endParaRPr lang="uk-UA" sz="3800" dirty="0"/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Пример неправильного перевода спецсимвола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00855" y="2325291"/>
            <a:ext cx="10583797" cy="3965403"/>
          </a:xfrm>
        </p:spPr>
        <p:txBody>
          <a:bodyPr>
            <a:normAutofit fontScale="40000" lnSpcReduction="20000"/>
          </a:bodyPr>
          <a:lstStyle/>
          <a:p>
            <a:r>
              <a:rPr lang="en-US" sz="7200" dirty="0"/>
              <a:t>English: Start controlling your &lt;b&gt;TV&lt;/b&gt; with your \</a:t>
            </a:r>
            <a:r>
              <a:rPr lang="en-US" sz="7200" dirty="0" err="1"/>
              <a:t>nphone</a:t>
            </a:r>
            <a:endParaRPr lang="en-US" sz="7200" dirty="0"/>
          </a:p>
          <a:p>
            <a:r>
              <a:rPr lang="ru-RU" sz="7200" dirty="0"/>
              <a:t>Неверно: Управляйте </a:t>
            </a:r>
            <a:r>
              <a:rPr lang="en-US" sz="7200" dirty="0"/>
              <a:t>&lt;b&gt;</a:t>
            </a:r>
            <a:r>
              <a:rPr lang="ru-RU" sz="7200" dirty="0"/>
              <a:t>телевизором</a:t>
            </a:r>
            <a:r>
              <a:rPr lang="en-US" sz="7200" dirty="0"/>
              <a:t>&lt;/b&gt; </a:t>
            </a:r>
            <a:r>
              <a:rPr lang="ru-RU" sz="7200" dirty="0"/>
              <a:t>с помощью </a:t>
            </a:r>
            <a:r>
              <a:rPr lang="en-US" sz="7200" dirty="0">
                <a:solidFill>
                  <a:srgbClr val="FF0000"/>
                </a:solidFill>
              </a:rPr>
              <a:t>\</a:t>
            </a:r>
            <a:r>
              <a:rPr lang="en-US" sz="7200" dirty="0" err="1">
                <a:solidFill>
                  <a:srgbClr val="FF0000"/>
                </a:solidFill>
              </a:rPr>
              <a:t>nphone</a:t>
            </a:r>
            <a:endParaRPr lang="ru-RU" sz="7200" dirty="0">
              <a:solidFill>
                <a:srgbClr val="FF0000"/>
              </a:solidFill>
            </a:endParaRPr>
          </a:p>
          <a:p>
            <a:r>
              <a:rPr lang="ru-RU" sz="7200" dirty="0"/>
              <a:t>Неверно: Управляйте телевизором</a:t>
            </a:r>
            <a:r>
              <a:rPr lang="en-US" sz="7200" dirty="0"/>
              <a:t> </a:t>
            </a:r>
            <a:r>
              <a:rPr lang="ru-RU" sz="7200" dirty="0"/>
              <a:t>с помощью </a:t>
            </a:r>
            <a:r>
              <a:rPr lang="ru-RU" sz="7200" dirty="0">
                <a:solidFill>
                  <a:srgbClr val="FF0000"/>
                </a:solidFill>
              </a:rPr>
              <a:t>смартфона</a:t>
            </a:r>
            <a:endParaRPr lang="ru-RU" sz="7200" dirty="0">
              <a:solidFill>
                <a:srgbClr val="FF0000"/>
              </a:solidFill>
            </a:endParaRPr>
          </a:p>
          <a:p>
            <a:r>
              <a:rPr lang="ru-RU" sz="7200" dirty="0"/>
              <a:t>Верно: Управляйте </a:t>
            </a:r>
            <a:r>
              <a:rPr lang="en-US" sz="7200" dirty="0"/>
              <a:t>&lt;b&gt;</a:t>
            </a:r>
            <a:r>
              <a:rPr lang="ru-RU" sz="7200" dirty="0"/>
              <a:t>телевизором</a:t>
            </a:r>
            <a:r>
              <a:rPr lang="en-US" sz="7200" dirty="0"/>
              <a:t>&lt;/b&gt; </a:t>
            </a:r>
            <a:r>
              <a:rPr lang="ru-RU" sz="7200" dirty="0"/>
              <a:t>с помощью </a:t>
            </a:r>
            <a:r>
              <a:rPr lang="en-US" sz="7200" dirty="0">
                <a:solidFill>
                  <a:srgbClr val="00B050"/>
                </a:solidFill>
              </a:rPr>
              <a:t>\n</a:t>
            </a:r>
            <a:r>
              <a:rPr lang="ru-RU" sz="7200" dirty="0">
                <a:solidFill>
                  <a:srgbClr val="00B050"/>
                </a:solidFill>
              </a:rPr>
              <a:t>смартфона</a:t>
            </a:r>
            <a:endParaRPr lang="ru-RU" sz="7200" dirty="0">
              <a:solidFill>
                <a:srgbClr val="00B050"/>
              </a:solidFill>
            </a:endParaRPr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для тренировки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%1$s </a:t>
            </a:r>
            <a:r>
              <a:rPr lang="en-US" dirty="0" err="1"/>
              <a:t>isn&amp;apos;t</a:t>
            </a:r>
            <a:r>
              <a:rPr lang="en-US" dirty="0"/>
              <a:t> responding. Make sure </a:t>
            </a:r>
            <a:r>
              <a:rPr lang="en-US" dirty="0" err="1"/>
              <a:t>it&amp;apos;s</a:t>
            </a:r>
            <a:r>
              <a:rPr lang="en-US" dirty="0"/>
              <a:t> ON.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Устройство </a:t>
            </a:r>
            <a:r>
              <a:rPr lang="ru-RU" dirty="0"/>
              <a:t>%1$s не отвечает. Убедитесь в том, что устройство ВКЛЮЧЕНО.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 rot="10800000">
            <a:off x="88" y="49"/>
            <a:ext cx="12191824" cy="6868460"/>
          </a:xfrm>
          <a:prstGeom prst="rect">
            <a:avLst/>
          </a:prstGeom>
          <a:gradFill>
            <a:gsLst>
              <a:gs pos="0">
                <a:schemeClr val="accent2"/>
              </a:gs>
              <a:gs pos="96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88" y="-10513"/>
            <a:ext cx="12191824" cy="686846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643354" y="4119228"/>
            <a:ext cx="2905295" cy="2178970"/>
          </a:xfrm>
          <a:prstGeom prst="rect">
            <a:avLst/>
          </a:prstGeom>
          <a:effectLst/>
        </p:spPr>
      </p:pic>
      <p:grpSp>
        <p:nvGrpSpPr>
          <p:cNvPr id="2" name="Группа 1"/>
          <p:cNvGrpSpPr/>
          <p:nvPr/>
        </p:nvGrpSpPr>
        <p:grpSpPr>
          <a:xfrm>
            <a:off x="334443" y="47"/>
            <a:ext cx="11523114" cy="5940943"/>
            <a:chOff x="668973" y="-5"/>
            <a:chExt cx="23049229" cy="11883433"/>
          </a:xfrm>
        </p:grpSpPr>
        <p:grpSp>
          <p:nvGrpSpPr>
            <p:cNvPr id="84" name="Группа 83"/>
            <p:cNvGrpSpPr/>
            <p:nvPr/>
          </p:nvGrpSpPr>
          <p:grpSpPr>
            <a:xfrm rot="10800000">
              <a:off x="668973" y="-5"/>
              <a:ext cx="23049229" cy="9686059"/>
              <a:chOff x="334360" y="2026095"/>
              <a:chExt cx="11523281" cy="4842469"/>
            </a:xfrm>
          </p:grpSpPr>
          <p:sp>
            <p:nvSpPr>
              <p:cNvPr id="85" name="Полилиния 84"/>
              <p:cNvSpPr/>
              <p:nvPr/>
            </p:nvSpPr>
            <p:spPr>
              <a:xfrm>
                <a:off x="836535" y="2026095"/>
                <a:ext cx="10518929" cy="4831905"/>
              </a:xfrm>
              <a:custGeom>
                <a:avLst/>
                <a:gdLst>
                  <a:gd name="connsiteX0" fmla="*/ 5253060 w 10518929"/>
                  <a:gd name="connsiteY0" fmla="*/ 0 h 4831905"/>
                  <a:gd name="connsiteX1" fmla="*/ 5265868 w 10518929"/>
                  <a:gd name="connsiteY1" fmla="*/ 0 h 4831905"/>
                  <a:gd name="connsiteX2" fmla="*/ 10511461 w 10518929"/>
                  <a:gd name="connsiteY2" fmla="*/ 4733701 h 4831905"/>
                  <a:gd name="connsiteX3" fmla="*/ 10518929 w 10518929"/>
                  <a:gd name="connsiteY3" fmla="*/ 4831905 h 4831905"/>
                  <a:gd name="connsiteX4" fmla="*/ 0 w 10518929"/>
                  <a:gd name="connsiteY4" fmla="*/ 4831905 h 4831905"/>
                  <a:gd name="connsiteX5" fmla="*/ 7467 w 10518929"/>
                  <a:gd name="connsiteY5" fmla="*/ 4733701 h 4831905"/>
                  <a:gd name="connsiteX6" fmla="*/ 5253060 w 10518929"/>
                  <a:gd name="connsiteY6" fmla="*/ 0 h 483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18929" h="4831905">
                    <a:moveTo>
                      <a:pt x="5253060" y="0"/>
                    </a:moveTo>
                    <a:lnTo>
                      <a:pt x="5265868" y="0"/>
                    </a:lnTo>
                    <a:cubicBezTo>
                      <a:pt x="7995958" y="0"/>
                      <a:pt x="10241440" y="2074852"/>
                      <a:pt x="10511461" y="4733701"/>
                    </a:cubicBezTo>
                    <a:lnTo>
                      <a:pt x="10518929" y="4831905"/>
                    </a:lnTo>
                    <a:lnTo>
                      <a:pt x="0" y="4831905"/>
                    </a:lnTo>
                    <a:lnTo>
                      <a:pt x="7467" y="4733701"/>
                    </a:lnTo>
                    <a:cubicBezTo>
                      <a:pt x="277488" y="2074852"/>
                      <a:pt x="2522970" y="0"/>
                      <a:pt x="52530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19100" dist="38100" dir="16200000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334360" y="2026097"/>
                <a:ext cx="11523281" cy="4842467"/>
              </a:xfrm>
              <a:custGeom>
                <a:avLst/>
                <a:gdLst>
                  <a:gd name="connsiteX0" fmla="*/ 5754545 w 11523281"/>
                  <a:gd name="connsiteY0" fmla="*/ 0 h 4831905"/>
                  <a:gd name="connsiteX1" fmla="*/ 5768736 w 11523281"/>
                  <a:gd name="connsiteY1" fmla="*/ 0 h 4831905"/>
                  <a:gd name="connsiteX2" fmla="*/ 11493641 w 11523281"/>
                  <a:gd name="connsiteY2" fmla="*/ 4665933 h 4831905"/>
                  <a:gd name="connsiteX3" fmla="*/ 11523281 w 11523281"/>
                  <a:gd name="connsiteY3" fmla="*/ 4831905 h 4831905"/>
                  <a:gd name="connsiteX4" fmla="*/ 0 w 11523281"/>
                  <a:gd name="connsiteY4" fmla="*/ 4831905 h 4831905"/>
                  <a:gd name="connsiteX5" fmla="*/ 29640 w 11523281"/>
                  <a:gd name="connsiteY5" fmla="*/ 4665933 h 4831905"/>
                  <a:gd name="connsiteX6" fmla="*/ 5754545 w 11523281"/>
                  <a:gd name="connsiteY6" fmla="*/ 0 h 483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3281" h="4831905">
                    <a:moveTo>
                      <a:pt x="5754545" y="0"/>
                    </a:moveTo>
                    <a:lnTo>
                      <a:pt x="5768736" y="0"/>
                    </a:lnTo>
                    <a:cubicBezTo>
                      <a:pt x="8592664" y="0"/>
                      <a:pt x="10948745" y="2003090"/>
                      <a:pt x="11493641" y="4665933"/>
                    </a:cubicBezTo>
                    <a:lnTo>
                      <a:pt x="11523281" y="4831905"/>
                    </a:lnTo>
                    <a:lnTo>
                      <a:pt x="0" y="4831905"/>
                    </a:lnTo>
                    <a:lnTo>
                      <a:pt x="29640" y="4665933"/>
                    </a:lnTo>
                    <a:cubicBezTo>
                      <a:pt x="574536" y="2003090"/>
                      <a:pt x="2930618" y="0"/>
                      <a:pt x="57545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sz="4800"/>
              </a:p>
            </p:txBody>
          </p:sp>
        </p:grpSp>
        <p:sp>
          <p:nvSpPr>
            <p:cNvPr id="87" name="Заголовок 10"/>
            <p:cNvSpPr txBox="1"/>
            <p:nvPr/>
          </p:nvSpPr>
          <p:spPr>
            <a:xfrm>
              <a:off x="4246865" y="2213079"/>
              <a:ext cx="15893443" cy="3834395"/>
            </a:xfrm>
            <a:prstGeom prst="rect">
              <a:avLst/>
            </a:prstGeom>
          </p:spPr>
          <p:txBody>
            <a:bodyPr vert="horz" lIns="91439" tIns="45720" rIns="91439" bIns="45720" rtlCol="0" anchor="ctr">
              <a:noAutofit/>
            </a:bodyPr>
            <a:lstStyle>
              <a:lvl1pPr marL="9525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19275" algn="l"/>
                </a:tabLst>
                <a:defRPr lang="ru-RU" sz="3600" b="1" kern="1200" cap="all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charset="0"/>
                  <a:cs typeface="Tahoma" panose="020B060403050404020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US" sz="2800" b="0" i="0" dirty="0">
                  <a:solidFill>
                    <a:srgbClr val="373748"/>
                  </a:solidFill>
                  <a:effectLst/>
                  <a:latin typeface="gpro"/>
                </a:rPr>
                <a:t>"video</a:t>
              </a:r>
              <a:r>
                <a:rPr lang="en-US" sz="2400" b="0" i="0" dirty="0">
                  <a:solidFill>
                    <a:srgbClr val="373748"/>
                  </a:solidFill>
                  <a:effectLst/>
                  <a:latin typeface="gpro"/>
                </a:rPr>
                <a:t> game localization allies a bit of</a:t>
              </a:r>
              <a:endParaRPr lang="en-US" sz="2400" b="0" i="0" dirty="0">
                <a:solidFill>
                  <a:srgbClr val="373748"/>
                </a:solidFill>
                <a:effectLst/>
                <a:latin typeface="gpro"/>
              </a:endParaRPr>
            </a:p>
            <a:p>
              <a:pPr>
                <a:lnSpc>
                  <a:spcPct val="110000"/>
                </a:lnSpc>
              </a:pPr>
              <a:r>
                <a:rPr lang="en-US" sz="2400" b="0" i="0" dirty="0">
                  <a:solidFill>
                    <a:srgbClr val="373748"/>
                  </a:solidFill>
                  <a:effectLst/>
                  <a:latin typeface="gpro"/>
                </a:rPr>
                <a:t>everything: literary, audio-visual, technical,</a:t>
              </a:r>
              <a:endParaRPr lang="en-US" sz="2400" b="0" i="0" dirty="0">
                <a:solidFill>
                  <a:srgbClr val="373748"/>
                </a:solidFill>
                <a:effectLst/>
                <a:latin typeface="gpro"/>
              </a:endParaRPr>
            </a:p>
            <a:p>
              <a:pPr>
                <a:lnSpc>
                  <a:spcPct val="110000"/>
                </a:lnSpc>
              </a:pPr>
              <a:r>
                <a:rPr lang="en-US" sz="2400" b="0" i="0" dirty="0">
                  <a:solidFill>
                    <a:srgbClr val="373748"/>
                  </a:solidFill>
                  <a:effectLst/>
                  <a:latin typeface="gpro"/>
                </a:rPr>
                <a:t>marketing, didactic, etc. It is different from</a:t>
              </a:r>
              <a:endParaRPr lang="en-US" sz="2400" b="0" i="0" dirty="0">
                <a:solidFill>
                  <a:srgbClr val="373748"/>
                </a:solidFill>
                <a:effectLst/>
                <a:latin typeface="gpro"/>
              </a:endParaRPr>
            </a:p>
            <a:p>
              <a:pPr>
                <a:lnSpc>
                  <a:spcPct val="110000"/>
                </a:lnSpc>
              </a:pPr>
              <a:r>
                <a:rPr lang="en-US" sz="2400" b="0" i="0" dirty="0">
                  <a:solidFill>
                    <a:srgbClr val="373748"/>
                  </a:solidFill>
                  <a:effectLst/>
                  <a:latin typeface="gpro"/>
                </a:rPr>
                <a:t>traditional forms of translation because</a:t>
              </a:r>
              <a:endParaRPr lang="en-US" sz="2400" b="0" i="0" dirty="0">
                <a:solidFill>
                  <a:srgbClr val="373748"/>
                </a:solidFill>
                <a:effectLst/>
                <a:latin typeface="gpro"/>
              </a:endParaRPr>
            </a:p>
            <a:p>
              <a:pPr>
                <a:lnSpc>
                  <a:spcPct val="110000"/>
                </a:lnSpc>
              </a:pPr>
              <a:r>
                <a:rPr lang="en-US" sz="2400" b="0" i="0" dirty="0">
                  <a:solidFill>
                    <a:srgbClr val="373748"/>
                  </a:solidFill>
                  <a:effectLst/>
                  <a:latin typeface="gpro"/>
                </a:rPr>
                <a:t>the text is non-linear due to the interactive</a:t>
              </a:r>
              <a:endParaRPr lang="en-US" sz="2400" b="0" i="0" dirty="0">
                <a:solidFill>
                  <a:srgbClr val="373748"/>
                </a:solidFill>
                <a:effectLst/>
                <a:latin typeface="gpro"/>
              </a:endParaRPr>
            </a:p>
            <a:p>
              <a:pPr>
                <a:lnSpc>
                  <a:spcPct val="110000"/>
                </a:lnSpc>
              </a:pPr>
              <a:r>
                <a:rPr lang="en-US" sz="2400" b="0" i="0" dirty="0">
                  <a:solidFill>
                    <a:srgbClr val="373748"/>
                  </a:solidFill>
                  <a:effectLst/>
                  <a:latin typeface="gpro"/>
                </a:rPr>
                <a:t>dimension of the product."</a:t>
              </a:r>
              <a:endParaRPr lang="en-US" sz="2400" b="0" i="0" dirty="0">
                <a:solidFill>
                  <a:srgbClr val="373748"/>
                </a:solidFill>
                <a:effectLst/>
                <a:latin typeface="gpro"/>
              </a:endParaRPr>
            </a:p>
            <a:p>
              <a:pPr>
                <a:lnSpc>
                  <a:spcPct val="110000"/>
                </a:lnSpc>
              </a:pPr>
              <a:endParaRPr lang="ru-RU" sz="240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  <p:sp>
          <p:nvSpPr>
            <p:cNvPr id="88" name="Заголовок 10"/>
            <p:cNvSpPr txBox="1"/>
            <p:nvPr/>
          </p:nvSpPr>
          <p:spPr>
            <a:xfrm>
              <a:off x="15366499" y="10772741"/>
              <a:ext cx="6871553" cy="1110687"/>
            </a:xfrm>
            <a:prstGeom prst="rect">
              <a:avLst/>
            </a:prstGeom>
          </p:spPr>
          <p:txBody>
            <a:bodyPr vert="horz" lIns="91439" tIns="45720" rIns="91439" bIns="45720" rtlCol="0" anchor="ctr">
              <a:noAutofit/>
            </a:bodyPr>
            <a:lstStyle>
              <a:lvl1pPr marL="9525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19275" algn="l"/>
                </a:tabLst>
                <a:defRPr lang="ru-RU" sz="3600" b="1" kern="1200" cap="all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charset="0"/>
                  <a:cs typeface="Tahoma" panose="020B060403050404020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ru-RU" sz="2400" b="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- </a:t>
              </a:r>
              <a:r>
                <a:rPr lang="de-DE" sz="2000" b="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Marion Hernandez</a:t>
              </a:r>
              <a:r>
                <a:rPr lang="ru-RU" sz="2000" b="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-</a:t>
              </a:r>
              <a:r>
                <a:rPr lang="ru-RU" sz="200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           </a:t>
              </a:r>
              <a:endParaRPr lang="ru-RU" sz="200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&lt;![CDATA[First things first:&lt;br/&gt;&lt;br/&gt;Please make sure your mobile device is connected to a Wi-Fi network.]]&gt;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&lt;![CDATA[Сначала&lt;br/&gt;&lt;br/&gt;проверьте, подключен ли ваш мобильный телефон к сети </a:t>
            </a:r>
            <a:r>
              <a:rPr lang="ru-RU" dirty="0" err="1"/>
              <a:t>Wi-Fi</a:t>
            </a:r>
            <a:r>
              <a:rPr lang="ru-RU" dirty="0"/>
              <a:t>.]]&gt;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$1$s Lamp Color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Цвет подсветки</a:t>
            </a:r>
            <a:r>
              <a:rPr lang="en-US" dirty="0"/>
              <a:t>:</a:t>
            </a:r>
            <a:r>
              <a:rPr lang="ru-RU" dirty="0"/>
              <a:t> $1$</a:t>
            </a:r>
            <a:r>
              <a:rPr lang="en-US" dirty="0"/>
              <a:t>s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733550"/>
            <a:ext cx="10281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You can choose another type of your printer</a:t>
            </a:r>
            <a:endParaRPr lang="ru-RU"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50" y="1676400"/>
            <a:ext cx="882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/>
              <a:t>Please</a:t>
            </a:r>
            <a:r>
              <a:rPr lang="ru-RU" sz="4400" dirty="0"/>
              <a:t> </a:t>
            </a:r>
            <a:r>
              <a:rPr lang="ru-RU" sz="4400" dirty="0" err="1"/>
              <a:t>use</a:t>
            </a:r>
            <a:r>
              <a:rPr lang="ru-RU" sz="4400" dirty="0"/>
              <a:t> </a:t>
            </a:r>
            <a:r>
              <a:rPr lang="ru-RU" sz="4400" dirty="0" err="1"/>
              <a:t>your</a:t>
            </a:r>
            <a:r>
              <a:rPr lang="ru-RU" sz="4400" dirty="0"/>
              <a:t> </a:t>
            </a:r>
            <a:r>
              <a:rPr lang="ru-RU" sz="4400" dirty="0" err="1"/>
              <a:t>mouse</a:t>
            </a:r>
            <a:r>
              <a:rPr lang="en-US" sz="4400" dirty="0"/>
              <a:t>.</a:t>
            </a:r>
            <a:r>
              <a:rPr lang="ru-RU" sz="4400" dirty="0"/>
              <a:t> </a:t>
            </a:r>
            <a:endParaRPr lang="ru-RU" sz="4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50" y="1176338"/>
            <a:ext cx="10515600" cy="2852737"/>
          </a:xfrm>
        </p:spPr>
        <p:txBody>
          <a:bodyPr/>
          <a:lstStyle/>
          <a:p>
            <a:r>
              <a:rPr lang="en-US" dirty="0"/>
              <a:t>Please type your address in the white box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50" y="1176338"/>
            <a:ext cx="10515600" cy="2852737"/>
          </a:xfrm>
        </p:spPr>
        <p:txBody>
          <a:bodyPr>
            <a:normAutofit/>
          </a:bodyPr>
          <a:lstStyle/>
          <a:p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post</a:t>
            </a:r>
            <a:r>
              <a:rPr lang="ru-RU" dirty="0"/>
              <a:t>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successfully</a:t>
            </a:r>
            <a:r>
              <a:rPr lang="ru-RU" dirty="0"/>
              <a:t> </a:t>
            </a:r>
            <a:r>
              <a:rPr lang="ru-RU" dirty="0" err="1"/>
              <a:t>sent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%</a:t>
            </a:r>
            <a:r>
              <a:rPr lang="ru-RU" dirty="0" err="1"/>
              <a:t>username</a:t>
            </a:r>
            <a:r>
              <a:rPr lang="ru-RU" dirty="0"/>
              <a:t>% (в соцсети)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50" y="1176338"/>
            <a:ext cx="10515600" cy="2852737"/>
          </a:xfrm>
        </p:spPr>
        <p:txBody>
          <a:bodyPr>
            <a:normAutofit/>
          </a:bodyPr>
          <a:lstStyle/>
          <a:p>
            <a:r>
              <a:rPr lang="de-DE" dirty="0"/>
              <a:t>Dear %</a:t>
            </a:r>
            <a:r>
              <a:rPr lang="de-DE" dirty="0" err="1"/>
              <a:t>username</a:t>
            </a:r>
            <a:r>
              <a:rPr lang="de-DE" dirty="0"/>
              <a:t>%,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150" y="1485900"/>
            <a:ext cx="8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hlinkClick r:id="rId1"/>
              </a:rPr>
              <a:t>Скачивание руководств по локализации - </a:t>
            </a:r>
            <a:r>
              <a:rPr lang="ru-RU" sz="3600" dirty="0" err="1">
                <a:hlinkClick r:id="rId1"/>
              </a:rPr>
              <a:t>Microsoft</a:t>
            </a:r>
            <a:r>
              <a:rPr lang="ru-RU" sz="3600" dirty="0">
                <a:hlinkClick r:id="rId1"/>
              </a:rPr>
              <a:t> | Языковой портал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24" y="2819401"/>
            <a:ext cx="6254001" cy="334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 rot="10800000">
            <a:off x="88" y="49"/>
            <a:ext cx="12191824" cy="6868460"/>
          </a:xfrm>
          <a:prstGeom prst="rect">
            <a:avLst/>
          </a:prstGeom>
          <a:gradFill>
            <a:gsLst>
              <a:gs pos="0">
                <a:schemeClr val="accent2"/>
              </a:gs>
              <a:gs pos="96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88" y="-10513"/>
            <a:ext cx="12191824" cy="686846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643354" y="4119228"/>
            <a:ext cx="2905295" cy="2178970"/>
          </a:xfrm>
          <a:prstGeom prst="rect">
            <a:avLst/>
          </a:prstGeom>
          <a:effectLst/>
        </p:spPr>
      </p:pic>
      <p:grpSp>
        <p:nvGrpSpPr>
          <p:cNvPr id="2" name="Группа 1"/>
          <p:cNvGrpSpPr/>
          <p:nvPr/>
        </p:nvGrpSpPr>
        <p:grpSpPr>
          <a:xfrm>
            <a:off x="334443" y="47"/>
            <a:ext cx="11523114" cy="4842399"/>
            <a:chOff x="668973" y="-5"/>
            <a:chExt cx="23049229" cy="9686059"/>
          </a:xfrm>
        </p:grpSpPr>
        <p:grpSp>
          <p:nvGrpSpPr>
            <p:cNvPr id="84" name="Группа 83"/>
            <p:cNvGrpSpPr/>
            <p:nvPr/>
          </p:nvGrpSpPr>
          <p:grpSpPr>
            <a:xfrm rot="10800000">
              <a:off x="668973" y="-5"/>
              <a:ext cx="23049229" cy="9686059"/>
              <a:chOff x="334360" y="2026095"/>
              <a:chExt cx="11523281" cy="4842469"/>
            </a:xfrm>
          </p:grpSpPr>
          <p:sp>
            <p:nvSpPr>
              <p:cNvPr id="85" name="Полилиния 84"/>
              <p:cNvSpPr/>
              <p:nvPr/>
            </p:nvSpPr>
            <p:spPr>
              <a:xfrm>
                <a:off x="836535" y="2026095"/>
                <a:ext cx="10518929" cy="4831905"/>
              </a:xfrm>
              <a:custGeom>
                <a:avLst/>
                <a:gdLst>
                  <a:gd name="connsiteX0" fmla="*/ 5253060 w 10518929"/>
                  <a:gd name="connsiteY0" fmla="*/ 0 h 4831905"/>
                  <a:gd name="connsiteX1" fmla="*/ 5265868 w 10518929"/>
                  <a:gd name="connsiteY1" fmla="*/ 0 h 4831905"/>
                  <a:gd name="connsiteX2" fmla="*/ 10511461 w 10518929"/>
                  <a:gd name="connsiteY2" fmla="*/ 4733701 h 4831905"/>
                  <a:gd name="connsiteX3" fmla="*/ 10518929 w 10518929"/>
                  <a:gd name="connsiteY3" fmla="*/ 4831905 h 4831905"/>
                  <a:gd name="connsiteX4" fmla="*/ 0 w 10518929"/>
                  <a:gd name="connsiteY4" fmla="*/ 4831905 h 4831905"/>
                  <a:gd name="connsiteX5" fmla="*/ 7467 w 10518929"/>
                  <a:gd name="connsiteY5" fmla="*/ 4733701 h 4831905"/>
                  <a:gd name="connsiteX6" fmla="*/ 5253060 w 10518929"/>
                  <a:gd name="connsiteY6" fmla="*/ 0 h 483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18929" h="4831905">
                    <a:moveTo>
                      <a:pt x="5253060" y="0"/>
                    </a:moveTo>
                    <a:lnTo>
                      <a:pt x="5265868" y="0"/>
                    </a:lnTo>
                    <a:cubicBezTo>
                      <a:pt x="7995958" y="0"/>
                      <a:pt x="10241440" y="2074852"/>
                      <a:pt x="10511461" y="4733701"/>
                    </a:cubicBezTo>
                    <a:lnTo>
                      <a:pt x="10518929" y="4831905"/>
                    </a:lnTo>
                    <a:lnTo>
                      <a:pt x="0" y="4831905"/>
                    </a:lnTo>
                    <a:lnTo>
                      <a:pt x="7467" y="4733701"/>
                    </a:lnTo>
                    <a:cubicBezTo>
                      <a:pt x="277488" y="2074852"/>
                      <a:pt x="2522970" y="0"/>
                      <a:pt x="52530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19100" dist="38100" dir="16200000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800" dirty="0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334360" y="2026097"/>
                <a:ext cx="11523281" cy="4842467"/>
              </a:xfrm>
              <a:custGeom>
                <a:avLst/>
                <a:gdLst>
                  <a:gd name="connsiteX0" fmla="*/ 5754545 w 11523281"/>
                  <a:gd name="connsiteY0" fmla="*/ 0 h 4831905"/>
                  <a:gd name="connsiteX1" fmla="*/ 5768736 w 11523281"/>
                  <a:gd name="connsiteY1" fmla="*/ 0 h 4831905"/>
                  <a:gd name="connsiteX2" fmla="*/ 11493641 w 11523281"/>
                  <a:gd name="connsiteY2" fmla="*/ 4665933 h 4831905"/>
                  <a:gd name="connsiteX3" fmla="*/ 11523281 w 11523281"/>
                  <a:gd name="connsiteY3" fmla="*/ 4831905 h 4831905"/>
                  <a:gd name="connsiteX4" fmla="*/ 0 w 11523281"/>
                  <a:gd name="connsiteY4" fmla="*/ 4831905 h 4831905"/>
                  <a:gd name="connsiteX5" fmla="*/ 29640 w 11523281"/>
                  <a:gd name="connsiteY5" fmla="*/ 4665933 h 4831905"/>
                  <a:gd name="connsiteX6" fmla="*/ 5754545 w 11523281"/>
                  <a:gd name="connsiteY6" fmla="*/ 0 h 483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3281" h="4831905">
                    <a:moveTo>
                      <a:pt x="5754545" y="0"/>
                    </a:moveTo>
                    <a:lnTo>
                      <a:pt x="5768736" y="0"/>
                    </a:lnTo>
                    <a:cubicBezTo>
                      <a:pt x="8592664" y="0"/>
                      <a:pt x="10948745" y="2003090"/>
                      <a:pt x="11493641" y="4665933"/>
                    </a:cubicBezTo>
                    <a:lnTo>
                      <a:pt x="11523281" y="4831905"/>
                    </a:lnTo>
                    <a:lnTo>
                      <a:pt x="0" y="4831905"/>
                    </a:lnTo>
                    <a:lnTo>
                      <a:pt x="29640" y="4665933"/>
                    </a:lnTo>
                    <a:cubicBezTo>
                      <a:pt x="574536" y="2003090"/>
                      <a:pt x="2930618" y="0"/>
                      <a:pt x="57545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 sz="4800"/>
              </a:p>
            </p:txBody>
          </p:sp>
        </p:grpSp>
        <p:sp>
          <p:nvSpPr>
            <p:cNvPr id="87" name="Заголовок 10"/>
            <p:cNvSpPr txBox="1"/>
            <p:nvPr/>
          </p:nvSpPr>
          <p:spPr>
            <a:xfrm>
              <a:off x="4246865" y="2213079"/>
              <a:ext cx="15893443" cy="3834395"/>
            </a:xfrm>
            <a:prstGeom prst="rect">
              <a:avLst/>
            </a:prstGeom>
          </p:spPr>
          <p:txBody>
            <a:bodyPr vert="horz" lIns="91439" tIns="45720" rIns="91439" bIns="45720" rtlCol="0" anchor="ctr">
              <a:noAutofit/>
            </a:bodyPr>
            <a:lstStyle>
              <a:lvl1pPr marL="9525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19275" algn="l"/>
                </a:tabLst>
                <a:defRPr lang="ru-RU" sz="3600" b="1" kern="1200" cap="all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charset="0"/>
                  <a:cs typeface="Tahoma" panose="020B0604030504040204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sz="2800" b="0" i="0" dirty="0">
                  <a:solidFill>
                    <a:srgbClr val="373748"/>
                  </a:solidFill>
                  <a:effectLst/>
                  <a:latin typeface="gpro"/>
                </a:rPr>
                <a:t>«</a:t>
              </a:r>
              <a:r>
                <a:rPr lang="en-US" sz="2800" b="0" i="0" dirty="0">
                  <a:solidFill>
                    <a:srgbClr val="373748"/>
                  </a:solidFill>
                  <a:effectLst/>
                  <a:latin typeface="gpro"/>
                </a:rPr>
                <a:t>If I’m selling to you, I speak your language. </a:t>
              </a:r>
              <a:endParaRPr lang="ru-RU" sz="2800" b="0" i="0" dirty="0">
                <a:solidFill>
                  <a:srgbClr val="373748"/>
                </a:solidFill>
                <a:effectLst/>
                <a:latin typeface="gpro"/>
              </a:endParaRPr>
            </a:p>
            <a:p>
              <a:pPr>
                <a:lnSpc>
                  <a:spcPct val="110000"/>
                </a:lnSpc>
              </a:pPr>
              <a:r>
                <a:rPr lang="en-US" sz="2800" b="0" i="0" dirty="0">
                  <a:solidFill>
                    <a:srgbClr val="373748"/>
                  </a:solidFill>
                  <a:effectLst/>
                  <a:latin typeface="gpro"/>
                </a:rPr>
                <a:t>If I’m buying, </a:t>
              </a:r>
              <a:r>
                <a:rPr lang="en-US" sz="2800" b="0" i="0" dirty="0" err="1">
                  <a:solidFill>
                    <a:srgbClr val="373748"/>
                  </a:solidFill>
                  <a:effectLst/>
                  <a:latin typeface="gpro"/>
                </a:rPr>
                <a:t>dann</a:t>
              </a:r>
              <a:r>
                <a:rPr lang="en-US" sz="2800" b="0" i="0" dirty="0">
                  <a:solidFill>
                    <a:srgbClr val="373748"/>
                  </a:solidFill>
                  <a:effectLst/>
                  <a:latin typeface="gpro"/>
                </a:rPr>
                <a:t> </a:t>
              </a:r>
              <a:r>
                <a:rPr lang="de-DE" sz="2800" b="0" i="0" dirty="0">
                  <a:solidFill>
                    <a:srgbClr val="373748"/>
                  </a:solidFill>
                  <a:effectLst/>
                  <a:latin typeface="gpro"/>
                </a:rPr>
                <a:t>müssen sie deutsch sprechen</a:t>
              </a:r>
              <a:r>
                <a:rPr lang="en-US" sz="2800" b="0" i="0" dirty="0">
                  <a:solidFill>
                    <a:srgbClr val="373748"/>
                  </a:solidFill>
                  <a:effectLst/>
                  <a:latin typeface="gpro"/>
                </a:rPr>
                <a:t>«</a:t>
              </a:r>
              <a:endParaRPr lang="en-US" sz="2800" b="0" i="0" dirty="0">
                <a:solidFill>
                  <a:srgbClr val="373748"/>
                </a:solidFill>
                <a:effectLst/>
                <a:latin typeface="gpro"/>
              </a:endParaRPr>
            </a:p>
            <a:p>
              <a:pPr>
                <a:lnSpc>
                  <a:spcPct val="110000"/>
                </a:lnSpc>
              </a:pPr>
              <a:endParaRPr lang="ru-RU" sz="280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  <p:sp>
          <p:nvSpPr>
            <p:cNvPr id="88" name="Заголовок 10"/>
            <p:cNvSpPr txBox="1"/>
            <p:nvPr/>
          </p:nvSpPr>
          <p:spPr>
            <a:xfrm>
              <a:off x="9900977" y="7390291"/>
              <a:ext cx="6871553" cy="1110687"/>
            </a:xfrm>
            <a:prstGeom prst="rect">
              <a:avLst/>
            </a:prstGeom>
          </p:spPr>
          <p:txBody>
            <a:bodyPr vert="horz" lIns="91439" tIns="45720" rIns="91439" bIns="45720" rtlCol="0" anchor="ctr">
              <a:noAutofit/>
            </a:bodyPr>
            <a:lstStyle>
              <a:lvl1pPr marL="9525" marR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19275" algn="l"/>
                </a:tabLst>
                <a:defRPr lang="ru-RU" sz="3600" b="1" kern="1200" cap="all" dirty="0">
                  <a:solidFill>
                    <a:schemeClr val="tx1"/>
                  </a:solidFill>
                  <a:latin typeface="Century Gothic" panose="020B0502020202020204" pitchFamily="34" charset="0"/>
                  <a:ea typeface="Tahoma" panose="020B0604030504040204" charset="0"/>
                  <a:cs typeface="Tahoma" panose="020B060403050404020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ru-RU" sz="2400" b="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- </a:t>
              </a:r>
              <a:r>
                <a:rPr lang="de-DE" sz="2000" b="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Willy Brandt</a:t>
              </a:r>
              <a:r>
                <a:rPr lang="ru-RU" sz="2000" b="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-</a:t>
              </a:r>
              <a:r>
                <a:rPr lang="ru-RU" sz="2000" dirty="0">
                  <a:solidFill>
                    <a:schemeClr val="tx2"/>
                  </a:solidFill>
                  <a:latin typeface="Tahoma" panose="020B0604030504040204" charset="0"/>
                  <a:ea typeface="Tahoma" panose="020B0604030504040204" charset="0"/>
                  <a:cs typeface="Tahoma" panose="020B0604030504040204" charset="0"/>
                </a:rPr>
                <a:t>           </a:t>
              </a:r>
              <a:endParaRPr lang="ru-RU" sz="2000" dirty="0">
                <a:solidFill>
                  <a:schemeClr val="tx2"/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-1427" r="30146" b="1427"/>
          <a:stretch>
            <a:fillRect/>
          </a:stretch>
        </p:blipFill>
        <p:spPr>
          <a:xfrm>
            <a:off x="8951514" y="3694714"/>
            <a:ext cx="2905296" cy="2905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1187" y="54016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5" y="837013"/>
            <a:ext cx="9947356" cy="1331993"/>
          </a:xfrm>
        </p:spPr>
        <p:txBody>
          <a:bodyPr/>
          <a:lstStyle/>
          <a:p>
            <a:r>
              <a:rPr lang="ru-RU" dirty="0"/>
              <a:t>Специализированное ПО для локализации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65" y="2169006"/>
            <a:ext cx="2456894" cy="3270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7"/>
          <a:stretch>
            <a:fillRect/>
          </a:stretch>
        </p:blipFill>
        <p:spPr>
          <a:xfrm>
            <a:off x="2132965" y="2940685"/>
            <a:ext cx="2778125" cy="136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7" y="1665034"/>
            <a:ext cx="9035827" cy="4075535"/>
          </a:xfrm>
          <a:prstGeom prst="rect">
            <a:avLst/>
          </a:prstGeom>
        </p:spPr>
      </p:pic>
      <p:sp>
        <p:nvSpPr>
          <p:cNvPr id="8" name="Заголовок 13"/>
          <p:cNvSpPr>
            <a:spLocks noGrp="1"/>
          </p:cNvSpPr>
          <p:nvPr>
            <p:ph type="title"/>
          </p:nvPr>
        </p:nvSpPr>
        <p:spPr>
          <a:xfrm>
            <a:off x="800856" y="513056"/>
            <a:ext cx="10595763" cy="6365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Вопросы?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r="8745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0988"/>
          <a:stretch>
            <a:fillRect/>
          </a:stretch>
        </p:blipFill>
        <p:spPr>
          <a:xfrm>
            <a:off x="5461000" y="1739900"/>
            <a:ext cx="4513263" cy="325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Локализация: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76100" y="2601016"/>
            <a:ext cx="10583797" cy="323993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это перевод и культурная адаптация продукта к особенностям определенной страны, региона или группы населения.</a:t>
            </a:r>
            <a:endParaRPr lang="ru-RU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5000"/>
              </a:lnSpc>
            </a:pP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это как профессиональный перевод, так и техническая и </a:t>
            </a:r>
            <a:r>
              <a:rPr lang="ru-RU" sz="1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лингвокультурная</a:t>
            </a: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адаптация текстов (описывающих какой-либо продукт, изделие, услугу) к особенностям определенной страны, региона или группы населения, национального языка. По мнению А.А. Анциферова, самая распространенная ошибка (и к тому же наиболее трудно исправимая) – привлечение к работе переводчиков, для которых язык локализации не является родным [Анциферов, 1998].</a:t>
            </a:r>
            <a:endParaRPr lang="ru-RU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5000"/>
              </a:lnSpc>
            </a:pPr>
            <a:endParaRPr lang="ru-RU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5000"/>
              </a:lnSpc>
            </a:pP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Локализация: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76100" y="2601015"/>
            <a:ext cx="10583797" cy="370792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5000"/>
              </a:lnSpc>
            </a:pPr>
            <a:r>
              <a:rPr lang="ru-RU" sz="2900" dirty="0"/>
              <a:t>Локализация, как пишет проф. </a:t>
            </a:r>
            <a:r>
              <a:rPr lang="ru-RU" sz="2900" dirty="0" err="1"/>
              <a:t>Минако</a:t>
            </a:r>
            <a:r>
              <a:rPr lang="ru-RU" sz="2900" dirty="0"/>
              <a:t> О</a:t>
            </a:r>
            <a:r>
              <a:rPr lang="en-US" sz="2900" dirty="0"/>
              <a:t>’</a:t>
            </a:r>
            <a:r>
              <a:rPr lang="ru-RU" sz="2900" dirty="0" err="1"/>
              <a:t>Хаган</a:t>
            </a:r>
            <a:r>
              <a:rPr lang="ru-RU" sz="2900" dirty="0"/>
              <a:t>, является «преемником» переводоведения, но с большим упором на </a:t>
            </a:r>
            <a:r>
              <a:rPr lang="ru-RU" sz="2900" dirty="0" err="1"/>
              <a:t>технологизацию</a:t>
            </a:r>
            <a:r>
              <a:rPr lang="ru-RU" sz="2900" dirty="0"/>
              <a:t> </a:t>
            </a:r>
            <a:r>
              <a:rPr lang="en-US" sz="2900" dirty="0"/>
              <a:t>[</a:t>
            </a:r>
            <a:r>
              <a:rPr lang="de-DE" sz="2900" dirty="0" err="1"/>
              <a:t>Minako</a:t>
            </a:r>
            <a:r>
              <a:rPr lang="de-DE" sz="2900" dirty="0"/>
              <a:t> </a:t>
            </a:r>
            <a:r>
              <a:rPr lang="de-DE" sz="2900" dirty="0" err="1"/>
              <a:t>O’Hagan</a:t>
            </a:r>
            <a:r>
              <a:rPr lang="de-DE" sz="2900" dirty="0"/>
              <a:t>, Carmen </a:t>
            </a:r>
            <a:r>
              <a:rPr lang="de-DE" sz="2900" dirty="0" err="1"/>
              <a:t>Mangiron</a:t>
            </a:r>
            <a:r>
              <a:rPr lang="ru-RU" sz="2900" dirty="0"/>
              <a:t>, 2013</a:t>
            </a:r>
            <a:r>
              <a:rPr lang="en-US" sz="2900" dirty="0"/>
              <a:t>]</a:t>
            </a:r>
            <a:r>
              <a:rPr lang="ru-RU" sz="2900" dirty="0"/>
              <a:t>. </a:t>
            </a:r>
            <a:endParaRPr lang="ru-RU" sz="2900" dirty="0"/>
          </a:p>
          <a:p>
            <a:pPr>
              <a:lnSpc>
                <a:spcPct val="135000"/>
              </a:lnSpc>
            </a:pPr>
            <a:r>
              <a:rPr lang="ru-RU" sz="2900" dirty="0"/>
              <a:t>Локализация находится в постоянном движении, её динамическая природа свидетельствуют о необходимости обращения большего внимания учёных, занимающихся переводом, на эту прикладную область и, как следствие, выделения её в раздел теории перевода </a:t>
            </a:r>
            <a:r>
              <a:rPr lang="en-US" sz="2900" dirty="0"/>
              <a:t>[</a:t>
            </a:r>
            <a:r>
              <a:rPr lang="ru-RU" sz="2900" dirty="0"/>
              <a:t>там же</a:t>
            </a:r>
            <a:r>
              <a:rPr lang="en-US" sz="2900" dirty="0"/>
              <a:t>]</a:t>
            </a:r>
            <a:r>
              <a:rPr lang="ru-RU" sz="2900" dirty="0"/>
              <a:t>. </a:t>
            </a:r>
            <a:endParaRPr lang="ru-RU" sz="2900" dirty="0"/>
          </a:p>
          <a:p>
            <a:pPr>
              <a:lnSpc>
                <a:spcPct val="135000"/>
              </a:lnSpc>
            </a:pPr>
            <a:r>
              <a:rPr lang="ru-RU" sz="2900" dirty="0"/>
              <a:t>для локализации в английском языке иногда применяют сокращение «L10n». где буквы «L» и «n» — начало и окончание слова </a:t>
            </a:r>
            <a:r>
              <a:rPr lang="ru-RU" sz="2900" dirty="0" err="1"/>
              <a:t>Localization</a:t>
            </a:r>
            <a:r>
              <a:rPr lang="ru-RU" sz="2900" dirty="0"/>
              <a:t>, а число 10 — количество букв между ними.</a:t>
            </a:r>
            <a:endParaRPr lang="ru-RU" sz="2900" dirty="0"/>
          </a:p>
          <a:p>
            <a:pPr>
              <a:lnSpc>
                <a:spcPct val="135000"/>
              </a:lnSpc>
            </a:pPr>
            <a:endParaRPr lang="ru-RU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5000"/>
              </a:lnSpc>
            </a:pP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6" y="837013"/>
            <a:ext cx="7188112" cy="1331993"/>
          </a:xfrm>
        </p:spPr>
        <p:txBody>
          <a:bodyPr/>
          <a:lstStyle/>
          <a:p>
            <a:r>
              <a:rPr lang="ru-RU" dirty="0"/>
              <a:t>Проблемы локализации: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76100" y="2601015"/>
            <a:ext cx="10583797" cy="370792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ru-RU" sz="4000" dirty="0"/>
              <a:t>процесс локализации затрагивает не только перевод, но и разнообразные технические аспекты, т.к. задачи локализации в основном связаны с адаптацией текстов каких-либо программных продуктов, приложений, технической документации, текстов </a:t>
            </a:r>
            <a:r>
              <a:rPr lang="ru-RU" sz="4000" dirty="0" err="1"/>
              <a:t>web</a:t>
            </a:r>
            <a:r>
              <a:rPr lang="ru-RU" sz="4000" dirty="0"/>
              <a:t>-ресурсов. Кроме того, локализаторы часто сталкиваются с проблемами отсутствия широкого контекста [</a:t>
            </a:r>
            <a:r>
              <a:rPr lang="ru-RU" sz="4000" dirty="0" err="1"/>
              <a:t>Sosnina</a:t>
            </a:r>
            <a:r>
              <a:rPr lang="ru-RU" sz="4000" dirty="0"/>
              <a:t>, 2009]. </a:t>
            </a:r>
            <a:endParaRPr lang="ru-RU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5000"/>
              </a:lnSpc>
            </a:pP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6" y="837013"/>
            <a:ext cx="6514344" cy="1331993"/>
          </a:xfrm>
        </p:spPr>
        <p:txBody>
          <a:bodyPr/>
          <a:lstStyle/>
          <a:p>
            <a:r>
              <a:rPr lang="ru-RU" dirty="0"/>
              <a:t>Глобализация: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76100" y="2601016"/>
            <a:ext cx="10583797" cy="32399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ru-RU" sz="3200" dirty="0"/>
              <a:t>В сфере международного экономического сотрудничества  определяется как процесс придания продукту такого вида, который позволит предлагать его к продаже в другие страны. В основе данного подхода лежит стратегия стандартизации. «Стандартизация предполагает унификацию всего комплекса маркетинга: компания, по сути, предлагает один и тот же товар или услугу, осуществляя свою деятельность на международных рынках, и использует в глобальном масштабе один и тот же способ продвижения. Таким образом, стандартизация всех элементов комплекса маркетинга позволяет фирме получить конкурентные преимущества благодаря огромному эффекту масштаба в производстве, дистрибуции и продвижении, что приводит к снижению цен на мировой арене»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107" y="549055"/>
            <a:ext cx="11149312" cy="589792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00856" y="837013"/>
            <a:ext cx="6514344" cy="1331993"/>
          </a:xfrm>
        </p:spPr>
        <p:txBody>
          <a:bodyPr/>
          <a:lstStyle/>
          <a:p>
            <a:r>
              <a:rPr lang="ru-RU" dirty="0"/>
              <a:t>Интернационализация: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>
          <a:xfrm>
            <a:off x="876100" y="2601016"/>
            <a:ext cx="10583797" cy="32399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5000"/>
              </a:lnSpc>
            </a:pPr>
            <a:r>
              <a:rPr lang="ru-RU" sz="2400" dirty="0"/>
              <a:t>как направление специализированного перевода повышает качество понимания и доступность ресурсов для наибольшего процента международной аудитории за счет использования базового английского как международного языка, состоит в максимальном абстрагировании от различных культурных особенностей, приводит к адаптации исходного текста и подготовке универсального интернационального описания или перевода документа для продукта или решения [Соснина, 2010]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9983</Words>
  <Application>WPS Presentation</Application>
  <PresentationFormat>Широкоэкранный</PresentationFormat>
  <Paragraphs>244</Paragraphs>
  <Slides>41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0" baseType="lpstr">
      <vt:lpstr>Arial</vt:lpstr>
      <vt:lpstr>SimSun</vt:lpstr>
      <vt:lpstr>Wingdings</vt:lpstr>
      <vt:lpstr>Tahoma</vt:lpstr>
      <vt:lpstr>Century Gothic</vt:lpstr>
      <vt:lpstr>苹方-简</vt:lpstr>
      <vt:lpstr>gpro</vt:lpstr>
      <vt:lpstr>Thonburi</vt:lpstr>
      <vt:lpstr>-apple-system</vt:lpstr>
      <vt:lpstr>inherit</vt:lpstr>
      <vt:lpstr>georgia</vt:lpstr>
      <vt:lpstr>Calibri</vt:lpstr>
      <vt:lpstr>Helvetica Neue</vt:lpstr>
      <vt:lpstr>Microsoft YaHei</vt:lpstr>
      <vt:lpstr>汉仪旗黑</vt:lpstr>
      <vt:lpstr>Arial Unicode MS</vt:lpstr>
      <vt:lpstr>Calibri Light</vt:lpstr>
      <vt:lpstr>宋体-简</vt:lpstr>
      <vt:lpstr>Тема Office</vt:lpstr>
      <vt:lpstr>PowerPoint 演示文稿</vt:lpstr>
      <vt:lpstr>Что такое локализация?</vt:lpstr>
      <vt:lpstr>PowerPoint 演示文稿</vt:lpstr>
      <vt:lpstr>PowerPoint 演示文稿</vt:lpstr>
      <vt:lpstr>Локализация:</vt:lpstr>
      <vt:lpstr>Локализация:</vt:lpstr>
      <vt:lpstr>Проблемы локализации:</vt:lpstr>
      <vt:lpstr>Глобализация:</vt:lpstr>
      <vt:lpstr>Интернационализация:</vt:lpstr>
      <vt:lpstr>Интернационализация включает:</vt:lpstr>
      <vt:lpstr>Локаль:</vt:lpstr>
      <vt:lpstr>перевод vs. локализация vs. творческая адаптация</vt:lpstr>
      <vt:lpstr>PowerPoint 演示文稿</vt:lpstr>
      <vt:lpstr>Контрольный список переводчика-локализатора:</vt:lpstr>
      <vt:lpstr>Стиль и требования к нему:</vt:lpstr>
      <vt:lpstr>Типичные ошибки при локализации</vt:lpstr>
      <vt:lpstr>Типичные ошибки при локализации</vt:lpstr>
      <vt:lpstr>Типичные ошибки при локализации</vt:lpstr>
      <vt:lpstr>Типичные ошибки при локализации</vt:lpstr>
      <vt:lpstr>Типичные ошибки при локализации</vt:lpstr>
      <vt:lpstr>Типичные ошибки при локализации</vt:lpstr>
      <vt:lpstr>Типичные ошибки при локализации</vt:lpstr>
      <vt:lpstr>Теги, переменные, спецсимволы, заполнители места</vt:lpstr>
      <vt:lpstr>Примеры использования тегов, переменных, спецсимволов, заполнителей места</vt:lpstr>
      <vt:lpstr>Пример неправильной локализации переменных</vt:lpstr>
      <vt:lpstr>Пример неправильного перевода тега</vt:lpstr>
      <vt:lpstr>Пример неправильного перевода спецсимвола</vt:lpstr>
      <vt:lpstr>Примеры для тренировки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type your address in the white box </vt:lpstr>
      <vt:lpstr>Your post was successfully sent to %username% (в соцсети) </vt:lpstr>
      <vt:lpstr>Dear %username%, thank you for using our service. </vt:lpstr>
      <vt:lpstr>PowerPoint 演示文稿</vt:lpstr>
      <vt:lpstr>Специализированное ПО для локализации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Ружникова</dc:creator>
  <cp:lastModifiedBy>mariyaruzhnikova</cp:lastModifiedBy>
  <cp:revision>35</cp:revision>
  <dcterms:created xsi:type="dcterms:W3CDTF">2023-01-01T08:26:40Z</dcterms:created>
  <dcterms:modified xsi:type="dcterms:W3CDTF">2023-01-01T08:26:40Z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1033-4.8.1.7842</vt:lpwstr>
  </property>
</Properties>
</file>