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1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40" r:id="rId50"/>
    <p:sldId id="341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42" r:id="rId86"/>
    <p:sldId id="339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4"/>
    <p:restoredTop sz="94700"/>
  </p:normalViewPr>
  <p:slideViewPr>
    <p:cSldViewPr snapToGrid="0">
      <p:cViewPr varScale="1">
        <p:scale>
          <a:sx n="80" d="100"/>
          <a:sy n="80" d="100"/>
        </p:scale>
        <p:origin x="12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/>
              <a:t>Очень важная диаграмма 1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2F-5843-B4AF-F73240FC79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2F-5843-B4AF-F73240FC795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2F-5843-B4AF-F73240FC7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202376"/>
        <c:axId val="112202768"/>
      </c:barChart>
      <c:catAx>
        <c:axId val="11220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202768"/>
        <c:crosses val="autoZero"/>
        <c:auto val="1"/>
        <c:lblAlgn val="ctr"/>
        <c:lblOffset val="100"/>
        <c:noMultiLvlLbl val="0"/>
      </c:catAx>
      <c:valAx>
        <c:axId val="11220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20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32B40-DF21-4889-AD41-2111444F9A2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7CFD0C-723A-417C-BAD3-46D26537BB19}">
      <dgm:prSet custT="1"/>
      <dgm:spPr/>
      <dgm:t>
        <a:bodyPr/>
        <a:lstStyle/>
        <a:p>
          <a:r>
            <a:rPr lang="en-US" sz="2400" baseline="0" dirty="0"/>
            <a:t>Adobe Systems </a:t>
          </a:r>
          <a:r>
            <a:rPr lang="ru-RU" sz="2400" baseline="0" dirty="0"/>
            <a:t> - 1992 год</a:t>
          </a:r>
          <a:endParaRPr lang="en-US" sz="2400" dirty="0"/>
        </a:p>
      </dgm:t>
    </dgm:pt>
    <dgm:pt modelId="{051EA837-0DFA-4711-B957-4CE409543F68}" type="parTrans" cxnId="{F5B80768-09F1-45AB-8622-ED90C84555BB}">
      <dgm:prSet/>
      <dgm:spPr/>
      <dgm:t>
        <a:bodyPr/>
        <a:lstStyle/>
        <a:p>
          <a:endParaRPr lang="en-US"/>
        </a:p>
      </dgm:t>
    </dgm:pt>
    <dgm:pt modelId="{0C6FDE49-346F-4571-BD4F-99D706BCAF57}" type="sibTrans" cxnId="{F5B80768-09F1-45AB-8622-ED90C84555BB}">
      <dgm:prSet/>
      <dgm:spPr/>
      <dgm:t>
        <a:bodyPr/>
        <a:lstStyle/>
        <a:p>
          <a:endParaRPr lang="en-US"/>
        </a:p>
      </dgm:t>
    </dgm:pt>
    <dgm:pt modelId="{84A58580-FC53-41C4-A3CD-C498F3F52752}">
      <dgm:prSet custT="1"/>
      <dgm:spPr/>
      <dgm:t>
        <a:bodyPr/>
        <a:lstStyle/>
        <a:p>
          <a:r>
            <a:rPr lang="en-US" sz="2400" baseline="0" dirty="0"/>
            <a:t>Adobe Acrobat</a:t>
          </a:r>
          <a:r>
            <a:rPr lang="ru-RU" sz="2400" baseline="0" dirty="0"/>
            <a:t> - 1993 год</a:t>
          </a:r>
          <a:endParaRPr lang="en-US" sz="2400" dirty="0"/>
        </a:p>
      </dgm:t>
    </dgm:pt>
    <dgm:pt modelId="{84E5120B-1096-4105-988A-DB3D7F30DE33}" type="parTrans" cxnId="{0DAA876B-DD1F-41B6-99A5-D79FD5F5F15D}">
      <dgm:prSet/>
      <dgm:spPr/>
      <dgm:t>
        <a:bodyPr/>
        <a:lstStyle/>
        <a:p>
          <a:endParaRPr lang="en-US"/>
        </a:p>
      </dgm:t>
    </dgm:pt>
    <dgm:pt modelId="{A9FD8C03-358F-4BBC-B120-BBBB01A8E509}" type="sibTrans" cxnId="{0DAA876B-DD1F-41B6-99A5-D79FD5F5F15D}">
      <dgm:prSet/>
      <dgm:spPr/>
      <dgm:t>
        <a:bodyPr/>
        <a:lstStyle/>
        <a:p>
          <a:endParaRPr lang="en-US"/>
        </a:p>
      </dgm:t>
    </dgm:pt>
    <dgm:pt modelId="{B88E6133-7F7E-4908-AE3A-0BBA5EB9C312}">
      <dgm:prSet custT="1"/>
      <dgm:spPr/>
      <dgm:t>
        <a:bodyPr/>
        <a:lstStyle/>
        <a:p>
          <a:r>
            <a:rPr lang="ru-RU" sz="1600" baseline="0" dirty="0"/>
            <a:t>Формат стал открытым в 2008 г. С тех пор он находится под контролем </a:t>
          </a:r>
          <a:r>
            <a:rPr lang="ru-RU" sz="1600" baseline="0" dirty="0">
              <a:solidFill>
                <a:schemeClr val="tx1"/>
              </a:solidFill>
            </a:rPr>
            <a:t>Международной организации по стандартизации (</a:t>
          </a:r>
          <a:r>
            <a:rPr lang="en-US" sz="1600" baseline="0" dirty="0"/>
            <a:t>ISO), </a:t>
          </a:r>
          <a:r>
            <a:rPr lang="ru-RU" sz="1600" baseline="0" dirty="0"/>
            <a:t>комитета отраслевых экспертов.</a:t>
          </a:r>
          <a:endParaRPr lang="en-US" sz="1600" dirty="0"/>
        </a:p>
      </dgm:t>
    </dgm:pt>
    <dgm:pt modelId="{E3ACDA4E-51F6-4184-BD2E-9FDACED207BA}" type="parTrans" cxnId="{95410A73-4149-46CF-9193-099F30107EF6}">
      <dgm:prSet/>
      <dgm:spPr/>
      <dgm:t>
        <a:bodyPr/>
        <a:lstStyle/>
        <a:p>
          <a:endParaRPr lang="en-US"/>
        </a:p>
      </dgm:t>
    </dgm:pt>
    <dgm:pt modelId="{CC42BBCA-7BF4-46C8-ACAF-92CE56D8F713}" type="sibTrans" cxnId="{95410A73-4149-46CF-9193-099F30107EF6}">
      <dgm:prSet/>
      <dgm:spPr/>
      <dgm:t>
        <a:bodyPr/>
        <a:lstStyle/>
        <a:p>
          <a:endParaRPr lang="en-US"/>
        </a:p>
      </dgm:t>
    </dgm:pt>
    <dgm:pt modelId="{4DA8730C-E1A4-7540-A455-19AE55093CE2}" type="pres">
      <dgm:prSet presAssocID="{4EE32B40-DF21-4889-AD41-2111444F9A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A4EFAE-F72F-D345-8D25-3FBA2ED6F040}" type="pres">
      <dgm:prSet presAssocID="{267CFD0C-723A-417C-BAD3-46D26537BB19}" presName="hierRoot1" presStyleCnt="0"/>
      <dgm:spPr/>
    </dgm:pt>
    <dgm:pt modelId="{8E5E3A19-0B1A-2845-9961-3E03F1248D2B}" type="pres">
      <dgm:prSet presAssocID="{267CFD0C-723A-417C-BAD3-46D26537BB19}" presName="composite" presStyleCnt="0"/>
      <dgm:spPr/>
    </dgm:pt>
    <dgm:pt modelId="{DCFF92A3-B61C-2E48-992B-81B2A1EEF14D}" type="pres">
      <dgm:prSet presAssocID="{267CFD0C-723A-417C-BAD3-46D26537BB19}" presName="background" presStyleLbl="node0" presStyleIdx="0" presStyleCnt="3"/>
      <dgm:spPr/>
    </dgm:pt>
    <dgm:pt modelId="{D0CB3A87-C46D-3D4B-AFD9-A5DA6AF913C7}" type="pres">
      <dgm:prSet presAssocID="{267CFD0C-723A-417C-BAD3-46D26537BB19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D84B94-83C5-7D4A-8AC9-42B18827BE9E}" type="pres">
      <dgm:prSet presAssocID="{267CFD0C-723A-417C-BAD3-46D26537BB19}" presName="hierChild2" presStyleCnt="0"/>
      <dgm:spPr/>
    </dgm:pt>
    <dgm:pt modelId="{2899B812-ADE1-0B48-9362-DB2D64874621}" type="pres">
      <dgm:prSet presAssocID="{84A58580-FC53-41C4-A3CD-C498F3F52752}" presName="hierRoot1" presStyleCnt="0"/>
      <dgm:spPr/>
    </dgm:pt>
    <dgm:pt modelId="{69F8B62D-4FD6-354B-A132-184729851C3B}" type="pres">
      <dgm:prSet presAssocID="{84A58580-FC53-41C4-A3CD-C498F3F52752}" presName="composite" presStyleCnt="0"/>
      <dgm:spPr/>
    </dgm:pt>
    <dgm:pt modelId="{87C25E2E-C968-ED46-9C5C-638926A2ED11}" type="pres">
      <dgm:prSet presAssocID="{84A58580-FC53-41C4-A3CD-C498F3F52752}" presName="background" presStyleLbl="node0" presStyleIdx="1" presStyleCnt="3"/>
      <dgm:spPr/>
    </dgm:pt>
    <dgm:pt modelId="{A9F865B7-6BED-384A-BBE9-A2D07017BEAA}" type="pres">
      <dgm:prSet presAssocID="{84A58580-FC53-41C4-A3CD-C498F3F52752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B0AED9-3858-E845-8327-0EF228EDC2B5}" type="pres">
      <dgm:prSet presAssocID="{84A58580-FC53-41C4-A3CD-C498F3F52752}" presName="hierChild2" presStyleCnt="0"/>
      <dgm:spPr/>
    </dgm:pt>
    <dgm:pt modelId="{AE473C77-8D42-284E-80DF-DB0EB5D7ABC6}" type="pres">
      <dgm:prSet presAssocID="{B88E6133-7F7E-4908-AE3A-0BBA5EB9C312}" presName="hierRoot1" presStyleCnt="0"/>
      <dgm:spPr/>
    </dgm:pt>
    <dgm:pt modelId="{1E34C1A0-F9C4-C646-9496-AA69EF321542}" type="pres">
      <dgm:prSet presAssocID="{B88E6133-7F7E-4908-AE3A-0BBA5EB9C312}" presName="composite" presStyleCnt="0"/>
      <dgm:spPr/>
    </dgm:pt>
    <dgm:pt modelId="{EFBC30D6-A04C-3F41-8757-B02F73B589D1}" type="pres">
      <dgm:prSet presAssocID="{B88E6133-7F7E-4908-AE3A-0BBA5EB9C312}" presName="background" presStyleLbl="node0" presStyleIdx="2" presStyleCnt="3"/>
      <dgm:spPr/>
    </dgm:pt>
    <dgm:pt modelId="{C115D7A9-370C-694B-AC9A-55E2E3475C4C}" type="pres">
      <dgm:prSet presAssocID="{B88E6133-7F7E-4908-AE3A-0BBA5EB9C312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1F2637-90F9-6A47-BA24-35AFE4A94183}" type="pres">
      <dgm:prSet presAssocID="{B88E6133-7F7E-4908-AE3A-0BBA5EB9C312}" presName="hierChild2" presStyleCnt="0"/>
      <dgm:spPr/>
    </dgm:pt>
  </dgm:ptLst>
  <dgm:cxnLst>
    <dgm:cxn modelId="{4C920857-4FB6-294F-B22C-FAD723CE9807}" type="presOf" srcId="{267CFD0C-723A-417C-BAD3-46D26537BB19}" destId="{D0CB3A87-C46D-3D4B-AFD9-A5DA6AF913C7}" srcOrd="0" destOrd="0" presId="urn:microsoft.com/office/officeart/2005/8/layout/hierarchy1"/>
    <dgm:cxn modelId="{FA1ED936-303B-F842-9296-DF17406F7E88}" type="presOf" srcId="{4EE32B40-DF21-4889-AD41-2111444F9A2D}" destId="{4DA8730C-E1A4-7540-A455-19AE55093CE2}" srcOrd="0" destOrd="0" presId="urn:microsoft.com/office/officeart/2005/8/layout/hierarchy1"/>
    <dgm:cxn modelId="{1AD99150-9340-854D-B464-D36D6CC3DD50}" type="presOf" srcId="{B88E6133-7F7E-4908-AE3A-0BBA5EB9C312}" destId="{C115D7A9-370C-694B-AC9A-55E2E3475C4C}" srcOrd="0" destOrd="0" presId="urn:microsoft.com/office/officeart/2005/8/layout/hierarchy1"/>
    <dgm:cxn modelId="{95410A73-4149-46CF-9193-099F30107EF6}" srcId="{4EE32B40-DF21-4889-AD41-2111444F9A2D}" destId="{B88E6133-7F7E-4908-AE3A-0BBA5EB9C312}" srcOrd="2" destOrd="0" parTransId="{E3ACDA4E-51F6-4184-BD2E-9FDACED207BA}" sibTransId="{CC42BBCA-7BF4-46C8-ACAF-92CE56D8F713}"/>
    <dgm:cxn modelId="{97CD4B59-DA42-D845-8C45-61A256B5E144}" type="presOf" srcId="{84A58580-FC53-41C4-A3CD-C498F3F52752}" destId="{A9F865B7-6BED-384A-BBE9-A2D07017BEAA}" srcOrd="0" destOrd="0" presId="urn:microsoft.com/office/officeart/2005/8/layout/hierarchy1"/>
    <dgm:cxn modelId="{0DAA876B-DD1F-41B6-99A5-D79FD5F5F15D}" srcId="{4EE32B40-DF21-4889-AD41-2111444F9A2D}" destId="{84A58580-FC53-41C4-A3CD-C498F3F52752}" srcOrd="1" destOrd="0" parTransId="{84E5120B-1096-4105-988A-DB3D7F30DE33}" sibTransId="{A9FD8C03-358F-4BBC-B120-BBBB01A8E509}"/>
    <dgm:cxn modelId="{F5B80768-09F1-45AB-8622-ED90C84555BB}" srcId="{4EE32B40-DF21-4889-AD41-2111444F9A2D}" destId="{267CFD0C-723A-417C-BAD3-46D26537BB19}" srcOrd="0" destOrd="0" parTransId="{051EA837-0DFA-4711-B957-4CE409543F68}" sibTransId="{0C6FDE49-346F-4571-BD4F-99D706BCAF57}"/>
    <dgm:cxn modelId="{EB99AECF-907B-7A44-B4C5-97E6786F93D0}" type="presParOf" srcId="{4DA8730C-E1A4-7540-A455-19AE55093CE2}" destId="{E0A4EFAE-F72F-D345-8D25-3FBA2ED6F040}" srcOrd="0" destOrd="0" presId="urn:microsoft.com/office/officeart/2005/8/layout/hierarchy1"/>
    <dgm:cxn modelId="{92F1F199-7865-CE4D-816E-1C1EF69CA9D5}" type="presParOf" srcId="{E0A4EFAE-F72F-D345-8D25-3FBA2ED6F040}" destId="{8E5E3A19-0B1A-2845-9961-3E03F1248D2B}" srcOrd="0" destOrd="0" presId="urn:microsoft.com/office/officeart/2005/8/layout/hierarchy1"/>
    <dgm:cxn modelId="{08A68E16-AF9B-A84A-883E-781D981DC977}" type="presParOf" srcId="{8E5E3A19-0B1A-2845-9961-3E03F1248D2B}" destId="{DCFF92A3-B61C-2E48-992B-81B2A1EEF14D}" srcOrd="0" destOrd="0" presId="urn:microsoft.com/office/officeart/2005/8/layout/hierarchy1"/>
    <dgm:cxn modelId="{C04FF0C5-68D3-5D43-9871-0260A6A385D4}" type="presParOf" srcId="{8E5E3A19-0B1A-2845-9961-3E03F1248D2B}" destId="{D0CB3A87-C46D-3D4B-AFD9-A5DA6AF913C7}" srcOrd="1" destOrd="0" presId="urn:microsoft.com/office/officeart/2005/8/layout/hierarchy1"/>
    <dgm:cxn modelId="{332053BD-F1DF-AB4C-8BB1-34974FFF77FC}" type="presParOf" srcId="{E0A4EFAE-F72F-D345-8D25-3FBA2ED6F040}" destId="{37D84B94-83C5-7D4A-8AC9-42B18827BE9E}" srcOrd="1" destOrd="0" presId="urn:microsoft.com/office/officeart/2005/8/layout/hierarchy1"/>
    <dgm:cxn modelId="{FF44D859-19A7-9A41-806A-4BC2D424E0F5}" type="presParOf" srcId="{4DA8730C-E1A4-7540-A455-19AE55093CE2}" destId="{2899B812-ADE1-0B48-9362-DB2D64874621}" srcOrd="1" destOrd="0" presId="urn:microsoft.com/office/officeart/2005/8/layout/hierarchy1"/>
    <dgm:cxn modelId="{19B45138-D55F-A843-9A5C-C8A0FCDC9D7F}" type="presParOf" srcId="{2899B812-ADE1-0B48-9362-DB2D64874621}" destId="{69F8B62D-4FD6-354B-A132-184729851C3B}" srcOrd="0" destOrd="0" presId="urn:microsoft.com/office/officeart/2005/8/layout/hierarchy1"/>
    <dgm:cxn modelId="{D6033F9A-93DD-E344-B2E7-61EC62DA7075}" type="presParOf" srcId="{69F8B62D-4FD6-354B-A132-184729851C3B}" destId="{87C25E2E-C968-ED46-9C5C-638926A2ED11}" srcOrd="0" destOrd="0" presId="urn:microsoft.com/office/officeart/2005/8/layout/hierarchy1"/>
    <dgm:cxn modelId="{B76DB87E-788B-FB48-BD3D-F09752EF0D0E}" type="presParOf" srcId="{69F8B62D-4FD6-354B-A132-184729851C3B}" destId="{A9F865B7-6BED-384A-BBE9-A2D07017BEAA}" srcOrd="1" destOrd="0" presId="urn:microsoft.com/office/officeart/2005/8/layout/hierarchy1"/>
    <dgm:cxn modelId="{2CB1B97A-20AF-0F41-9F19-F3AD6F21F551}" type="presParOf" srcId="{2899B812-ADE1-0B48-9362-DB2D64874621}" destId="{53B0AED9-3858-E845-8327-0EF228EDC2B5}" srcOrd="1" destOrd="0" presId="urn:microsoft.com/office/officeart/2005/8/layout/hierarchy1"/>
    <dgm:cxn modelId="{D7A9A4F7-0B75-024D-B2C6-A8F4DE2F1496}" type="presParOf" srcId="{4DA8730C-E1A4-7540-A455-19AE55093CE2}" destId="{AE473C77-8D42-284E-80DF-DB0EB5D7ABC6}" srcOrd="2" destOrd="0" presId="urn:microsoft.com/office/officeart/2005/8/layout/hierarchy1"/>
    <dgm:cxn modelId="{5CE023C8-ABCF-5F48-9FEB-00D42AB14BAE}" type="presParOf" srcId="{AE473C77-8D42-284E-80DF-DB0EB5D7ABC6}" destId="{1E34C1A0-F9C4-C646-9496-AA69EF321542}" srcOrd="0" destOrd="0" presId="urn:microsoft.com/office/officeart/2005/8/layout/hierarchy1"/>
    <dgm:cxn modelId="{FA3499B8-FA4D-054E-84BE-775E4809018C}" type="presParOf" srcId="{1E34C1A0-F9C4-C646-9496-AA69EF321542}" destId="{EFBC30D6-A04C-3F41-8757-B02F73B589D1}" srcOrd="0" destOrd="0" presId="urn:microsoft.com/office/officeart/2005/8/layout/hierarchy1"/>
    <dgm:cxn modelId="{7FE1B1CE-F812-0749-B2C4-76D3289F103A}" type="presParOf" srcId="{1E34C1A0-F9C4-C646-9496-AA69EF321542}" destId="{C115D7A9-370C-694B-AC9A-55E2E3475C4C}" srcOrd="1" destOrd="0" presId="urn:microsoft.com/office/officeart/2005/8/layout/hierarchy1"/>
    <dgm:cxn modelId="{74188DDF-EC97-F040-8895-09C6245830F2}" type="presParOf" srcId="{AE473C77-8D42-284E-80DF-DB0EB5D7ABC6}" destId="{5E1F2637-90F9-6A47-BA24-35AFE4A941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7594B-9F22-4352-BEEC-FBC76D6EA548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B76188-9AE2-41D7-8F1A-5A285D5E9559}">
      <dgm:prSet/>
      <dgm:spPr/>
      <dgm:t>
        <a:bodyPr/>
        <a:lstStyle/>
        <a:p>
          <a:r>
            <a:rPr lang="ru-RU" dirty="0"/>
            <a:t>Сохранение фиксированного макета документа;</a:t>
          </a:r>
          <a:endParaRPr lang="en-US" dirty="0"/>
        </a:p>
      </dgm:t>
    </dgm:pt>
    <dgm:pt modelId="{ED276C76-102B-4314-B5AF-B7CC0D003D2E}" type="parTrans" cxnId="{F729DD9B-576F-43C0-8972-4B97566C528A}">
      <dgm:prSet/>
      <dgm:spPr/>
      <dgm:t>
        <a:bodyPr/>
        <a:lstStyle/>
        <a:p>
          <a:endParaRPr lang="en-US"/>
        </a:p>
      </dgm:t>
    </dgm:pt>
    <dgm:pt modelId="{CF8F7666-C8BB-4E08-96D5-0127709D1262}" type="sibTrans" cxnId="{F729DD9B-576F-43C0-8972-4B97566C528A}">
      <dgm:prSet/>
      <dgm:spPr/>
      <dgm:t>
        <a:bodyPr/>
        <a:lstStyle/>
        <a:p>
          <a:endParaRPr lang="en-US"/>
        </a:p>
      </dgm:t>
    </dgm:pt>
    <dgm:pt modelId="{1703EFC7-24BB-42EE-A86C-F72054CBC734}">
      <dgm:prSet/>
      <dgm:spPr/>
      <dgm:t>
        <a:bodyPr/>
        <a:lstStyle/>
        <a:p>
          <a:r>
            <a:rPr lang="ru-RU" dirty="0"/>
            <a:t>Формат проблематичен для внесения правок, нарочно или случайно</a:t>
          </a:r>
          <a:r>
            <a:rPr lang="de-DE" dirty="0"/>
            <a:t>;</a:t>
          </a:r>
          <a:endParaRPr lang="en-US" dirty="0"/>
        </a:p>
      </dgm:t>
    </dgm:pt>
    <dgm:pt modelId="{8A68476D-E3EC-462D-8C2E-F2A308B7473C}" type="parTrans" cxnId="{3C054E85-8D7D-4407-B724-3043454F30E5}">
      <dgm:prSet/>
      <dgm:spPr/>
      <dgm:t>
        <a:bodyPr/>
        <a:lstStyle/>
        <a:p>
          <a:endParaRPr lang="en-US"/>
        </a:p>
      </dgm:t>
    </dgm:pt>
    <dgm:pt modelId="{2258A0D5-75CD-4E31-B9CE-7B182A70FFC9}" type="sibTrans" cxnId="{3C054E85-8D7D-4407-B724-3043454F30E5}">
      <dgm:prSet/>
      <dgm:spPr/>
      <dgm:t>
        <a:bodyPr/>
        <a:lstStyle/>
        <a:p>
          <a:endParaRPr lang="en-US"/>
        </a:p>
      </dgm:t>
    </dgm:pt>
    <dgm:pt modelId="{5F0A2DED-2B81-4933-B9AE-F0AE8E3659D3}">
      <dgm:prSet/>
      <dgm:spPr/>
      <dgm:t>
        <a:bodyPr/>
        <a:lstStyle/>
        <a:p>
          <a:r>
            <a:rPr lang="ru-RU"/>
            <a:t>Во время презентации выглядит на любом оборудовании неизменно, как задумывал автор.</a:t>
          </a:r>
          <a:endParaRPr lang="en-US"/>
        </a:p>
      </dgm:t>
    </dgm:pt>
    <dgm:pt modelId="{33F9E4A5-37DB-4077-9CB4-25D729629FBA}" type="parTrans" cxnId="{712EDA7E-D0B5-41DF-A384-FE0EBEA77CC3}">
      <dgm:prSet/>
      <dgm:spPr/>
      <dgm:t>
        <a:bodyPr/>
        <a:lstStyle/>
        <a:p>
          <a:endParaRPr lang="en-US"/>
        </a:p>
      </dgm:t>
    </dgm:pt>
    <dgm:pt modelId="{A076DC23-DAC6-4270-BEC6-2EF52290A4B4}" type="sibTrans" cxnId="{712EDA7E-D0B5-41DF-A384-FE0EBEA77CC3}">
      <dgm:prSet/>
      <dgm:spPr/>
      <dgm:t>
        <a:bodyPr/>
        <a:lstStyle/>
        <a:p>
          <a:endParaRPr lang="en-US"/>
        </a:p>
      </dgm:t>
    </dgm:pt>
    <dgm:pt modelId="{B9F1FCCD-F891-B84F-A651-380955451D9B}" type="pres">
      <dgm:prSet presAssocID="{F897594B-9F22-4352-BEEC-FBC76D6EA5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6EC2D7-066E-5147-AA60-E52AB783253A}" type="pres">
      <dgm:prSet presAssocID="{89B76188-9AE2-41D7-8F1A-5A285D5E955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2DAD5-06D9-F740-99DD-1A285B9244E2}" type="pres">
      <dgm:prSet presAssocID="{CF8F7666-C8BB-4E08-96D5-0127709D1262}" presName="spacer" presStyleCnt="0"/>
      <dgm:spPr/>
    </dgm:pt>
    <dgm:pt modelId="{EFB3D0DA-7C84-2F41-BCBC-AAE9D6012CAC}" type="pres">
      <dgm:prSet presAssocID="{1703EFC7-24BB-42EE-A86C-F72054CBC7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EE061-81B9-514B-A129-299024CD2098}" type="pres">
      <dgm:prSet presAssocID="{2258A0D5-75CD-4E31-B9CE-7B182A70FFC9}" presName="spacer" presStyleCnt="0"/>
      <dgm:spPr/>
    </dgm:pt>
    <dgm:pt modelId="{FACD0C68-C310-8F45-8B8A-7E83A3E7A54B}" type="pres">
      <dgm:prSet presAssocID="{5F0A2DED-2B81-4933-B9AE-F0AE8E3659D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F4E46F-B78F-7C41-8269-743AD6C68E60}" type="presOf" srcId="{5F0A2DED-2B81-4933-B9AE-F0AE8E3659D3}" destId="{FACD0C68-C310-8F45-8B8A-7E83A3E7A54B}" srcOrd="0" destOrd="0" presId="urn:microsoft.com/office/officeart/2005/8/layout/vList2"/>
    <dgm:cxn modelId="{3792E289-13F8-F648-AF91-12758436A6F2}" type="presOf" srcId="{89B76188-9AE2-41D7-8F1A-5A285D5E9559}" destId="{096EC2D7-066E-5147-AA60-E52AB783253A}" srcOrd="0" destOrd="0" presId="urn:microsoft.com/office/officeart/2005/8/layout/vList2"/>
    <dgm:cxn modelId="{C634AFBE-3A6A-8E41-ACC5-2F73BB6607C9}" type="presOf" srcId="{1703EFC7-24BB-42EE-A86C-F72054CBC734}" destId="{EFB3D0DA-7C84-2F41-BCBC-AAE9D6012CAC}" srcOrd="0" destOrd="0" presId="urn:microsoft.com/office/officeart/2005/8/layout/vList2"/>
    <dgm:cxn modelId="{F729DD9B-576F-43C0-8972-4B97566C528A}" srcId="{F897594B-9F22-4352-BEEC-FBC76D6EA548}" destId="{89B76188-9AE2-41D7-8F1A-5A285D5E9559}" srcOrd="0" destOrd="0" parTransId="{ED276C76-102B-4314-B5AF-B7CC0D003D2E}" sibTransId="{CF8F7666-C8BB-4E08-96D5-0127709D1262}"/>
    <dgm:cxn modelId="{3C054E85-8D7D-4407-B724-3043454F30E5}" srcId="{F897594B-9F22-4352-BEEC-FBC76D6EA548}" destId="{1703EFC7-24BB-42EE-A86C-F72054CBC734}" srcOrd="1" destOrd="0" parTransId="{8A68476D-E3EC-462D-8C2E-F2A308B7473C}" sibTransId="{2258A0D5-75CD-4E31-B9CE-7B182A70FFC9}"/>
    <dgm:cxn modelId="{6F12F5BB-ADF4-9440-AA14-1AA39C93216F}" type="presOf" srcId="{F897594B-9F22-4352-BEEC-FBC76D6EA548}" destId="{B9F1FCCD-F891-B84F-A651-380955451D9B}" srcOrd="0" destOrd="0" presId="urn:microsoft.com/office/officeart/2005/8/layout/vList2"/>
    <dgm:cxn modelId="{712EDA7E-D0B5-41DF-A384-FE0EBEA77CC3}" srcId="{F897594B-9F22-4352-BEEC-FBC76D6EA548}" destId="{5F0A2DED-2B81-4933-B9AE-F0AE8E3659D3}" srcOrd="2" destOrd="0" parTransId="{33F9E4A5-37DB-4077-9CB4-25D729629FBA}" sibTransId="{A076DC23-DAC6-4270-BEC6-2EF52290A4B4}"/>
    <dgm:cxn modelId="{1FA6F349-07D9-4445-8681-2866627C1C57}" type="presParOf" srcId="{B9F1FCCD-F891-B84F-A651-380955451D9B}" destId="{096EC2D7-066E-5147-AA60-E52AB783253A}" srcOrd="0" destOrd="0" presId="urn:microsoft.com/office/officeart/2005/8/layout/vList2"/>
    <dgm:cxn modelId="{CC12D757-8D5F-1F43-9DC0-A6A8EA7BBBB7}" type="presParOf" srcId="{B9F1FCCD-F891-B84F-A651-380955451D9B}" destId="{A232DAD5-06D9-F740-99DD-1A285B9244E2}" srcOrd="1" destOrd="0" presId="urn:microsoft.com/office/officeart/2005/8/layout/vList2"/>
    <dgm:cxn modelId="{C7D3E039-3B4A-C747-A055-969A8A43AC42}" type="presParOf" srcId="{B9F1FCCD-F891-B84F-A651-380955451D9B}" destId="{EFB3D0DA-7C84-2F41-BCBC-AAE9D6012CAC}" srcOrd="2" destOrd="0" presId="urn:microsoft.com/office/officeart/2005/8/layout/vList2"/>
    <dgm:cxn modelId="{63418149-3AFB-3643-B2AF-951AEA6BB823}" type="presParOf" srcId="{B9F1FCCD-F891-B84F-A651-380955451D9B}" destId="{AD3EE061-81B9-514B-A129-299024CD2098}" srcOrd="3" destOrd="0" presId="urn:microsoft.com/office/officeart/2005/8/layout/vList2"/>
    <dgm:cxn modelId="{BCA4352C-B624-6343-8AE3-A82BB40B16E9}" type="presParOf" srcId="{B9F1FCCD-F891-B84F-A651-380955451D9B}" destId="{FACD0C68-C310-8F45-8B8A-7E83A3E7A5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F92A3-B61C-2E48-992B-81B2A1EEF14D}">
      <dsp:nvSpPr>
        <dsp:cNvPr id="0" name=""/>
        <dsp:cNvSpPr/>
      </dsp:nvSpPr>
      <dsp:spPr>
        <a:xfrm>
          <a:off x="0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B3A87-C46D-3D4B-AFD9-A5DA6AF913C7}">
      <dsp:nvSpPr>
        <dsp:cNvPr id="0" name=""/>
        <dsp:cNvSpPr/>
      </dsp:nvSpPr>
      <dsp:spPr>
        <a:xfrm>
          <a:off x="300037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/>
            <a:t>Adobe Systems </a:t>
          </a:r>
          <a:r>
            <a:rPr lang="ru-RU" sz="2400" kern="1200" baseline="0" dirty="0"/>
            <a:t> - 1992 год</a:t>
          </a:r>
          <a:endParaRPr lang="en-US" sz="2400" kern="1200" dirty="0"/>
        </a:p>
      </dsp:txBody>
      <dsp:txXfrm>
        <a:off x="350259" y="1126082"/>
        <a:ext cx="2599893" cy="1614270"/>
      </dsp:txXfrm>
    </dsp:sp>
    <dsp:sp modelId="{87C25E2E-C968-ED46-9C5C-638926A2ED11}">
      <dsp:nvSpPr>
        <dsp:cNvPr id="0" name=""/>
        <dsp:cNvSpPr/>
      </dsp:nvSpPr>
      <dsp:spPr>
        <a:xfrm>
          <a:off x="3300412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865B7-6BED-384A-BBE9-A2D07017BEAA}">
      <dsp:nvSpPr>
        <dsp:cNvPr id="0" name=""/>
        <dsp:cNvSpPr/>
      </dsp:nvSpPr>
      <dsp:spPr>
        <a:xfrm>
          <a:off x="3600450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/>
            <a:t>Adobe Acrobat</a:t>
          </a:r>
          <a:r>
            <a:rPr lang="ru-RU" sz="2400" kern="1200" baseline="0" dirty="0"/>
            <a:t> - 1993 год</a:t>
          </a:r>
          <a:endParaRPr lang="en-US" sz="2400" kern="1200" dirty="0"/>
        </a:p>
      </dsp:txBody>
      <dsp:txXfrm>
        <a:off x="3650672" y="1126082"/>
        <a:ext cx="2599893" cy="1614270"/>
      </dsp:txXfrm>
    </dsp:sp>
    <dsp:sp modelId="{EFBC30D6-A04C-3F41-8757-B02F73B589D1}">
      <dsp:nvSpPr>
        <dsp:cNvPr id="0" name=""/>
        <dsp:cNvSpPr/>
      </dsp:nvSpPr>
      <dsp:spPr>
        <a:xfrm>
          <a:off x="6600824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5D7A9-370C-694B-AC9A-55E2E3475C4C}">
      <dsp:nvSpPr>
        <dsp:cNvPr id="0" name=""/>
        <dsp:cNvSpPr/>
      </dsp:nvSpPr>
      <dsp:spPr>
        <a:xfrm>
          <a:off x="6900862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/>
            <a:t>Формат стал открытым в 2008 г. С тех пор он находится под контролем </a:t>
          </a:r>
          <a:r>
            <a:rPr lang="ru-RU" sz="1600" kern="1200" baseline="0" dirty="0">
              <a:solidFill>
                <a:schemeClr val="tx1"/>
              </a:solidFill>
            </a:rPr>
            <a:t>Международной организации по стандартизации (</a:t>
          </a:r>
          <a:r>
            <a:rPr lang="en-US" sz="1600" kern="1200" baseline="0" dirty="0"/>
            <a:t>ISO), </a:t>
          </a:r>
          <a:r>
            <a:rPr lang="ru-RU" sz="1600" kern="1200" baseline="0" dirty="0"/>
            <a:t>комитета отраслевых экспертов.</a:t>
          </a:r>
          <a:endParaRPr lang="en-US" sz="1600" kern="1200" dirty="0"/>
        </a:p>
      </dsp:txBody>
      <dsp:txXfrm>
        <a:off x="6951084" y="1126082"/>
        <a:ext cx="2599893" cy="1614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EC2D7-066E-5147-AA60-E52AB783253A}">
      <dsp:nvSpPr>
        <dsp:cNvPr id="0" name=""/>
        <dsp:cNvSpPr/>
      </dsp:nvSpPr>
      <dsp:spPr>
        <a:xfrm>
          <a:off x="0" y="468158"/>
          <a:ext cx="5959475" cy="14972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Сохранение фиксированного макета документа;</a:t>
          </a:r>
          <a:endParaRPr lang="en-US" sz="2600" kern="1200" dirty="0"/>
        </a:p>
      </dsp:txBody>
      <dsp:txXfrm>
        <a:off x="73089" y="541247"/>
        <a:ext cx="5813297" cy="1351056"/>
      </dsp:txXfrm>
    </dsp:sp>
    <dsp:sp modelId="{EFB3D0DA-7C84-2F41-BCBC-AAE9D6012CAC}">
      <dsp:nvSpPr>
        <dsp:cNvPr id="0" name=""/>
        <dsp:cNvSpPr/>
      </dsp:nvSpPr>
      <dsp:spPr>
        <a:xfrm>
          <a:off x="0" y="2040273"/>
          <a:ext cx="5959475" cy="1497234"/>
        </a:xfrm>
        <a:prstGeom prst="roundRect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Формат проблематичен для внесения правок, нарочно или случайно</a:t>
          </a:r>
          <a:r>
            <a:rPr lang="de-DE" sz="2600" kern="1200" dirty="0"/>
            <a:t>;</a:t>
          </a:r>
          <a:endParaRPr lang="en-US" sz="2600" kern="1200" dirty="0"/>
        </a:p>
      </dsp:txBody>
      <dsp:txXfrm>
        <a:off x="73089" y="2113362"/>
        <a:ext cx="5813297" cy="1351056"/>
      </dsp:txXfrm>
    </dsp:sp>
    <dsp:sp modelId="{FACD0C68-C310-8F45-8B8A-7E83A3E7A54B}">
      <dsp:nvSpPr>
        <dsp:cNvPr id="0" name=""/>
        <dsp:cNvSpPr/>
      </dsp:nvSpPr>
      <dsp:spPr>
        <a:xfrm>
          <a:off x="0" y="3612387"/>
          <a:ext cx="5959475" cy="1497234"/>
        </a:xfrm>
        <a:prstGeom prst="roundRect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Во время презентации выглядит на любом оборудовании неизменно, как задумывал автор.</a:t>
          </a:r>
          <a:endParaRPr lang="en-US" sz="2600" kern="1200"/>
        </a:p>
      </dsp:txBody>
      <dsp:txXfrm>
        <a:off x="73089" y="3685476"/>
        <a:ext cx="5813297" cy="1351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92537-C08A-49C4-9238-DE319323F32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2024E-A6A0-47B8-AD1D-B3B287A64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2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УЦ – удостоверяющий</a:t>
            </a:r>
            <a:r>
              <a:rPr lang="ru-RU" baseline="0" dirty="0" smtClean="0"/>
              <a:t> центр, </a:t>
            </a:r>
            <a:r>
              <a:rPr lang="ru-RU" dirty="0" smtClean="0"/>
              <a:t> специализированная организация, уполномоченная создавать, выдавать и управлять сертификатами усиленных электронных подписей (КЭП) в соответствии с 63-ФЗ. УЦ выступает доверенным посредником, проверяя личность заявителя, что обеспечивает юридическую силу цифровых документов, защищая их от подделки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2024E-A6A0-47B8-AD1D-B3B287A64E91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23067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9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8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8598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0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0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5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2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497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518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2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iveconsultores.com/plan-de-comunicacion-interna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smallpdf.com/ru" TargetMode="External"/><Relationship Id="rId2" Type="http://schemas.openxmlformats.org/officeDocument/2006/relationships/hyperlink" Target="https://acrobat.adobe.com/ru/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amiapp.com/blog/pdf-annotating/" TargetMode="External"/><Relationship Id="rId4" Type="http://schemas.openxmlformats.org/officeDocument/2006/relationships/hyperlink" Target="https://www.pdfescape.com/online-pdf-editor/" TargetMode="Externa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d.turbopages.org/proxy_u/en-ru.ru.9c51c2fa-692db4f7-5ffd254f-74722d776562/https/en.wikipedia.org/wiki/PDF/A" TargetMode="External"/><Relationship Id="rId2" Type="http://schemas.openxmlformats.org/officeDocument/2006/relationships/hyperlink" Target="https://translated.turbopages.org/proxy_u/en-ru.ru.9c51c2fa-692db4f7-5ffd254f-74722d776562/https/en.wikipedia.org/wiki/PDF/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nslated.turbopages.org/proxy_u/en-ru.ru.9c51c2fa-692db4f7-5ffd254f-74722d776562/https/en.wikipedia.org/wiki/PDF/UA" TargetMode="External"/><Relationship Id="rId5" Type="http://schemas.openxmlformats.org/officeDocument/2006/relationships/hyperlink" Target="https://translated.turbopages.org/proxy_u/en-ru.ru.9c51c2fa-692db4f7-5ffd254f-74722d776562/https/en.wikipedia.org/wiki/PDF/VT" TargetMode="External"/><Relationship Id="rId4" Type="http://schemas.openxmlformats.org/officeDocument/2006/relationships/hyperlink" Target="https://translated.turbopages.org/proxy_u/en-ru.ru.9c51c2fa-692db4f7-5ffd254f-74722d776562/https/en.wikipedia.org/wiki/PDF/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3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4.svg"/><Relationship Id="rId4" Type="http://schemas.openxmlformats.org/officeDocument/2006/relationships/image" Target="../media/image3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A77A6167-FCC5-49E8-B280-CECAF151ED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F84046EA-4273-437E-9DE5-5AEE713C35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5BB14-0F62-6FF9-E0CF-574D1808C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22" y="1480930"/>
            <a:ext cx="5301138" cy="3254321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Особенности работы с </a:t>
            </a:r>
            <a:r>
              <a:rPr lang="de-DE" sz="3200" dirty="0"/>
              <a:t>PDF-</a:t>
            </a:r>
            <a:r>
              <a:rPr lang="ru-RU" sz="3200" dirty="0"/>
              <a:t>файлами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27F66CC-434A-6B20-8CC7-A5898BB18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524" y="4804850"/>
            <a:ext cx="528487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ru-RU" sz="2100" dirty="0">
                <a:solidFill>
                  <a:schemeClr val="tx1">
                    <a:lumMod val="95000"/>
                  </a:schemeClr>
                </a:solidFill>
              </a:rPr>
              <a:t>Кафедра перевода и переводоведения ИГУ</a:t>
            </a:r>
          </a:p>
          <a:p>
            <a:pPr algn="l">
              <a:spcAft>
                <a:spcPts val="600"/>
              </a:spcAft>
            </a:pPr>
            <a:endParaRPr lang="ru-RU" sz="21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3" descr="Изображение выглядит как шаблон, Красочность, снимок экрана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CC3998CB-7784-15CD-E5E7-BBF1BE751C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10" r="13175"/>
          <a:stretch>
            <a:fillRect/>
          </a:stretch>
        </p:blipFill>
        <p:spPr>
          <a:xfrm>
            <a:off x="7225748" y="10"/>
            <a:ext cx="49662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10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27298F-CECB-73D8-100D-7D342A07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81" y="685800"/>
            <a:ext cx="6562905" cy="1485900"/>
          </a:xfrm>
        </p:spPr>
        <p:txBody>
          <a:bodyPr>
            <a:normAutofit/>
          </a:bodyPr>
          <a:lstStyle/>
          <a:p>
            <a:r>
              <a:rPr lang="ru-RU" b="1" dirty="0"/>
              <a:t>Программы </a:t>
            </a:r>
            <a:r>
              <a:rPr lang="en-US" b="1" dirty="0"/>
              <a:t>CAT</a:t>
            </a:r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B205BC3-0B06-4EA6-9066-1A0BEC22C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7" name="Graphic 6" descr="PDF">
            <a:extLst>
              <a:ext uri="{FF2B5EF4-FFF2-40B4-BE49-F238E27FC236}">
                <a16:creationId xmlns:a16="http://schemas.microsoft.com/office/drawing/2014/main" xmlns="" id="{5DE163BA-CCA0-8438-CE78-DE7A097F1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3562" y="1462103"/>
            <a:ext cx="3613752" cy="361375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B5CECC-518D-2129-458A-FF57150D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315" y="1462103"/>
            <a:ext cx="6879772" cy="4838685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SDL Trados Studio, </a:t>
            </a:r>
            <a:r>
              <a:rPr lang="en-US" sz="2600" dirty="0" err="1"/>
              <a:t>memoQ</a:t>
            </a:r>
            <a:r>
              <a:rPr lang="en-US" sz="2600" dirty="0"/>
              <a:t>, </a:t>
            </a:r>
            <a:r>
              <a:rPr lang="en-US" sz="2600" dirty="0" err="1"/>
              <a:t>Wordfast</a:t>
            </a:r>
            <a:r>
              <a:rPr lang="en-US" sz="2600" dirty="0"/>
              <a:t>, Déjà Vu. </a:t>
            </a:r>
          </a:p>
          <a:p>
            <a:r>
              <a:rPr lang="ru-RU" sz="2600" dirty="0"/>
              <a:t>Современные </a:t>
            </a:r>
            <a:r>
              <a:rPr lang="en-US" sz="2600" dirty="0"/>
              <a:t>CAT-</a:t>
            </a:r>
            <a:r>
              <a:rPr lang="ru-RU" sz="2600" dirty="0"/>
              <a:t>инструменты имеют встроенные или подключаемые модули для работы с </a:t>
            </a:r>
            <a:r>
              <a:rPr lang="en-US" sz="2600" dirty="0"/>
              <a:t>PDF (</a:t>
            </a:r>
            <a:r>
              <a:rPr lang="ru-RU" sz="2600" dirty="0"/>
              <a:t>например, </a:t>
            </a:r>
            <a:r>
              <a:rPr lang="en-US" sz="2600" dirty="0"/>
              <a:t>SDL Trados Studio </a:t>
            </a:r>
            <a:r>
              <a:rPr lang="ru-RU" sz="2600" dirty="0"/>
              <a:t>с модулем "</a:t>
            </a:r>
            <a:r>
              <a:rPr lang="en-US" sz="2600" dirty="0"/>
              <a:t>Advanced PDF Filter"). </a:t>
            </a:r>
          </a:p>
          <a:p>
            <a:r>
              <a:rPr lang="ru-RU" sz="2600" dirty="0"/>
              <a:t>Они анализируют структуру </a:t>
            </a:r>
            <a:r>
              <a:rPr lang="en-US" sz="2600" dirty="0"/>
              <a:t>PDF, </a:t>
            </a:r>
            <a:r>
              <a:rPr lang="ru-RU" sz="2600" dirty="0"/>
              <a:t>разбивают его на сегменты (предложения) и позволяют переводить в привычной среде переводчика, а затем автоматически генерировать переведённый </a:t>
            </a:r>
            <a:r>
              <a:rPr lang="en-US" sz="2600" dirty="0"/>
              <a:t>PDF.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90921278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8D32A4-A2A4-F32F-AFE1-DC2D5FEB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808018"/>
          </a:xfrm>
        </p:spPr>
        <p:txBody>
          <a:bodyPr>
            <a:normAutofit fontScale="90000"/>
          </a:bodyPr>
          <a:lstStyle/>
          <a:p>
            <a:r>
              <a:rPr lang="ru-RU" dirty="0"/>
              <a:t>Исходный шрифт в </a:t>
            </a:r>
            <a:r>
              <a:rPr lang="en-US" b="1" dirty="0"/>
              <a:t>PDF/A</a:t>
            </a:r>
            <a:r>
              <a:rPr lang="ru-RU" b="1" dirty="0"/>
              <a:t> </a:t>
            </a:r>
            <a:r>
              <a:rPr lang="ru-RU" dirty="0"/>
              <a:t>не поддерживает кириллицу или другой язык перевода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5AFB05-9A07-48D4-C649-79D4E6D1B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908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Решение: конвертировать в обычный </a:t>
            </a:r>
            <a:r>
              <a:rPr lang="en-US" sz="2800" dirty="0"/>
              <a:t>PDF, </a:t>
            </a:r>
            <a:r>
              <a:rPr lang="ru-RU" sz="2800" dirty="0"/>
              <a:t>заменить шрифт в настройках документа, а затем конвертировать обратно, убедившись, что новый шрифт внедрён.</a:t>
            </a:r>
          </a:p>
          <a:p>
            <a:pPr marL="0" indent="0">
              <a:buNone/>
            </a:pPr>
            <a:r>
              <a:rPr lang="ru-RU" sz="2800" dirty="0"/>
              <a:t>Почему нельзя сразу заменить шрифт в </a:t>
            </a:r>
            <a:r>
              <a:rPr lang="en-US" sz="2800" b="1" dirty="0"/>
              <a:t>PDF/A</a:t>
            </a:r>
            <a:r>
              <a:rPr lang="ru-RU" sz="2800" b="1" dirty="0"/>
              <a:t>? </a:t>
            </a:r>
            <a:r>
              <a:rPr lang="ru-RU" sz="2800" dirty="0"/>
              <a:t>Невозможно без снятия стандарта.</a:t>
            </a:r>
          </a:p>
        </p:txBody>
      </p:sp>
    </p:spTree>
    <p:extLst>
      <p:ext uri="{BB962C8B-B14F-4D97-AF65-F5344CB8AC3E}">
        <p14:creationId xmlns:p14="http://schemas.microsoft.com/office/powerpoint/2010/main" val="288123956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D9D6BF1-DFF2-4526-9D13-BF339D8C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A54D4DB6-FB18-4CAE-8905-E0053C925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1DBD6488-9429-4FFA-8AE8-C4022C39B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6C94072-1B34-48FB-9A9C-5A9A0FFC8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человек, в помещении, ноутбук, Персональный компьюте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A109FC84-B137-74AF-EE46-7DB8DA76F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10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D5941F3-0256-4E90-BBBC-5A6EDEB8E0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1ABC05-7917-DC45-123A-9C72E6D37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010" y="4333009"/>
            <a:ext cx="5268177" cy="10862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3600" cap="all" dirty="0">
                <a:solidFill>
                  <a:srgbClr val="FFFFFF"/>
                </a:solidFill>
              </a:rPr>
              <a:t>Командная</a:t>
            </a:r>
            <a:r>
              <a:rPr lang="en-US" sz="3600" cap="all" dirty="0">
                <a:solidFill>
                  <a:srgbClr val="FFFFFF"/>
                </a:solidFill>
              </a:rPr>
              <a:t> </a:t>
            </a:r>
            <a:r>
              <a:rPr lang="en-US" sz="3600" cap="all" dirty="0" err="1">
                <a:solidFill>
                  <a:srgbClr val="FFFFFF"/>
                </a:solidFill>
              </a:rPr>
              <a:t>работа</a:t>
            </a:r>
            <a:r>
              <a:rPr lang="en-US" sz="3600" cap="all" dirty="0">
                <a:solidFill>
                  <a:srgbClr val="FFFFFF"/>
                </a:solidFill>
              </a:rPr>
              <a:t> </a:t>
            </a:r>
            <a:r>
              <a:rPr lang="en-US" sz="3600" cap="all" dirty="0" err="1">
                <a:solidFill>
                  <a:srgbClr val="FFFFFF"/>
                </a:solidFill>
              </a:rPr>
              <a:t>над</a:t>
            </a:r>
            <a:r>
              <a:rPr lang="en-US" sz="3600" cap="all" dirty="0">
                <a:solidFill>
                  <a:srgbClr val="FFFFFF"/>
                </a:solidFill>
              </a:rPr>
              <a:t> PDF-</a:t>
            </a:r>
            <a:r>
              <a:rPr lang="en-US" sz="3600" cap="all" dirty="0" err="1">
                <a:solidFill>
                  <a:srgbClr val="FFFFFF"/>
                </a:solidFill>
              </a:rPr>
              <a:t>документом</a:t>
            </a:r>
            <a:endParaRPr lang="en-US" sz="3600" cap="all" dirty="0">
              <a:solidFill>
                <a:srgbClr val="FFFFFF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5019358-4900-4555-99FF-EF6AE90B8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7B6E77-2D63-CD09-97CF-8540A7DDF82C}"/>
              </a:ext>
            </a:extLst>
          </p:cNvPr>
          <p:cNvSpPr txBox="1"/>
          <p:nvPr/>
        </p:nvSpPr>
        <p:spPr>
          <a:xfrm>
            <a:off x="9461765" y="6657945"/>
            <a:ext cx="273023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s://iveconsultores.com/plan-de-comunicacion-interna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Это изображение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ru-R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607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C63A97-07D0-A25A-FA11-7D90F194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97043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проблемы командной работы в переводческой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84944A-6E42-44CF-149C-0C1E36297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Конфликт модификаций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ru-RU" dirty="0"/>
              <a:t>два переводчика одновременно редактируют один и тот же текстовый блок. Чья версия должна быть сохранена?</a:t>
            </a:r>
          </a:p>
          <a:p>
            <a:r>
              <a:rPr lang="ru-RU" b="1" dirty="0"/>
              <a:t>Потеря контекста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ru-RU" dirty="0"/>
              <a:t>правка, внесённая редактором в одном месте документа, может сделать перевод в другом месте некорректным или стилистически несовместимым.</a:t>
            </a:r>
          </a:p>
          <a:p>
            <a:r>
              <a:rPr lang="ru-RU" b="1" dirty="0"/>
              <a:t>Несогласованность терминологии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ru-RU" dirty="0"/>
              <a:t>отсутствие единого и оперативно обновляемого глоссария приводит к использованию разных эквивалентов для одного термина разными членами команды.</a:t>
            </a:r>
          </a:p>
          <a:p>
            <a:r>
              <a:rPr lang="ru-RU" b="1" dirty="0"/>
              <a:t>Хаос с сохраненными версиями документов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ru-RU" dirty="0"/>
              <a:t>отсутствие чёткого именования и хранения промежуточных версий документа приводит к путанице ("Финальная_версия_5_с_правками_Иванова.</a:t>
            </a:r>
            <a:r>
              <a:rPr lang="en-US" dirty="0"/>
              <a:t>pdf").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E31F11-5EAB-2CDA-209E-657FD0CD7146}"/>
              </a:ext>
            </a:extLst>
          </p:cNvPr>
          <p:cNvSpPr txBox="1"/>
          <p:nvPr/>
        </p:nvSpPr>
        <p:spPr>
          <a:xfrm>
            <a:off x="2485292" y="6072554"/>
            <a:ext cx="733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забываем про</a:t>
            </a:r>
            <a:r>
              <a:rPr lang="en-US" b="1" dirty="0">
                <a:solidFill>
                  <a:srgbClr val="FF0000"/>
                </a:solidFill>
                <a:latin typeface="American Typewriter" panose="02090604020004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ограничения самого формата </a:t>
            </a:r>
            <a:r>
              <a:rPr lang="en-US" b="1" dirty="0">
                <a:solidFill>
                  <a:srgbClr val="FF0000"/>
                </a:solidFill>
                <a:latin typeface="American Typewriter" panose="02090604020004020304" pitchFamily="18" charset="0"/>
              </a:rPr>
              <a:t>PDF</a:t>
            </a:r>
            <a:r>
              <a:rPr lang="ru-RU" b="1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98748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BBF051-52B5-D39E-9F96-09F973B7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Стратегия работы в команде с файлом </a:t>
            </a:r>
            <a:r>
              <a:rPr lang="en-US" dirty="0"/>
              <a:t>PDF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6707A8-5702-870A-A4CC-C5ACF3BD0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Модель «Разделяй и властвуй»</a:t>
            </a:r>
          </a:p>
          <a:p>
            <a:r>
              <a:rPr lang="ru-RU" dirty="0"/>
              <a:t>Разделить файл на отдельные главы, страницы и т.д. в редакторе </a:t>
            </a:r>
            <a:r>
              <a:rPr lang="en-US" dirty="0"/>
              <a:t>PDF </a:t>
            </a:r>
            <a:r>
              <a:rPr lang="ru-RU" dirty="0"/>
              <a:t>и распределить их среди переводчиков.</a:t>
            </a:r>
          </a:p>
          <a:p>
            <a:r>
              <a:rPr lang="ru-RU" dirty="0"/>
              <a:t>Каждый переводчик работает со своей частью в своей </a:t>
            </a:r>
            <a:r>
              <a:rPr lang="en-US" dirty="0"/>
              <a:t>CAT-</a:t>
            </a:r>
            <a:r>
              <a:rPr lang="ru-RU" dirty="0"/>
              <a:t>среде.</a:t>
            </a:r>
          </a:p>
          <a:p>
            <a:r>
              <a:rPr lang="ru-RU" dirty="0"/>
              <a:t>Обратное объединение переведённых частей в единый документ с помощью редактора </a:t>
            </a:r>
            <a:r>
              <a:rPr lang="en-US" dirty="0"/>
              <a:t>PDF</a:t>
            </a:r>
            <a:r>
              <a:rPr lang="ru-RU" dirty="0"/>
              <a:t>.</a:t>
            </a:r>
          </a:p>
          <a:p>
            <a:r>
              <a:rPr lang="ru-RU" dirty="0"/>
              <a:t>Требует финальной стадии "сшивания" и проверки целостности одним ответственным специалистом.</a:t>
            </a:r>
          </a:p>
          <a:p>
            <a:pPr marL="0" indent="0">
              <a:buNone/>
            </a:pPr>
            <a:r>
              <a:rPr lang="ru-RU" dirty="0"/>
              <a:t>Риск потери сквозных элементов, поэтому требуется финальный редактор.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4906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76F764-AD66-F9D9-5D4F-09AED78A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цепочки исполнителей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7592EC-1B9F-771C-A782-96CCC2BA9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Цепь исполнителей: переводчик-редактор-корректор-верстальщик</a:t>
            </a:r>
          </a:p>
          <a:p>
            <a:pPr marL="0" indent="0">
              <a:buNone/>
            </a:pPr>
            <a:r>
              <a:rPr lang="ru-RU" dirty="0"/>
              <a:t>Процесс непрерывен как конвейер. Работа должна идти прозрачно, требуется единая САТ-среда (единый глоссарий и ТМ). Длительный общий цикл, однако риск конфликтов сведен к минимуму.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6883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2501C1-CF00-92F8-1072-A99938B3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командной работе очень важен инструмент для комментирования и рецензирования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F5AD62-9049-ABDE-8F55-E716CD36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9076"/>
            <a:ext cx="9601200" cy="3288323"/>
          </a:xfrm>
        </p:spPr>
        <p:txBody>
          <a:bodyPr/>
          <a:lstStyle/>
          <a:p>
            <a:r>
              <a:rPr lang="ru-RU" dirty="0"/>
              <a:t>Обычно такой инструментарий встроен в САТ-платформу.</a:t>
            </a:r>
          </a:p>
          <a:p>
            <a:r>
              <a:rPr lang="ru-RU" dirty="0"/>
              <a:t>Редактировать и комментировать можно также во многих файлах офисных программ, а также в гугл- или </a:t>
            </a:r>
            <a:r>
              <a:rPr lang="ru-RU" dirty="0" err="1"/>
              <a:t>яндекс</a:t>
            </a:r>
            <a:r>
              <a:rPr lang="ru-RU" dirty="0"/>
              <a:t>-документах.</a:t>
            </a:r>
          </a:p>
          <a:p>
            <a:r>
              <a:rPr lang="ru-RU" dirty="0"/>
              <a:t>Однако в работе с </a:t>
            </a:r>
            <a:r>
              <a:rPr lang="en-US" dirty="0"/>
              <a:t>PDF-</a:t>
            </a:r>
            <a:r>
              <a:rPr lang="ru-RU" dirty="0"/>
              <a:t>файлами нужны специальные </a:t>
            </a:r>
            <a:r>
              <a:rPr lang="en-US" dirty="0"/>
              <a:t>PDF-</a:t>
            </a:r>
            <a:r>
              <a:rPr lang="ru-RU" dirty="0"/>
              <a:t>редакторы, которые позволяют добавлять заметки, комментарии, отмечать спорные места или ошибки. Например, </a:t>
            </a:r>
            <a:r>
              <a:rPr lang="en-US" b="1" dirty="0"/>
              <a:t>Adobe Acrobat Pro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3259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4201E3-32D5-B118-1768-D836CD66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Онлайн-платформы для рецензирования </a:t>
            </a:r>
            <a:r>
              <a:rPr lang="en-US" b="1" dirty="0"/>
              <a:t>PDF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569424-5DE6-69BE-0082-61645A8A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https://acrobat.adobe.com/ru/ru/</a:t>
            </a:r>
            <a:endParaRPr lang="ru-RU" dirty="0"/>
          </a:p>
          <a:p>
            <a:r>
              <a:rPr lang="en-US" dirty="0">
                <a:hlinkClick r:id="rId3"/>
              </a:rPr>
              <a:t>https://smallpdf.com/ru</a:t>
            </a:r>
            <a:endParaRPr lang="ru-RU" dirty="0"/>
          </a:p>
          <a:p>
            <a:r>
              <a:rPr lang="en-US" dirty="0">
                <a:hlinkClick r:id="rId4"/>
              </a:rPr>
              <a:t>https://www.pdfescape.com/online-pdf-editor/</a:t>
            </a:r>
            <a:endParaRPr lang="ru-RU" dirty="0"/>
          </a:p>
          <a:p>
            <a:r>
              <a:rPr lang="en-US" dirty="0">
                <a:hlinkClick r:id="rId5"/>
              </a:rPr>
              <a:t>https://www.kamiapp.com/blog/pdf-annotating/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ru-RU" dirty="0"/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3011170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A2696E-363C-DCF5-DB11-B7A57C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8442"/>
            <a:ext cx="9601200" cy="1485900"/>
          </a:xfrm>
        </p:spPr>
        <p:txBody>
          <a:bodyPr/>
          <a:lstStyle/>
          <a:p>
            <a:r>
              <a:rPr lang="ru-RU" dirty="0"/>
              <a:t>Общие правила работы в команде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095172-0B7C-B4D2-31EF-566907F30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12985"/>
            <a:ext cx="9601200" cy="5111261"/>
          </a:xfrm>
        </p:spPr>
        <p:txBody>
          <a:bodyPr>
            <a:normAutofit/>
          </a:bodyPr>
          <a:lstStyle/>
          <a:p>
            <a:r>
              <a:rPr lang="ru-RU" b="1" dirty="0"/>
              <a:t>Договоренности об именовании файлов</a:t>
            </a:r>
            <a:r>
              <a:rPr lang="ru-RU" dirty="0"/>
              <a:t>. Обычно принято так называть файлы:</a:t>
            </a:r>
          </a:p>
          <a:p>
            <a:pPr marL="0" indent="0">
              <a:buNone/>
            </a:pPr>
            <a:r>
              <a:rPr lang="ru-RU" dirty="0"/>
              <a:t>[</a:t>
            </a:r>
            <a:r>
              <a:rPr lang="ru-RU" dirty="0" err="1"/>
              <a:t>КодПроекта</a:t>
            </a:r>
            <a:r>
              <a:rPr lang="ru-RU" dirty="0"/>
              <a:t>]_[Язык]_[Версия]_[Дата]_[Инициалы]_[Статус].</a:t>
            </a:r>
            <a:r>
              <a:rPr lang="en-US" dirty="0"/>
              <a:t>pdf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Пример:</a:t>
            </a:r>
            <a:r>
              <a:rPr lang="ru-RU" dirty="0"/>
              <a:t> </a:t>
            </a:r>
            <a:r>
              <a:rPr lang="en-US" dirty="0"/>
              <a:t>PRJ-205_RU_v2.1_20241025_IV_Edited.pdf</a:t>
            </a:r>
          </a:p>
          <a:p>
            <a:pPr marL="0" indent="0">
              <a:buNone/>
            </a:pPr>
            <a:r>
              <a:rPr lang="ru-RU" dirty="0"/>
              <a:t>Решение проблемы с хаосом версий перевода.</a:t>
            </a:r>
          </a:p>
          <a:p>
            <a:r>
              <a:rPr lang="ru-RU" b="1" dirty="0"/>
              <a:t>Договоренность о тегировании комментариев:</a:t>
            </a:r>
          </a:p>
          <a:p>
            <a:pPr marL="0" indent="0">
              <a:buNone/>
            </a:pPr>
            <a:r>
              <a:rPr lang="ru-RU" b="1" dirty="0"/>
              <a:t>Пример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en-US" dirty="0"/>
              <a:t>[TERM] — </a:t>
            </a:r>
            <a:r>
              <a:rPr lang="ru-RU" dirty="0"/>
              <a:t>вопрос по терминологии.</a:t>
            </a:r>
          </a:p>
          <a:p>
            <a:pPr marL="0" indent="0">
              <a:buNone/>
            </a:pPr>
            <a:r>
              <a:rPr lang="ru-RU" dirty="0"/>
              <a:t>[</a:t>
            </a:r>
            <a:r>
              <a:rPr lang="en-US" dirty="0"/>
              <a:t>STYLE] — </a:t>
            </a:r>
            <a:r>
              <a:rPr lang="ru-RU" dirty="0"/>
              <a:t>стилистическая правка.</a:t>
            </a:r>
          </a:p>
          <a:p>
            <a:pPr marL="0" indent="0">
              <a:buNone/>
            </a:pPr>
            <a:r>
              <a:rPr lang="ru-RU" dirty="0"/>
              <a:t>[</a:t>
            </a:r>
            <a:r>
              <a:rPr lang="en-US" dirty="0"/>
              <a:t>TYPO] — </a:t>
            </a:r>
            <a:r>
              <a:rPr lang="ru-RU" dirty="0"/>
              <a:t>опечатка.</a:t>
            </a:r>
          </a:p>
          <a:p>
            <a:pPr marL="0" indent="0">
              <a:buNone/>
            </a:pPr>
            <a:r>
              <a:rPr lang="ru-RU" dirty="0"/>
              <a:t>[</a:t>
            </a:r>
            <a:r>
              <a:rPr lang="en-US" dirty="0"/>
              <a:t>LAYOUT] — </a:t>
            </a:r>
            <a:r>
              <a:rPr lang="ru-RU" dirty="0"/>
              <a:t>проблема с вёрсткой.</a:t>
            </a:r>
          </a:p>
          <a:p>
            <a:pPr marL="0" indent="0">
              <a:buNone/>
            </a:pPr>
            <a:r>
              <a:rPr lang="ru-RU" dirty="0"/>
              <a:t>[</a:t>
            </a:r>
            <a:r>
              <a:rPr lang="en-US" dirty="0"/>
              <a:t>QUERY] — </a:t>
            </a:r>
            <a:r>
              <a:rPr lang="ru-RU" dirty="0"/>
              <a:t>вопрос к автору/менеджеру.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35342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F39CE9-736C-BB84-649B-8EB9D4B4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Использование централизованного глоссария и памяти переводов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1BE753-2C42-085B-E2D4-9E2965AF2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Все члены команды должны работать с единой облачной </a:t>
            </a:r>
            <a:r>
              <a:rPr lang="en-US" dirty="0"/>
              <a:t>TM </a:t>
            </a:r>
            <a:r>
              <a:rPr lang="ru-RU" dirty="0"/>
              <a:t>и глоссарием, которые обновляются в реальном времени. Это единственный способ гарантировать терминологическую согласованность.</a:t>
            </a:r>
          </a:p>
          <a:p>
            <a:pPr marL="0" indent="0">
              <a:buNone/>
            </a:pPr>
            <a:r>
              <a:rPr lang="ru-RU" dirty="0"/>
              <a:t>Для сложных проектов обязательны короткие регулярные онлайн-встречи команды для обсуждения спорных моментов, выявленных в комментариях, и принятия согласованных решений.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9852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черные вопросительные знаки с одним желтым знаком вопроса">
            <a:extLst>
              <a:ext uri="{FF2B5EF4-FFF2-40B4-BE49-F238E27FC236}">
                <a16:creationId xmlns:a16="http://schemas.microsoft.com/office/drawing/2014/main" xmlns="" id="{E4666958-DF8C-630F-CBD4-F1498D61C5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795" r="26928" b="1"/>
          <a:stretch>
            <a:fillRect/>
          </a:stretch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DC08F2-27F5-D7CA-54D6-17FEBEA2A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/>
              <a:t>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317008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D9D6BF1-DFF2-4526-9D13-BF339D8C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A54D4DB6-FB18-4CAE-8905-E0053C925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1DBD6488-9429-4FFA-8AE8-C4022C39B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5114827-5013-4901-1C55-95C20E5E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7" r="22327"/>
          <a:stretch>
            <a:fillRect/>
          </a:stretch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0B1DD0-264A-47E3-A16A-C87AFA51E6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69C1BB7B-F21E-41A2-B30C-D8507B960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DF6D7DDE-F8A1-4105-9729-F9EB5F81A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854DF8-DF1E-429F-F9DD-A841E0935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cap="all">
                <a:solidFill>
                  <a:schemeClr val="bg2"/>
                </a:solidFill>
              </a:rPr>
              <a:t>OCR-программы</a:t>
            </a:r>
            <a:endParaRPr lang="en-US" sz="7200" cap="all">
              <a:solidFill>
                <a:schemeClr val="bg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8DA35E-FAFE-1890-B0A2-C1918DCC3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>
                <a:solidFill>
                  <a:schemeClr val="bg2"/>
                </a:solidFill>
              </a:rPr>
              <a:t>ABBYY FineReader, Adobe Acrobat Pro (</a:t>
            </a:r>
            <a:r>
              <a:rPr lang="en-US" sz="2300" dirty="0" err="1">
                <a:solidFill>
                  <a:schemeClr val="bg2"/>
                </a:solidFill>
              </a:rPr>
              <a:t>встроенный</a:t>
            </a:r>
            <a:r>
              <a:rPr lang="en-US" sz="2300" dirty="0">
                <a:solidFill>
                  <a:schemeClr val="bg2"/>
                </a:solidFill>
              </a:rPr>
              <a:t> OCR)</a:t>
            </a:r>
          </a:p>
        </p:txBody>
      </p:sp>
    </p:spTree>
    <p:extLst>
      <p:ext uri="{BB962C8B-B14F-4D97-AF65-F5344CB8AC3E}">
        <p14:creationId xmlns:p14="http://schemas.microsoft.com/office/powerpoint/2010/main" val="6409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C420BD7-4122-F08D-F7DA-F7AA7F517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2009" y="480515"/>
            <a:ext cx="8467980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63B433-5E6C-BA10-F12C-E2B19114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Конвертеры </a:t>
            </a:r>
            <a:r>
              <a:rPr lang="en-US" b="1" dirty="0"/>
              <a:t>PDF </a:t>
            </a:r>
            <a:r>
              <a:rPr lang="ru-RU" b="1" dirty="0"/>
              <a:t>в редактируемые форматы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5A9772-BDDB-F793-97D1-6454C1896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Иногда проще конвертировать </a:t>
            </a:r>
            <a:r>
              <a:rPr lang="en-US" dirty="0"/>
              <a:t>PDF </a:t>
            </a:r>
            <a:r>
              <a:rPr lang="ru-RU" dirty="0"/>
              <a:t>в </a:t>
            </a:r>
            <a:r>
              <a:rPr lang="en-US" dirty="0"/>
              <a:t>DOCX </a:t>
            </a:r>
            <a:r>
              <a:rPr lang="ru-RU" dirty="0"/>
              <a:t>или </a:t>
            </a:r>
            <a:r>
              <a:rPr lang="en-US" dirty="0"/>
              <a:t>RTF, </a:t>
            </a:r>
            <a:r>
              <a:rPr lang="ru-RU" dirty="0"/>
              <a:t>перевести и сверстать заново. Однако этот процесс часто приводит к ошибкам вёрстки и требует значительного времени на доработку.</a:t>
            </a:r>
          </a:p>
        </p:txBody>
      </p:sp>
    </p:spTree>
    <p:extLst>
      <p:ext uri="{BB962C8B-B14F-4D97-AF65-F5344CB8AC3E}">
        <p14:creationId xmlns:p14="http://schemas.microsoft.com/office/powerpoint/2010/main" val="4097903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6B0C29-514E-8897-62FF-C0474DCC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рабочего процесса с </a:t>
            </a:r>
            <a:r>
              <a:rPr lang="de-DE" dirty="0"/>
              <a:t>PDF-</a:t>
            </a:r>
            <a:r>
              <a:rPr lang="ru-RU" dirty="0"/>
              <a:t>файлом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125216-AC73-73CB-6A48-461ED0B19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4446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Анализ документа:</a:t>
            </a:r>
            <a:r>
              <a:rPr lang="ru-RU" dirty="0"/>
              <a:t> переводчик оценивает тип </a:t>
            </a:r>
            <a:r>
              <a:rPr lang="en-US" dirty="0"/>
              <a:t>PDF (</a:t>
            </a:r>
            <a:r>
              <a:rPr lang="ru-RU" dirty="0"/>
              <a:t>текстовый/сканированный), сложность вёрстки, наличие встроенных шрифтов и графики.</a:t>
            </a:r>
          </a:p>
          <a:p>
            <a:r>
              <a:rPr lang="ru-RU" b="1" dirty="0"/>
              <a:t>Извлечение текста:</a:t>
            </a:r>
            <a:r>
              <a:rPr lang="ru-RU" dirty="0"/>
              <a:t> в зависимости от анализа выбирается метод: прямое копирование, использование </a:t>
            </a:r>
            <a:r>
              <a:rPr lang="en-US" dirty="0"/>
              <a:t>CAT-</a:t>
            </a:r>
            <a:r>
              <a:rPr lang="ru-RU" dirty="0"/>
              <a:t>инструмента (например, </a:t>
            </a:r>
            <a:r>
              <a:rPr lang="de-DE" dirty="0" err="1"/>
              <a:t>SmartCAT</a:t>
            </a:r>
            <a:r>
              <a:rPr lang="de-DE" dirty="0"/>
              <a:t>)</a:t>
            </a:r>
            <a:r>
              <a:rPr lang="ru-RU" dirty="0"/>
              <a:t> или </a:t>
            </a:r>
            <a:r>
              <a:rPr lang="en-US" dirty="0"/>
              <a:t>OCR-</a:t>
            </a:r>
            <a:r>
              <a:rPr lang="ru-RU" dirty="0"/>
              <a:t>распознавание.</a:t>
            </a:r>
          </a:p>
          <a:p>
            <a:r>
              <a:rPr lang="ru-RU" b="1" dirty="0"/>
              <a:t>Перевод:</a:t>
            </a:r>
            <a:r>
              <a:rPr lang="ru-RU" dirty="0"/>
              <a:t> текст переводится в выбранной среде (</a:t>
            </a:r>
            <a:r>
              <a:rPr lang="en-US" dirty="0"/>
              <a:t>CAT-</a:t>
            </a:r>
            <a:r>
              <a:rPr lang="ru-RU" dirty="0"/>
              <a:t>программа, текстовый редактор).</a:t>
            </a:r>
          </a:p>
          <a:p>
            <a:r>
              <a:rPr lang="ru-RU" b="1" dirty="0"/>
              <a:t>Реинтеграция (обратная вёрстка):</a:t>
            </a:r>
            <a:r>
              <a:rPr lang="ru-RU" dirty="0"/>
              <a:t> переведённый текст помещается обратно в </a:t>
            </a:r>
            <a:r>
              <a:rPr lang="en-US" dirty="0"/>
              <a:t>PDF. </a:t>
            </a:r>
            <a:r>
              <a:rPr lang="ru-RU" dirty="0"/>
              <a:t>Это может быть автоматизированная генерация через </a:t>
            </a:r>
            <a:r>
              <a:rPr lang="en-US" dirty="0"/>
              <a:t>CAT-</a:t>
            </a:r>
            <a:r>
              <a:rPr lang="ru-RU" dirty="0"/>
              <a:t>инструмент, прямое редактирование в </a:t>
            </a:r>
            <a:r>
              <a:rPr lang="en-US" dirty="0"/>
              <a:t>Acrobat Pro </a:t>
            </a:r>
            <a:r>
              <a:rPr lang="ru-RU" dirty="0"/>
              <a:t>или ручная вёрстка в новом документе.</a:t>
            </a:r>
          </a:p>
          <a:p>
            <a:r>
              <a:rPr lang="ru-RU" b="1" dirty="0"/>
              <a:t>Контроль качества (</a:t>
            </a:r>
            <a:r>
              <a:rPr lang="en-US" b="1" dirty="0"/>
              <a:t>Quality Assurance</a:t>
            </a:r>
            <a:r>
              <a:rPr lang="ru-RU" b="1" dirty="0"/>
              <a:t> или </a:t>
            </a:r>
            <a:r>
              <a:rPr lang="de-DE" b="1" dirty="0"/>
              <a:t>QA </a:t>
            </a:r>
            <a:r>
              <a:rPr lang="ru-RU" b="1" dirty="0"/>
              <a:t>в различном ПО</a:t>
            </a:r>
            <a:r>
              <a:rPr lang="en-US" b="1" dirty="0"/>
              <a:t>):</a:t>
            </a:r>
            <a:r>
              <a:rPr lang="en-US" dirty="0"/>
              <a:t> </a:t>
            </a:r>
            <a:r>
              <a:rPr lang="ru-RU" dirty="0"/>
              <a:t>проверка на наличие пропущенных фрагментов, "поломанной" вёрстки, некорректных переносов строк и ошибок форматирования.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33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FED48-AA33-0561-4F75-CDA8896F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необходимо учитывать перед тем, как приступить к переводу файла </a:t>
            </a:r>
            <a:r>
              <a:rPr lang="de-DE" dirty="0"/>
              <a:t>PDF (1</a:t>
            </a:r>
            <a:r>
              <a:rPr lang="de-DE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75729A-8A2D-5EEB-D1CB-C1A95FE63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2030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Фактор времени:</a:t>
            </a:r>
            <a:r>
              <a:rPr lang="ru-RU" dirty="0"/>
              <a:t> работа с </a:t>
            </a:r>
            <a:r>
              <a:rPr lang="en-US" dirty="0"/>
              <a:t>PDF </a:t>
            </a:r>
            <a:r>
              <a:rPr lang="ru-RU" dirty="0"/>
              <a:t>почти всегда занимает больше времени, чем перевод документа в обычном формате (например, .</a:t>
            </a:r>
            <a:r>
              <a:rPr lang="en-US" dirty="0"/>
              <a:t>docx). </a:t>
            </a:r>
            <a:r>
              <a:rPr lang="ru-RU" dirty="0"/>
              <a:t>Это связано с дополнительными этапами анализа, извлечения, обработки и пост-редактирования вёрстки. Соответственно, это должно отражаться на стоимости услуги для заказчика.</a:t>
            </a:r>
          </a:p>
          <a:p>
            <a:r>
              <a:rPr lang="ru-RU" b="1" dirty="0"/>
              <a:t>Технические навыки:</a:t>
            </a:r>
            <a:r>
              <a:rPr lang="ru-RU" dirty="0"/>
              <a:t> современный переводчик — это не только лингвист, но и в некоторой степени технический специалист. Умение работать с редакторами </a:t>
            </a:r>
            <a:r>
              <a:rPr lang="en-US" dirty="0"/>
              <a:t>PDF, </a:t>
            </a:r>
            <a:r>
              <a:rPr lang="ru-RU" dirty="0"/>
              <a:t>настройками </a:t>
            </a:r>
            <a:r>
              <a:rPr lang="en-US" dirty="0"/>
              <a:t>OCR </a:t>
            </a:r>
            <a:r>
              <a:rPr lang="ru-RU" dirty="0"/>
              <a:t>и особенности работы в </a:t>
            </a:r>
            <a:r>
              <a:rPr lang="en-US" dirty="0"/>
              <a:t>CAT-</a:t>
            </a:r>
            <a:r>
              <a:rPr lang="ru-RU" dirty="0"/>
              <a:t>программах с данным форматом файлов стало конкурентным преимуществом на рынке.</a:t>
            </a:r>
          </a:p>
          <a:p>
            <a:r>
              <a:rPr lang="ru-RU" b="1" dirty="0"/>
              <a:t>Проблема "сломанной" вёрстки:</a:t>
            </a:r>
            <a:r>
              <a:rPr lang="ru-RU" dirty="0"/>
              <a:t> самая частая </a:t>
            </a:r>
            <a:r>
              <a:rPr lang="ru-RU" dirty="0" smtClean="0"/>
              <a:t>проблем</a:t>
            </a:r>
            <a:r>
              <a:rPr lang="ru-RU" dirty="0" smtClean="0"/>
              <a:t>а, возникающая</a:t>
            </a:r>
            <a:r>
              <a:rPr lang="ru-RU" dirty="0"/>
              <a:t> </a:t>
            </a:r>
            <a:r>
              <a:rPr lang="ru-RU" dirty="0" smtClean="0"/>
              <a:t>после </a:t>
            </a:r>
            <a:r>
              <a:rPr lang="ru-RU" dirty="0"/>
              <a:t>внесения перевода. Особенно это касается языков с другой длиной слов (например, перевод с английского на немецкий часто удлиняет текст) или с иным направлением письма (арабский, иврит). Переводчик должен уметь исправлять такие артефакты.</a:t>
            </a:r>
          </a:p>
          <a:p>
            <a:r>
              <a:rPr lang="ru-RU" b="1" dirty="0"/>
              <a:t>Шрифты и кодировки:</a:t>
            </a:r>
            <a:r>
              <a:rPr lang="ru-RU" dirty="0"/>
              <a:t> если в </a:t>
            </a:r>
            <a:r>
              <a:rPr lang="en-US" dirty="0"/>
              <a:t>PDF </a:t>
            </a:r>
            <a:r>
              <a:rPr lang="ru-RU" dirty="0"/>
              <a:t>используются нестандартные или проприетарные шрифты, которые не поддерживают язык перевода, это может привести к отображению "квадратиков" вместо символов. Переводчик должен решать эти проблемы, находя и подключая подходящие шрифты.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073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8807E9-A9BD-C632-07B2-D25B85FD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необходимо учитывать перед тем, как приступить к переводу файла </a:t>
            </a:r>
            <a:r>
              <a:rPr lang="de-DE" dirty="0"/>
              <a:t>PDF (2)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95F5E3-0746-A4FD-8138-0BE9C6998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203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Интерактивные элементы:</a:t>
            </a:r>
            <a:r>
              <a:rPr lang="ru-RU" dirty="0"/>
              <a:t> в современных </a:t>
            </a:r>
            <a:r>
              <a:rPr lang="en-US" dirty="0"/>
              <a:t>PDF </a:t>
            </a:r>
            <a:r>
              <a:rPr lang="ru-RU" dirty="0"/>
              <a:t>часто содержатся интерактивные элементы: </a:t>
            </a:r>
            <a:r>
              <a:rPr lang="ru-RU" dirty="0" smtClean="0"/>
              <a:t>формы</a:t>
            </a:r>
            <a:r>
              <a:rPr lang="en-US" dirty="0" smtClean="0"/>
              <a:t>, </a:t>
            </a:r>
            <a:r>
              <a:rPr lang="ru-RU" dirty="0"/>
              <a:t>гиперссылки, кнопки, мультимедиа. Переводчик должен не только переводить текст в этих элементах, но и обеспечить их функционирование после перевода.</a:t>
            </a:r>
          </a:p>
          <a:p>
            <a:r>
              <a:rPr lang="ru-RU" b="1" dirty="0"/>
              <a:t>Юридические и медицинские документы:</a:t>
            </a:r>
            <a:r>
              <a:rPr lang="ru-RU" dirty="0"/>
              <a:t> для этих сфер </a:t>
            </a:r>
            <a:r>
              <a:rPr lang="en-US" dirty="0"/>
              <a:t>PDF — </a:t>
            </a:r>
            <a:r>
              <a:rPr lang="ru-RU" dirty="0"/>
              <a:t>основной формат. Точность передачи не только текста, но и расположения каждого элемента (например, подписи, печати) может иметь критическое юридическое значение. Любая ошибка вёрстки может привести к признанию документа недействительным. В таком случае документ вернется на доработку, время будет упущено.</a:t>
            </a:r>
          </a:p>
          <a:p>
            <a:r>
              <a:rPr lang="ru-RU" b="1" dirty="0"/>
              <a:t>Автоматизация:</a:t>
            </a:r>
            <a:r>
              <a:rPr lang="ru-RU" dirty="0"/>
              <a:t> профессионалы активно используют макросы, скрипты (например, </a:t>
            </a:r>
            <a:r>
              <a:rPr lang="en-US" dirty="0"/>
              <a:t>JavaScript </a:t>
            </a:r>
            <a:r>
              <a:rPr lang="ru-RU" dirty="0"/>
              <a:t>для </a:t>
            </a:r>
            <a:r>
              <a:rPr lang="en-US" dirty="0"/>
              <a:t>Adobe Acrobat) </a:t>
            </a:r>
            <a:r>
              <a:rPr lang="ru-RU" dirty="0"/>
              <a:t>и настройки рабочих процессов в </a:t>
            </a:r>
            <a:r>
              <a:rPr lang="en-US" dirty="0"/>
              <a:t>CAT-</a:t>
            </a:r>
            <a:r>
              <a:rPr lang="ru-RU" dirty="0"/>
              <a:t>инструментах для автоматизации рутинных операций при работе с </a:t>
            </a:r>
            <a:r>
              <a:rPr lang="en-US" dirty="0"/>
              <a:t>PDF, </a:t>
            </a:r>
            <a:r>
              <a:rPr lang="ru-RU" dirty="0"/>
              <a:t>таких как предобработка или постредактирование. Для очистки от артефактов используются специализированные программы, в дополнение к ПО для распознавания текстов.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3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EEECB3-DBC6-1BCF-EFC6-7689B949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</a:t>
            </a:r>
            <a:r>
              <a:rPr lang="de-DE" dirty="0"/>
              <a:t>PDF-</a:t>
            </a:r>
            <a:r>
              <a:rPr lang="ru-RU" dirty="0"/>
              <a:t>файла: переводческий аспект (1)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842169-B6DF-87E8-B7AA-AB93F731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Данный формат представляет собой сложную иерархическую структуру данных</a:t>
            </a:r>
          </a:p>
          <a:p>
            <a:r>
              <a:rPr lang="ru-RU" dirty="0"/>
              <a:t>Это совокупность контент-потоков, содержащую ссылки, оглавление, гиперссылки, изображение, видео, аудио и др. контент.</a:t>
            </a:r>
          </a:p>
          <a:p>
            <a:r>
              <a:rPr lang="ru-RU" dirty="0"/>
              <a:t>Документ делится на страницы, каждая из которых является автономным графическим объектом (подложки, фоновые изображения, разного рода заголовки, прочие элементы дизайна)</a:t>
            </a:r>
          </a:p>
          <a:p>
            <a:r>
              <a:rPr lang="ru-RU" dirty="0"/>
              <a:t>Логическая сегментация (уровень блоков): абзацы, колонки, таблицы, сноски, заголовки, подписи к рисункам. Бывает, что неудачно подобранное ПО с ошибками извлекает текст – склеивая между собой ссылки с абзацами или сноски или номера страниц оказываются в основном тексте одной из колонок.</a:t>
            </a:r>
          </a:p>
        </p:txBody>
      </p:sp>
    </p:spTree>
    <p:extLst>
      <p:ext uri="{BB962C8B-B14F-4D97-AF65-F5344CB8AC3E}">
        <p14:creationId xmlns:p14="http://schemas.microsoft.com/office/powerpoint/2010/main" val="2194845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4658CA-54F8-B7E8-9ADD-3CED2C13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</a:t>
            </a:r>
            <a:r>
              <a:rPr lang="de-DE" dirty="0"/>
              <a:t>PDF-</a:t>
            </a:r>
            <a:r>
              <a:rPr lang="ru-RU" dirty="0"/>
              <a:t>файла: переводческий аспект (2)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8B0387-48E4-5A7B-1379-2C288F341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6204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Семантическая сегментация (уровень единиц смысла) – макроструктура </a:t>
            </a:r>
          </a:p>
          <a:p>
            <a:r>
              <a:rPr lang="ru-RU" sz="2400" dirty="0"/>
              <a:t> главы, </a:t>
            </a:r>
          </a:p>
          <a:p>
            <a:r>
              <a:rPr lang="ru-RU" sz="2400" dirty="0"/>
              <a:t>разделы, </a:t>
            </a:r>
          </a:p>
          <a:p>
            <a:r>
              <a:rPr lang="ru-RU" sz="2400" dirty="0" err="1"/>
              <a:t>аргументативные</a:t>
            </a:r>
            <a:r>
              <a:rPr lang="ru-RU" sz="2400" dirty="0"/>
              <a:t> блоки.</a:t>
            </a:r>
          </a:p>
          <a:p>
            <a:pPr marL="0" indent="0">
              <a:buNone/>
            </a:pPr>
            <a:r>
              <a:rPr lang="ru-RU" sz="2400" dirty="0"/>
              <a:t>Понимание данной сегментации важно для сохранения логической связности всего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111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936039-09D0-FD52-911D-26E043A2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Типология текстовых блоков и их лингвистические особенности (1)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6415B4-3DFF-87B9-E244-4EAFD582F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Основной текст</a:t>
            </a:r>
            <a:r>
              <a:rPr lang="ru-RU" dirty="0"/>
              <a:t>: классический нарратив, содержащий факты, аргументацию, выводы. Основная сложность: сохранение </a:t>
            </a:r>
            <a:r>
              <a:rPr lang="ru-RU" dirty="0" smtClean="0"/>
              <a:t>объема текста </a:t>
            </a:r>
            <a:r>
              <a:rPr lang="ru-RU" dirty="0"/>
              <a:t>после перевода. Обычно объем перевода возрастает, иногда существенно. В </a:t>
            </a:r>
            <a:r>
              <a:rPr lang="de-DE" dirty="0" err="1"/>
              <a:t>pdf</a:t>
            </a:r>
            <a:r>
              <a:rPr lang="de-DE" dirty="0"/>
              <a:t>-</a:t>
            </a:r>
            <a:r>
              <a:rPr lang="ru-RU" dirty="0"/>
              <a:t>документе надо учесть, что в профессиональном ПО мы можем немного раздвинуть границы поля, где следует разместить тот или иной абзац. Однако раздвигать их можно не до бесконечности.</a:t>
            </a:r>
          </a:p>
          <a:p>
            <a:r>
              <a:rPr lang="ru-RU" b="1" dirty="0"/>
              <a:t>Заголовки и подзаголовки</a:t>
            </a:r>
            <a:r>
              <a:rPr lang="ru-RU" dirty="0"/>
              <a:t>: часто в них используются номинация, эллипсы, модернизированные фразеологизмы, специфическая терминология и др. Требуют особого согласования внутри системы заголовков всего документа (сквозной перевод терминов), единый стиль (например, в виде риторических вопросов)  </a:t>
            </a:r>
          </a:p>
        </p:txBody>
      </p:sp>
    </p:spTree>
    <p:extLst>
      <p:ext uri="{BB962C8B-B14F-4D97-AF65-F5344CB8AC3E}">
        <p14:creationId xmlns:p14="http://schemas.microsoft.com/office/powerpoint/2010/main" val="393048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D8862E-B203-DD40-1A6F-3559A372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(Portable Document Format)</a:t>
            </a:r>
            <a:endParaRPr lang="ru-RU" dirty="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xmlns="" id="{8281BA0A-565B-1D7A-545F-8F6F4BA22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350464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47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066270-7A92-BB81-BBFC-2416F739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Типология текстовых блоков и их лингвистические особенности (2)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01B306-8CD2-BA17-5C5D-5DD587896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Таблицы</a:t>
            </a:r>
            <a:r>
              <a:rPr lang="ru-RU" dirty="0"/>
              <a:t>: характеризуется сверхвысокой плотностью информации, обилием аббревиатур и символов. Контекст ограничен ячейкой, что создает риск </a:t>
            </a:r>
            <a:r>
              <a:rPr lang="ru-RU" dirty="0" smtClean="0"/>
              <a:t>неверной интерпретации</a:t>
            </a:r>
            <a:r>
              <a:rPr lang="ru-RU" dirty="0"/>
              <a:t>. Переводчик должен часто обращаться к внешнему контексту. Проблема возросшего объема переводного текста также имеет место.</a:t>
            </a:r>
          </a:p>
          <a:p>
            <a:r>
              <a:rPr lang="ru-RU" b="1" dirty="0"/>
              <a:t>Текст в графических элементах: </a:t>
            </a:r>
            <a:r>
              <a:rPr lang="ru-RU" dirty="0"/>
              <a:t>крайне сжатый, выполняющий идентифицирующую или поясняющую функцию. Часто требует не перевода, а транскрипции (имена собственные) или замены на стандартизированный эквивалент в языке перевода (например, "</a:t>
            </a:r>
            <a:r>
              <a:rPr lang="en-US" dirty="0"/>
              <a:t>Fig." -&gt; "</a:t>
            </a:r>
            <a:r>
              <a:rPr lang="ru-RU" dirty="0"/>
              <a:t>Рис.").</a:t>
            </a:r>
          </a:p>
          <a:p>
            <a:r>
              <a:rPr lang="ru-RU" b="1" dirty="0"/>
              <a:t>Сноски и примечания: </a:t>
            </a:r>
            <a:r>
              <a:rPr lang="ru-RU" dirty="0"/>
              <a:t>содержат дополнительную аргументацию, библиографические ссылки или комментарии. Их расположение вне основного текста создает риск потери связи с тем сегментом, к которому они относятся.</a:t>
            </a:r>
          </a:p>
        </p:txBody>
      </p:sp>
    </p:spTree>
    <p:extLst>
      <p:ext uri="{BB962C8B-B14F-4D97-AF65-F5344CB8AC3E}">
        <p14:creationId xmlns:p14="http://schemas.microsoft.com/office/powerpoint/2010/main" val="2155582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B3C160-9AAF-4EFF-4743-BCFC44D0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Типология текстовых блоков и их лингвистические особенности (3)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4D2D1F-727B-2E02-611F-21515C966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Метаданные</a:t>
            </a:r>
            <a:r>
              <a:rPr lang="en-US" sz="2400" b="1" dirty="0"/>
              <a:t>:</a:t>
            </a:r>
            <a:r>
              <a:rPr lang="en-US" sz="2400" dirty="0"/>
              <a:t> </a:t>
            </a:r>
            <a:r>
              <a:rPr lang="ru-RU" sz="2400" dirty="0"/>
              <a:t>автор, ключевые слова, тема. Часто игнорируются, но являются важнейшим источником контекста для переводчика и для последующего поиска документа.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399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AF050E-72AF-8242-87FA-64F813BF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Сложности перевода </a:t>
            </a:r>
            <a:r>
              <a:rPr lang="de-DE" dirty="0" err="1"/>
              <a:t>pdf</a:t>
            </a:r>
            <a:r>
              <a:rPr lang="de-DE" dirty="0"/>
              <a:t>-</a:t>
            </a:r>
            <a:r>
              <a:rPr lang="ru-RU" dirty="0"/>
              <a:t>файлов с автоматическим извлечением текста (1)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745FCC-AE4C-6DAB-4AD0-34E0D6153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Потеря/недоступность сегментов файла:  </a:t>
            </a:r>
            <a:r>
              <a:rPr lang="ru-RU" dirty="0"/>
              <a:t>видео/аудио недоступны, гиперссылки и теги не работают и т.д. – все эти проблемы приводят тому, что переводчик вынужден восстанавливать эту иерархию вручную.</a:t>
            </a:r>
          </a:p>
          <a:p>
            <a:r>
              <a:rPr lang="ru-RU" b="1" dirty="0"/>
              <a:t>Разрыв визуально-логических связей:</a:t>
            </a:r>
            <a:r>
              <a:rPr lang="ru-RU" dirty="0"/>
              <a:t> наиболее яркий пример — таблицы. Алгоритм парсера может извлечь текст из таблицы построчно, слева направо, полностью уничтожив её табличную структуру. Переводчик видит бессмысленную последовательность слов и чисел. Требуется ручное восстановление логики или работа с визуальной копией документа параллельно с </a:t>
            </a:r>
            <a:r>
              <a:rPr lang="en-US" dirty="0"/>
              <a:t>CAT-</a:t>
            </a:r>
            <a:r>
              <a:rPr lang="ru-RU" dirty="0"/>
              <a:t>инструментом.</a:t>
            </a:r>
          </a:p>
          <a:p>
            <a:r>
              <a:rPr lang="ru-RU" b="1" dirty="0"/>
              <a:t>Отсутствие сквозных ссылок:</a:t>
            </a:r>
            <a:r>
              <a:rPr lang="ru-RU" dirty="0"/>
              <a:t> гиперссылки внутри документа могут быть не распознаны парсером и представлены как простой </a:t>
            </a:r>
            <a:r>
              <a:rPr lang="en-US" dirty="0"/>
              <a:t>URL-</a:t>
            </a:r>
            <a:r>
              <a:rPr lang="ru-RU" dirty="0"/>
              <a:t>текст, что затрудняет понимание навигационной структуры документа.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748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40772-59B5-9BCC-58E5-3EA146E5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Сложности перевода </a:t>
            </a:r>
            <a:r>
              <a:rPr lang="de-DE" dirty="0" err="1"/>
              <a:t>pdf</a:t>
            </a:r>
            <a:r>
              <a:rPr lang="de-DE" dirty="0"/>
              <a:t>-</a:t>
            </a:r>
            <a:r>
              <a:rPr lang="ru-RU" dirty="0"/>
              <a:t>файлов с автоматическим извлечением текста (2)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75AFF0-09A2-179E-9145-093D77A4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Страница как искусственный барьер:</a:t>
            </a:r>
            <a:r>
              <a:rPr lang="ru-RU" dirty="0"/>
              <a:t> естественный поток текста искусственно обрывается на границах страниц. Ключевая информация в конце страницы может быть отделена от своего контекста на следующей странице, что особенно критично для местоимений и других анафорических ссылок.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984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2934E2-D77E-6D99-5DB3-4E868C4E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Рекомендации: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0E416C-5D19-93C2-F3BA-5D07944DB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Предварительный визуальный анализ:</a:t>
            </a:r>
            <a:r>
              <a:rPr lang="ru-RU" dirty="0"/>
              <a:t> переводчик обязан перед началом работы просмотреть весь документ в </a:t>
            </a:r>
            <a:r>
              <a:rPr lang="en-US" dirty="0"/>
              <a:t>PDF-</a:t>
            </a:r>
            <a:r>
              <a:rPr lang="ru-RU" dirty="0"/>
              <a:t>ридере для формирования целостного впечатления и понимания его структуры.</a:t>
            </a:r>
          </a:p>
          <a:p>
            <a:r>
              <a:rPr lang="ru-RU" b="1" dirty="0"/>
              <a:t>Использование тегированных </a:t>
            </a:r>
            <a:r>
              <a:rPr lang="en-US" b="1" dirty="0"/>
              <a:t>PDF:</a:t>
            </a:r>
            <a:r>
              <a:rPr lang="en-US" dirty="0"/>
              <a:t> </a:t>
            </a:r>
            <a:r>
              <a:rPr lang="ru-RU" dirty="0"/>
              <a:t>тегированный </a:t>
            </a:r>
            <a:r>
              <a:rPr lang="en-US" dirty="0"/>
              <a:t>PDF </a:t>
            </a:r>
            <a:r>
              <a:rPr lang="ru-RU" dirty="0"/>
              <a:t>содержит скрытую логическую структуру (древо тегов), аналогичную </a:t>
            </a:r>
            <a:r>
              <a:rPr lang="en-US" dirty="0"/>
              <a:t>HTML. </a:t>
            </a:r>
            <a:r>
              <a:rPr lang="ru-RU" dirty="0"/>
              <a:t>Современные </a:t>
            </a:r>
            <a:r>
              <a:rPr lang="en-US" dirty="0"/>
              <a:t>CAT-</a:t>
            </a:r>
            <a:r>
              <a:rPr lang="ru-RU" dirty="0"/>
              <a:t>инструменты могут читать эту структуру, что радикально повышает качество сегментации и сохраняет контекст.</a:t>
            </a:r>
          </a:p>
          <a:p>
            <a:r>
              <a:rPr lang="ru-RU" b="1" dirty="0" err="1"/>
              <a:t>Контекстуализация</a:t>
            </a:r>
            <a:r>
              <a:rPr lang="ru-RU" b="1" dirty="0"/>
              <a:t> в </a:t>
            </a:r>
            <a:r>
              <a:rPr lang="en-US" b="1" dirty="0"/>
              <a:t>CAT-</a:t>
            </a:r>
            <a:r>
              <a:rPr lang="ru-RU" b="1" dirty="0"/>
              <a:t>среде:</a:t>
            </a:r>
            <a:r>
              <a:rPr lang="ru-RU" dirty="0"/>
              <a:t> использование функций "контекстного матча" (</a:t>
            </a:r>
            <a:r>
              <a:rPr lang="en-US" dirty="0"/>
              <a:t>context match), </a:t>
            </a:r>
            <a:r>
              <a:rPr lang="ru-RU" dirty="0"/>
              <a:t>просмотр изображения исходного сегмента (</a:t>
            </a:r>
            <a:r>
              <a:rPr lang="en-US" dirty="0"/>
              <a:t>bitmap) </a:t>
            </a:r>
            <a:r>
              <a:rPr lang="ru-RU" dirty="0"/>
              <a:t>и работа в режиме "</a:t>
            </a:r>
            <a:r>
              <a:rPr lang="en-US" dirty="0"/>
              <a:t>WYSIWYG" (What You See Is What You Get) </a:t>
            </a:r>
            <a:r>
              <a:rPr lang="ru-RU" dirty="0"/>
              <a:t>для визуального контроля (вкладка Предпросмотр (</a:t>
            </a:r>
            <a:r>
              <a:rPr lang="de-DE" dirty="0"/>
              <a:t>Preview)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879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6A2994-7D0A-CAC8-76B1-4BF0473A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82" y="228600"/>
            <a:ext cx="6562905" cy="1485900"/>
          </a:xfrm>
        </p:spPr>
        <p:txBody>
          <a:bodyPr>
            <a:normAutofit fontScale="90000"/>
          </a:bodyPr>
          <a:lstStyle/>
          <a:p>
            <a:r>
              <a:rPr lang="ru-RU" sz="3400" b="1" dirty="0"/>
              <a:t>Встроенные фильтры </a:t>
            </a:r>
            <a:r>
              <a:rPr lang="en-US" sz="3400" b="1" dirty="0"/>
              <a:t>CAT-</a:t>
            </a:r>
            <a:r>
              <a:rPr lang="ru-RU" sz="3400" b="1" dirty="0" smtClean="0"/>
              <a:t>систем</a:t>
            </a:r>
            <a:br>
              <a:rPr lang="ru-RU" sz="3400" b="1" dirty="0" smtClean="0"/>
            </a:br>
            <a:r>
              <a:rPr lang="ru-RU" sz="3400" b="1" dirty="0"/>
              <a:t/>
            </a:r>
            <a:br>
              <a:rPr lang="ru-RU" sz="3400" b="1" dirty="0"/>
            </a:br>
            <a:endParaRPr lang="ru-RU" sz="34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B205BC3-0B06-4EA6-9066-1A0BEC22C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28012A-5551-8823-9325-939D038A3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881" y="1462103"/>
            <a:ext cx="7552206" cy="47100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Фильтры служат для того, чтобы выполнять анализ геометрии и содержимого </a:t>
            </a:r>
            <a:r>
              <a:rPr lang="de-DE" dirty="0"/>
              <a:t>PDF-</a:t>
            </a:r>
            <a:r>
              <a:rPr lang="ru-RU" dirty="0"/>
              <a:t>файла</a:t>
            </a:r>
            <a:endParaRPr lang="de-DE" dirty="0"/>
          </a:p>
          <a:p>
            <a:pPr marL="0" indent="0">
              <a:buNone/>
            </a:pPr>
            <a:r>
              <a:rPr lang="ru-RU" dirty="0"/>
              <a:t>Основные функции:</a:t>
            </a:r>
          </a:p>
          <a:p>
            <a:pPr>
              <a:buFontTx/>
              <a:buChar char="-"/>
            </a:pPr>
            <a:r>
              <a:rPr lang="ru-RU" b="1" dirty="0"/>
              <a:t>Распознавание сканированных </a:t>
            </a:r>
            <a:r>
              <a:rPr lang="en-US" b="1" dirty="0"/>
              <a:t>PDF-</a:t>
            </a:r>
            <a:r>
              <a:rPr lang="ru-RU" b="1" dirty="0"/>
              <a:t>документов</a:t>
            </a:r>
            <a:r>
              <a:rPr lang="ru-RU" dirty="0"/>
              <a:t>, оптически распознавать текст и подготавливать его к переводу</a:t>
            </a:r>
          </a:p>
          <a:p>
            <a:pPr>
              <a:buFontTx/>
              <a:buChar char="-"/>
            </a:pPr>
            <a:r>
              <a:rPr lang="ru-RU" b="1" dirty="0"/>
              <a:t>Фильтрация сегментов</a:t>
            </a:r>
            <a:r>
              <a:rPr lang="ru-RU" dirty="0"/>
              <a:t>. Например, фильтр позволяет найти числовые сегменты, которые не подлежат переводу (например, не до конца оформленный нумерованный список). </a:t>
            </a:r>
          </a:p>
          <a:p>
            <a:pPr>
              <a:buFontTx/>
              <a:buChar char="-"/>
            </a:pPr>
            <a:r>
              <a:rPr lang="ru-RU" b="1" dirty="0"/>
              <a:t>Настройка обработки для </a:t>
            </a:r>
            <a:r>
              <a:rPr lang="en-US" b="1" dirty="0"/>
              <a:t>PDF-</a:t>
            </a:r>
            <a:r>
              <a:rPr lang="ru-RU" b="1" dirty="0"/>
              <a:t>файла</a:t>
            </a:r>
            <a:r>
              <a:rPr lang="ru-RU" dirty="0"/>
              <a:t>. Можно указать, какие стили символов следует исключать из перевода, какие элементы форматирования игнорировать и т. д</a:t>
            </a:r>
          </a:p>
        </p:txBody>
      </p:sp>
      <p:pic>
        <p:nvPicPr>
          <p:cNvPr id="7" name="Рисунок 6" descr="Котенок со сплошной заливкой">
            <a:extLst>
              <a:ext uri="{FF2B5EF4-FFF2-40B4-BE49-F238E27FC236}">
                <a16:creationId xmlns:a16="http://schemas.microsoft.com/office/drawing/2014/main" xmlns="" id="{A1F62B63-6BD2-AD43-435F-F48A034FE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31418" y="2407921"/>
            <a:ext cx="2208740" cy="22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, снимок экрана, число,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AB611F2F-B403-6895-2C39-9EAAA413B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310" y="480515"/>
            <a:ext cx="5833378" cy="5892302"/>
          </a:xfrm>
          <a:prstGeom prst="rect">
            <a:avLst/>
          </a:prstGeom>
          <a:scene3d>
            <a:camera prst="orthographicFront"/>
            <a:lightRig rig="threePt" dir="t"/>
          </a:scene3d>
          <a:sp3d extrusionH="6350" contourW="50800">
            <a:bevelT w="0" h="0" prst="softRound"/>
            <a:bevelB w="0" h="0"/>
            <a:contourClr>
              <a:schemeClr val="tx1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FE07F4-FBCA-F85B-9008-6975340AF22F}"/>
              </a:ext>
            </a:extLst>
          </p:cNvPr>
          <p:cNvSpPr txBox="1"/>
          <p:nvPr/>
        </p:nvSpPr>
        <p:spPr>
          <a:xfrm>
            <a:off x="9652000" y="2336800"/>
            <a:ext cx="2061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 настроить фильтры в программе </a:t>
            </a:r>
            <a:r>
              <a:rPr lang="de-DE" b="1" dirty="0" err="1"/>
              <a:t>MemoQ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8015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DA44DF-897C-BA8B-BF18-2D3B8693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 fontScale="90000"/>
          </a:bodyPr>
          <a:lstStyle/>
          <a:p>
            <a:r>
              <a:rPr lang="en-US" sz="2800" b="1"/>
              <a:t>SDL Trados Studio (</a:t>
            </a:r>
            <a:r>
              <a:rPr lang="ru-RU" sz="2800" b="1"/>
              <a:t>Модуль "</a:t>
            </a:r>
            <a:r>
              <a:rPr lang="en-US" sz="2800" b="1"/>
              <a:t>Advanced PDF Filter"):</a:t>
            </a:r>
            <a:endParaRPr 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6F4152-A9A4-A76C-1DD9-041548C56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 lnSpcReduction="10000"/>
          </a:bodyPr>
          <a:lstStyle/>
          <a:p>
            <a:r>
              <a:rPr lang="ru-RU" sz="1700"/>
              <a:t>Использует гибридный подход, сочетающий геометрический анализ (расположение текстовых блоков) и лингвистические правила. Позволяет тонко настраивать сегментацию на основе регионов (зон) на странице. Может имитировать чтение "по колонкам", что является его ключевым преимуществом.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A284A6D-153E-BE31-34D4-B958CBE6B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67" y="1509372"/>
            <a:ext cx="6517065" cy="3519214"/>
          </a:xfrm>
          <a:prstGeom prst="rect">
            <a:avLst/>
          </a:prstGeom>
          <a:scene3d>
            <a:camera prst="perspectiveFront"/>
            <a:lightRig rig="threePt" dir="t"/>
          </a:scene3d>
          <a:sp3d extrusionH="76200" contourW="69850">
            <a:bevelT prst="angle"/>
            <a:extrusionClr>
              <a:schemeClr val="tx1"/>
            </a:extrusionClr>
            <a:contourClr>
              <a:schemeClr val="tx1"/>
            </a:contourClr>
          </a:sp3d>
        </p:spPr>
      </p:pic>
    </p:spTree>
    <p:extLst>
      <p:ext uri="{BB962C8B-B14F-4D97-AF65-F5344CB8AC3E}">
        <p14:creationId xmlns:p14="http://schemas.microsoft.com/office/powerpoint/2010/main" val="2276519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C0855C-DB0C-E6E3-513C-009057CC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фильтра </a:t>
            </a:r>
            <a:r>
              <a:rPr lang="de-DE" dirty="0" err="1" smtClean="0"/>
              <a:t>Trados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3CAA5C-A632-EBB2-96C1-ADBC938D5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Глубокая интеграция:</a:t>
            </a:r>
            <a:r>
              <a:rPr lang="ru-RU" dirty="0"/>
              <a:t> </a:t>
            </a:r>
            <a:r>
              <a:rPr lang="ru-RU" dirty="0" smtClean="0"/>
              <a:t>бесшовная </a:t>
            </a:r>
            <a:r>
              <a:rPr lang="ru-RU" dirty="0"/>
              <a:t>работа в среде </a:t>
            </a:r>
            <a:r>
              <a:rPr lang="en-US" dirty="0"/>
              <a:t>Trados. </a:t>
            </a:r>
            <a:r>
              <a:rPr lang="ru-RU" dirty="0"/>
              <a:t>Сегменты, извлечённые фильтром, идеально подготовлены для перевода в </a:t>
            </a:r>
            <a:r>
              <a:rPr lang="en-US" dirty="0"/>
              <a:t>Editor.</a:t>
            </a:r>
          </a:p>
          <a:p>
            <a:r>
              <a:rPr lang="ru-RU" b="1" dirty="0"/>
              <a:t>Сохранение форматирования (в ограниченном виде):</a:t>
            </a:r>
            <a:r>
              <a:rPr lang="ru-RU" dirty="0"/>
              <a:t> </a:t>
            </a:r>
            <a:r>
              <a:rPr lang="en-US" dirty="0" smtClean="0"/>
              <a:t>c</a:t>
            </a:r>
            <a:r>
              <a:rPr lang="ru-RU" dirty="0" err="1" smtClean="0"/>
              <a:t>пособен</a:t>
            </a:r>
            <a:r>
              <a:rPr lang="ru-RU" dirty="0" smtClean="0"/>
              <a:t> </a:t>
            </a:r>
            <a:r>
              <a:rPr lang="ru-RU" dirty="0"/>
              <a:t>сохранять базовое форматирование (жирный, курсив) на уровне тегов в сегментах.</a:t>
            </a:r>
          </a:p>
          <a:p>
            <a:r>
              <a:rPr lang="ru-RU" b="1" dirty="0" err="1"/>
              <a:t>Настраиваемость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en-US" dirty="0" smtClean="0"/>
              <a:t>d</a:t>
            </a:r>
            <a:r>
              <a:rPr lang="ru-RU" dirty="0" err="1" smtClean="0"/>
              <a:t>озможность</a:t>
            </a:r>
            <a:r>
              <a:rPr lang="ru-RU" dirty="0" smtClean="0"/>
              <a:t> </a:t>
            </a:r>
            <a:r>
              <a:rPr lang="ru-RU" dirty="0"/>
              <a:t>создавать "карты зон" (</a:t>
            </a:r>
            <a:r>
              <a:rPr lang="en-US" dirty="0"/>
              <a:t>zone maps) </a:t>
            </a:r>
            <a:r>
              <a:rPr lang="ru-RU" dirty="0"/>
              <a:t>для сложных документов, вручную указывая, какие области страницы являются заголовками, основным текстом, сносками и т.д.</a:t>
            </a:r>
          </a:p>
          <a:p>
            <a:r>
              <a:rPr lang="ru-RU" b="1" dirty="0"/>
              <a:t>Обратная генерация </a:t>
            </a:r>
            <a:r>
              <a:rPr lang="en-US" b="1" dirty="0"/>
              <a:t>PDF:</a:t>
            </a:r>
            <a:r>
              <a:rPr lang="en-US" dirty="0"/>
              <a:t> </a:t>
            </a:r>
            <a:r>
              <a:rPr lang="en-US" dirty="0" smtClean="0"/>
              <a:t>g</a:t>
            </a:r>
            <a:r>
              <a:rPr lang="ru-RU" dirty="0" smtClean="0"/>
              <a:t>осле </a:t>
            </a:r>
            <a:r>
              <a:rPr lang="ru-RU" dirty="0"/>
              <a:t>перевода </a:t>
            </a:r>
            <a:r>
              <a:rPr lang="ru-RU" dirty="0" smtClean="0"/>
              <a:t>может </a:t>
            </a:r>
            <a:r>
              <a:rPr lang="ru-RU" dirty="0"/>
              <a:t>сгенерировать </a:t>
            </a:r>
            <a:r>
              <a:rPr lang="en-US" dirty="0"/>
              <a:t>PDF, </a:t>
            </a:r>
            <a:r>
              <a:rPr lang="ru-RU" dirty="0"/>
              <a:t>визуально близкий к оригиналу, хотя и не идеальный.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797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8152FA-6A75-2976-C736-1A952CC5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Недостатки: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3F0350-BA30-067C-F156-0A6F98D5F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Сложность с графикой и таблицами:</a:t>
            </a:r>
            <a:r>
              <a:rPr lang="ru-RU" dirty="0"/>
              <a:t> Текст внутри сложных изображений и нестандартно оформленных таблиц часто извлекается с ошибками или игнорируется.</a:t>
            </a:r>
          </a:p>
          <a:p>
            <a:r>
              <a:rPr lang="ru-RU" b="1" dirty="0"/>
              <a:t>Зависимость от качества исходника:</a:t>
            </a:r>
            <a:r>
              <a:rPr lang="ru-RU" dirty="0"/>
              <a:t> Качество работы напрямую зависит от "чистоты" исходного </a:t>
            </a:r>
            <a:r>
              <a:rPr lang="en-US" dirty="0"/>
              <a:t>PDF. </a:t>
            </a:r>
            <a:r>
              <a:rPr lang="ru-RU" dirty="0"/>
              <a:t>Со сканированными документами справляется плохо, требуя предварительной обработки внешним </a:t>
            </a:r>
            <a:r>
              <a:rPr lang="en-US" dirty="0"/>
              <a:t>OCR.</a:t>
            </a:r>
          </a:p>
          <a:p>
            <a:r>
              <a:rPr lang="ru-RU" b="1" dirty="0"/>
              <a:t>Высокая ресурсоёмкость:</a:t>
            </a:r>
            <a:r>
              <a:rPr lang="ru-RU" dirty="0"/>
              <a:t> Обработка объёмных и сложных </a:t>
            </a:r>
            <a:r>
              <a:rPr lang="en-US" dirty="0"/>
              <a:t>PDF </a:t>
            </a:r>
            <a:r>
              <a:rPr lang="ru-RU" dirty="0"/>
              <a:t>может занимать значительное время.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38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DFDC6B-E453-9D21-E3C8-0F58C03B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Стандартизированные типы </a:t>
            </a:r>
            <a:r>
              <a:rPr lang="de-DE" dirty="0"/>
              <a:t>PDF-</a:t>
            </a:r>
            <a:r>
              <a:rPr lang="ru-RU" dirty="0"/>
              <a:t>файлов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A6882F-EC10-D5B3-D3CE-45BD0449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American Typewriter" panose="02090604020004020304" pitchFamily="18" charset="0"/>
                <a:hlinkClick r:id="rId2" tooltip="PDF/X"/>
              </a:rPr>
              <a:t>PDF/X</a:t>
            </a:r>
            <a:r>
              <a:rPr lang="en-US" dirty="0">
                <a:latin typeface="American Typewriter" panose="02090604020004020304" pitchFamily="18" charset="0"/>
              </a:rPr>
              <a:t> (</a:t>
            </a:r>
            <a:r>
              <a:rPr lang="ru-RU" dirty="0"/>
              <a:t>с 2001 года — серия стандартов </a:t>
            </a:r>
            <a:r>
              <a:rPr lang="en-US" dirty="0">
                <a:latin typeface="American Typewriter" panose="02090604020004020304" pitchFamily="18" charset="0"/>
              </a:rPr>
              <a:t>ISO 15929 </a:t>
            </a:r>
            <a:r>
              <a:rPr lang="ru-RU" dirty="0"/>
              <a:t>и </a:t>
            </a:r>
            <a:r>
              <a:rPr lang="en-US" dirty="0">
                <a:latin typeface="American Typewriter" panose="02090604020004020304" pitchFamily="18" charset="0"/>
              </a:rPr>
              <a:t>ISO 15930) — </a:t>
            </a:r>
            <a:r>
              <a:rPr lang="ru-RU" dirty="0"/>
              <a:t>также известный как «</a:t>
            </a:r>
            <a:r>
              <a:rPr lang="en-US" dirty="0">
                <a:latin typeface="American Typewriter" panose="02090604020004020304" pitchFamily="18" charset="0"/>
              </a:rPr>
              <a:t>PDF </a:t>
            </a:r>
            <a:r>
              <a:rPr lang="ru-RU" dirty="0"/>
              <a:t>для обмена» — для графических технологий — обмена цифровыми данными допечатной подготовки</a:t>
            </a:r>
          </a:p>
          <a:p>
            <a:r>
              <a:rPr lang="en-US" dirty="0">
                <a:latin typeface="American Typewriter" panose="02090604020004020304" pitchFamily="18" charset="0"/>
                <a:hlinkClick r:id="rId3" tooltip="PDF/A"/>
              </a:rPr>
              <a:t>PDF/A</a:t>
            </a:r>
            <a:r>
              <a:rPr lang="en-US" dirty="0">
                <a:latin typeface="American Typewriter" panose="02090604020004020304" pitchFamily="18" charset="0"/>
              </a:rPr>
              <a:t> (</a:t>
            </a:r>
            <a:r>
              <a:rPr lang="ru-RU" dirty="0"/>
              <a:t>с 2005 года — серия стандартов </a:t>
            </a:r>
            <a:r>
              <a:rPr lang="en-US" dirty="0">
                <a:latin typeface="American Typewriter" panose="02090604020004020304" pitchFamily="18" charset="0"/>
              </a:rPr>
              <a:t>ISO 19005) — </a:t>
            </a:r>
            <a:r>
              <a:rPr lang="ru-RU" dirty="0"/>
              <a:t>также известный как «</a:t>
            </a:r>
            <a:r>
              <a:rPr lang="en-US" dirty="0">
                <a:latin typeface="American Typewriter" panose="02090604020004020304" pitchFamily="18" charset="0"/>
              </a:rPr>
              <a:t>PDF </a:t>
            </a:r>
            <a:r>
              <a:rPr lang="ru-RU" dirty="0"/>
              <a:t>для архива» — Управление документами — формат электронных документов для долгосрочного хранения</a:t>
            </a:r>
            <a:endParaRPr lang="en-US" dirty="0">
              <a:latin typeface="American Typewriter" panose="02090604020004020304" pitchFamily="18" charset="0"/>
            </a:endParaRPr>
          </a:p>
          <a:p>
            <a:r>
              <a:rPr lang="en-US" dirty="0">
                <a:latin typeface="American Typewriter" panose="02090604020004020304" pitchFamily="18" charset="0"/>
                <a:hlinkClick r:id="rId4" tooltip="PDF/E"/>
              </a:rPr>
              <a:t>PDF/E</a:t>
            </a:r>
            <a:r>
              <a:rPr lang="en-US" dirty="0">
                <a:latin typeface="American Typewriter" panose="02090604020004020304" pitchFamily="18" charset="0"/>
              </a:rPr>
              <a:t> (</a:t>
            </a:r>
            <a:r>
              <a:rPr lang="ru-RU" dirty="0"/>
              <a:t>с 2008 года — </a:t>
            </a:r>
            <a:r>
              <a:rPr lang="en-US" dirty="0">
                <a:latin typeface="American Typewriter" panose="02090604020004020304" pitchFamily="18" charset="0"/>
              </a:rPr>
              <a:t>ISO 24517) — </a:t>
            </a:r>
            <a:r>
              <a:rPr lang="ru-RU" dirty="0"/>
              <a:t>также известный как «</a:t>
            </a:r>
            <a:r>
              <a:rPr lang="en-US" dirty="0">
                <a:latin typeface="American Typewriter" panose="02090604020004020304" pitchFamily="18" charset="0"/>
              </a:rPr>
              <a:t>PDF </a:t>
            </a:r>
            <a:r>
              <a:rPr lang="ru-RU" dirty="0"/>
              <a:t>для инженеров» — Управление документами — формат инженерных документов с использованием </a:t>
            </a:r>
            <a:r>
              <a:rPr lang="en-US" dirty="0">
                <a:latin typeface="American Typewriter" panose="02090604020004020304" pitchFamily="18" charset="0"/>
              </a:rPr>
              <a:t>PDF </a:t>
            </a:r>
          </a:p>
          <a:p>
            <a:r>
              <a:rPr lang="en-US" dirty="0">
                <a:latin typeface="American Typewriter" panose="02090604020004020304" pitchFamily="18" charset="0"/>
                <a:hlinkClick r:id="rId5" tooltip="PDF/VT"/>
              </a:rPr>
              <a:t>PDF/VT</a:t>
            </a:r>
            <a:r>
              <a:rPr lang="en-US" dirty="0">
                <a:latin typeface="American Typewriter" panose="02090604020004020304" pitchFamily="18" charset="0"/>
              </a:rPr>
              <a:t> (</a:t>
            </a:r>
            <a:r>
              <a:rPr lang="ru-RU" dirty="0"/>
              <a:t>с 2010 года — </a:t>
            </a:r>
            <a:r>
              <a:rPr lang="en-US" dirty="0">
                <a:latin typeface="American Typewriter" panose="02090604020004020304" pitchFamily="18" charset="0"/>
              </a:rPr>
              <a:t>ISO 16612-2) — </a:t>
            </a:r>
            <a:r>
              <a:rPr lang="ru-RU" dirty="0"/>
              <a:t>также известный как «</a:t>
            </a:r>
            <a:r>
              <a:rPr lang="en-US" dirty="0">
                <a:latin typeface="American Typewriter" panose="02090604020004020304" pitchFamily="18" charset="0"/>
              </a:rPr>
              <a:t>PDF </a:t>
            </a:r>
            <a:r>
              <a:rPr lang="ru-RU" dirty="0"/>
              <a:t>для обмена переменными данными и транзакционной (</a:t>
            </a:r>
            <a:r>
              <a:rPr lang="en-US" dirty="0">
                <a:latin typeface="American Typewriter" panose="02090604020004020304" pitchFamily="18" charset="0"/>
              </a:rPr>
              <a:t>VT) </a:t>
            </a:r>
            <a:r>
              <a:rPr lang="ru-RU" dirty="0"/>
              <a:t>печати» </a:t>
            </a:r>
          </a:p>
          <a:p>
            <a:r>
              <a:rPr lang="en-US" dirty="0">
                <a:latin typeface="American Typewriter" panose="02090604020004020304" pitchFamily="18" charset="0"/>
                <a:hlinkClick r:id="rId6" tooltip="PDF/UA"/>
              </a:rPr>
              <a:t>PDF/UA</a:t>
            </a:r>
            <a:r>
              <a:rPr lang="en-US" dirty="0">
                <a:latin typeface="American Typewriter" panose="02090604020004020304" pitchFamily="18" charset="0"/>
              </a:rPr>
              <a:t> (</a:t>
            </a:r>
            <a:r>
              <a:rPr lang="ru-RU" dirty="0"/>
              <a:t>с 2012 года — </a:t>
            </a:r>
            <a:r>
              <a:rPr lang="en-US" dirty="0">
                <a:latin typeface="American Typewriter" panose="02090604020004020304" pitchFamily="18" charset="0"/>
              </a:rPr>
              <a:t>ISO 14289-1) — </a:t>
            </a:r>
            <a:r>
              <a:rPr lang="ru-RU" dirty="0"/>
              <a:t>также известный как «</a:t>
            </a:r>
            <a:r>
              <a:rPr lang="en-US" dirty="0">
                <a:latin typeface="American Typewriter" panose="02090604020004020304" pitchFamily="18" charset="0"/>
              </a:rPr>
              <a:t>PDF </a:t>
            </a:r>
            <a:r>
              <a:rPr lang="ru-RU" dirty="0"/>
              <a:t>для универсальной доступности»</a:t>
            </a:r>
          </a:p>
          <a:p>
            <a:r>
              <a:rPr lang="ru-RU" dirty="0"/>
              <a:t>В 2017 году Ассоциация </a:t>
            </a:r>
            <a:r>
              <a:rPr lang="en-US" dirty="0"/>
              <a:t>PDF </a:t>
            </a:r>
            <a:r>
              <a:rPr lang="ru-RU" dirty="0"/>
              <a:t>опубликовала подмножество </a:t>
            </a:r>
            <a:r>
              <a:rPr lang="en-US" dirty="0"/>
              <a:t>PDF 2.0 </a:t>
            </a:r>
            <a:r>
              <a:rPr lang="ru-RU" dirty="0"/>
              <a:t>под названием </a:t>
            </a:r>
            <a:r>
              <a:rPr lang="en-US" dirty="0"/>
              <a:t>PDF/raster 1.0.</a:t>
            </a:r>
            <a:r>
              <a:rPr lang="en-US" baseline="30000" dirty="0"/>
              <a:t> </a:t>
            </a:r>
            <a:r>
              <a:rPr lang="en-US" dirty="0"/>
              <a:t>PDF/raster </a:t>
            </a:r>
            <a:r>
              <a:rPr lang="ru-RU" dirty="0"/>
              <a:t>предназначен для хранения, передачи и обмена многостраничными документами с растровыми изображениями, особенно отсканированными документами.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69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1F9A0C1C-8ABC-401B-8FE9-AC9327C4C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93AF9-6F7F-902D-ECC3-EDF60763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b="1" cap="all"/>
              <a:t>memoQ (PDF Filter):</a:t>
            </a:r>
            <a:r>
              <a:rPr lang="en-US" sz="2000" cap="all"/>
              <a:t/>
            </a:r>
            <a:br>
              <a:rPr lang="en-US" sz="2000" cap="all"/>
            </a:br>
            <a:r>
              <a:rPr lang="en-US" sz="2000" cap="all"/>
              <a:t/>
            </a:r>
            <a:br>
              <a:rPr lang="en-US" sz="2000" cap="all"/>
            </a:br>
            <a:r>
              <a:rPr lang="en-US" sz="2000" cap="all"/>
              <a:t/>
            </a:r>
            <a:br>
              <a:rPr lang="en-US" sz="2000" cap="all"/>
            </a:br>
            <a:r>
              <a:rPr lang="en-US" sz="2000" cap="all"/>
              <a:t>Также использует геометрический и лингвистический анализ. Отличается несколько иным, более "агрессивным" подходом к сегментации.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BA5783C3-2F96-40A7-A24F-30CB07AA3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A9D08DBA-0326-4C4E-ACFB-576F3ABDD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снимок экрана, программное обеспечение, Значок на компьютер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CBCC7E50-A542-5400-D139-098388A2E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23" y="2133363"/>
            <a:ext cx="5659222" cy="2790466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44450">
            <a:extrusionClr>
              <a:schemeClr val="tx1"/>
            </a:extrusionClr>
          </a:sp3d>
        </p:spPr>
      </p:pic>
    </p:spTree>
    <p:extLst>
      <p:ext uri="{BB962C8B-B14F-4D97-AF65-F5344CB8AC3E}">
        <p14:creationId xmlns:p14="http://schemas.microsoft.com/office/powerpoint/2010/main" val="4134967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01C5EB-DD23-887E-297B-D969A025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Достоинства: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43EF87-6A27-F6CD-3F86-C6A45C97C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Простота и скорость:</a:t>
            </a:r>
            <a:r>
              <a:rPr lang="ru-RU" dirty="0"/>
              <a:t> </a:t>
            </a:r>
            <a:r>
              <a:rPr lang="ru-RU" dirty="0"/>
              <a:t>з</a:t>
            </a:r>
            <a:r>
              <a:rPr lang="ru-RU" dirty="0" smtClean="0"/>
              <a:t>ачастую </a:t>
            </a:r>
            <a:r>
              <a:rPr lang="ru-RU" dirty="0"/>
              <a:t>работает быстрее аналога в </a:t>
            </a:r>
            <a:r>
              <a:rPr lang="en-US" dirty="0"/>
              <a:t>Trados </a:t>
            </a:r>
            <a:r>
              <a:rPr lang="ru-RU" dirty="0"/>
              <a:t>на простых документах.</a:t>
            </a:r>
          </a:p>
          <a:p>
            <a:r>
              <a:rPr lang="ru-RU" b="1" dirty="0"/>
              <a:t>Эффективная работа со списками и маркерами:</a:t>
            </a:r>
            <a:r>
              <a:rPr lang="ru-RU" dirty="0"/>
              <a:t> </a:t>
            </a:r>
            <a:r>
              <a:rPr lang="ru-RU" dirty="0" smtClean="0"/>
              <a:t>корректно </a:t>
            </a:r>
            <a:r>
              <a:rPr lang="ru-RU" dirty="0"/>
              <a:t>распознаёт и сегментирует элементы списков.</a:t>
            </a:r>
          </a:p>
          <a:p>
            <a:r>
              <a:rPr lang="ru-RU" b="1" dirty="0"/>
              <a:t>Хорошая интеграция с внешними </a:t>
            </a:r>
            <a:r>
              <a:rPr lang="en-US" b="1" dirty="0"/>
              <a:t>OCR:</a:t>
            </a:r>
            <a:r>
              <a:rPr lang="en-US" dirty="0"/>
              <a:t> </a:t>
            </a:r>
            <a:r>
              <a:rPr lang="ru-RU" dirty="0" smtClean="0"/>
              <a:t>позволяет </a:t>
            </a:r>
            <a:r>
              <a:rPr lang="ru-RU" dirty="0"/>
              <a:t>относительно легко подключить результаты стороннего </a:t>
            </a:r>
            <a:r>
              <a:rPr lang="en-US" dirty="0"/>
              <a:t>OCR (</a:t>
            </a:r>
            <a:r>
              <a:rPr lang="ru-RU" dirty="0"/>
              <a:t>например, из </a:t>
            </a:r>
            <a:r>
              <a:rPr lang="en-US" dirty="0" err="1"/>
              <a:t>Abbyy</a:t>
            </a:r>
            <a:r>
              <a:rPr lang="en-US" dirty="0"/>
              <a:t> FineReader) </a:t>
            </a:r>
            <a:r>
              <a:rPr lang="ru-RU" dirty="0"/>
              <a:t>через формат </a:t>
            </a:r>
            <a:r>
              <a:rPr lang="en-US" dirty="0"/>
              <a:t>XLIFF.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070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B3CDFC-2B8E-9796-A79A-E419D802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Недостатки: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3D1A22-2A05-02C0-F406-EA7ACEA84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Меньшая </a:t>
            </a:r>
            <a:r>
              <a:rPr lang="ru-RU" b="1" dirty="0" err="1"/>
              <a:t>настраиваемость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smtClean="0"/>
              <a:t>по </a:t>
            </a:r>
            <a:r>
              <a:rPr lang="ru-RU" dirty="0"/>
              <a:t>сравнению с "</a:t>
            </a:r>
            <a:r>
              <a:rPr lang="en-US" dirty="0"/>
              <a:t>Advanced PDF Filter" </a:t>
            </a:r>
            <a:r>
              <a:rPr lang="ru-RU" dirty="0"/>
              <a:t>от </a:t>
            </a:r>
            <a:r>
              <a:rPr lang="en-US" dirty="0" smtClean="0"/>
              <a:t>SDL</a:t>
            </a:r>
            <a:r>
              <a:rPr lang="ru-RU" dirty="0" smtClean="0"/>
              <a:t> </a:t>
            </a:r>
            <a:r>
              <a:rPr lang="de-DE" dirty="0" err="1" smtClean="0"/>
              <a:t>Trados</a:t>
            </a:r>
            <a:r>
              <a:rPr lang="en-US" dirty="0" smtClean="0"/>
              <a:t>, </a:t>
            </a:r>
            <a:r>
              <a:rPr lang="ru-RU" dirty="0"/>
              <a:t>имеет менее гибкие настройки зонирования.</a:t>
            </a:r>
          </a:p>
          <a:p>
            <a:r>
              <a:rPr lang="ru-RU" b="1" dirty="0"/>
              <a:t>Проблемы с комплексной вёрсткой:</a:t>
            </a:r>
            <a:r>
              <a:rPr lang="ru-RU" dirty="0"/>
              <a:t> </a:t>
            </a:r>
            <a:r>
              <a:rPr lang="ru-RU" dirty="0" smtClean="0"/>
              <a:t>чаще </a:t>
            </a:r>
            <a:r>
              <a:rPr lang="ru-RU" dirty="0"/>
              <a:t>"ломает" структуру сложных многоколоночных макетов, превращая их в линейный текст.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530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33258E-4EA4-4D7F-C027-E3816FFB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Сторонние движки: </a:t>
            </a:r>
            <a:r>
              <a:rPr lang="en-US" b="1" dirty="0" err="1"/>
              <a:t>Abbyy</a:t>
            </a:r>
            <a:r>
              <a:rPr lang="en-US" b="1" dirty="0"/>
              <a:t> FineReader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98C033-7E61-35BE-E019-413201577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886200"/>
          </a:xfrm>
        </p:spPr>
        <p:txBody>
          <a:bodyPr>
            <a:normAutofit/>
          </a:bodyPr>
          <a:lstStyle/>
          <a:p>
            <a:r>
              <a:rPr lang="ru-RU" sz="1800" dirty="0"/>
              <a:t>Подобные инструменты изначально создавались как самостоятельные продукты для конвертации и обработки документов. Их интеграция в процесс перевода часто является двухэтапной: конвертация в промежуточный формат (</a:t>
            </a:r>
            <a:r>
              <a:rPr lang="en-US" sz="1800" dirty="0"/>
              <a:t>DOCX, RTF, XLIFF) </a:t>
            </a:r>
            <a:r>
              <a:rPr lang="ru-RU" sz="1800" dirty="0"/>
              <a:t>с последующей загрузкой в </a:t>
            </a:r>
            <a:r>
              <a:rPr lang="en-US" sz="1800" dirty="0"/>
              <a:t>CAT-</a:t>
            </a:r>
            <a:r>
              <a:rPr lang="ru-RU" sz="1800" dirty="0"/>
              <a:t>инструмент.</a:t>
            </a:r>
          </a:p>
          <a:p>
            <a:r>
              <a:rPr lang="en-US" sz="1800" b="1" dirty="0" err="1"/>
              <a:t>Abbyy</a:t>
            </a:r>
            <a:r>
              <a:rPr lang="en-US" sz="1800" b="1" dirty="0"/>
              <a:t> FineReader </a:t>
            </a:r>
            <a:r>
              <a:rPr lang="ru-RU" sz="1800" b="1" dirty="0"/>
              <a:t>– </a:t>
            </a:r>
            <a:r>
              <a:rPr lang="ru-RU" sz="1800" dirty="0"/>
              <a:t>это</a:t>
            </a:r>
            <a:r>
              <a:rPr lang="ru-RU" sz="1800" b="1" dirty="0"/>
              <a:t> </a:t>
            </a:r>
            <a:r>
              <a:rPr lang="ru-RU" sz="1800" dirty="0"/>
              <a:t>флагманский продукт в области </a:t>
            </a:r>
            <a:r>
              <a:rPr lang="en-US" sz="1800" dirty="0"/>
              <a:t>OCR </a:t>
            </a:r>
            <a:r>
              <a:rPr lang="ru-RU" sz="1800" dirty="0"/>
              <a:t>и интеллектуального анализа документов. Использует мощнейшие алгоритмы распознавания образов, адаптивные классификаторы документов и встроенные лингвистические словари для пост-обработки.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6" name="Рисунок 5" descr="Изображение выглядит как текст, снимок экрана, логотип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F0EBE43D-ADF5-356D-B37A-D8FC92806A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67" r="14754"/>
          <a:stretch>
            <a:fillRect/>
          </a:stretch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69B4E7F0-14FB-3786-D6AB-5CFB13C1B0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67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853A6B-CAB9-2EC2-EF37-BAAD1F20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Достоинства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6A124A-2441-FBF1-2FD9-D7EB60D9A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Отличное качество </a:t>
            </a:r>
            <a:r>
              <a:rPr lang="en-US" b="1" dirty="0"/>
              <a:t>OCR:</a:t>
            </a:r>
            <a:r>
              <a:rPr lang="en-US" dirty="0"/>
              <a:t> </a:t>
            </a:r>
            <a:r>
              <a:rPr lang="ru-RU" dirty="0" smtClean="0"/>
              <a:t>лучшее </a:t>
            </a:r>
            <a:r>
              <a:rPr lang="ru-RU" dirty="0"/>
              <a:t>на рынке распознавание текста со сканированных изображений, в том числе низкого качества.</a:t>
            </a:r>
          </a:p>
          <a:p>
            <a:r>
              <a:rPr lang="ru-RU" b="1" dirty="0"/>
              <a:t>Сохранение сложной вёрстки:</a:t>
            </a:r>
            <a:r>
              <a:rPr lang="ru-RU" dirty="0"/>
              <a:t> </a:t>
            </a:r>
            <a:r>
              <a:rPr lang="ru-RU" dirty="0" smtClean="0"/>
              <a:t>уникальная </a:t>
            </a:r>
            <a:r>
              <a:rPr lang="ru-RU" dirty="0"/>
              <a:t>способность анализировать и воспроизводить таблицы, колонки, шрифты и графику с </a:t>
            </a:r>
            <a:r>
              <a:rPr lang="ru-RU" dirty="0" smtClean="0"/>
              <a:t>большой точностью</a:t>
            </a:r>
            <a:r>
              <a:rPr lang="ru-RU" dirty="0"/>
              <a:t>. Создаваемый </a:t>
            </a:r>
            <a:r>
              <a:rPr lang="en-US" dirty="0"/>
              <a:t>DOCX-</a:t>
            </a:r>
            <a:r>
              <a:rPr lang="ru-RU" dirty="0"/>
              <a:t>файл визуально почти идентичен исходному </a:t>
            </a:r>
            <a:r>
              <a:rPr lang="en-US" dirty="0"/>
              <a:t>PDF.</a:t>
            </a:r>
          </a:p>
          <a:p>
            <a:r>
              <a:rPr lang="ru-RU" b="1" dirty="0"/>
              <a:t>Распознавание "гибридных" </a:t>
            </a:r>
            <a:r>
              <a:rPr lang="en-US" b="1" dirty="0"/>
              <a:t>PDF:</a:t>
            </a:r>
            <a:r>
              <a:rPr lang="en-US" dirty="0"/>
              <a:t> </a:t>
            </a:r>
            <a:r>
              <a:rPr lang="ru-RU" dirty="0" smtClean="0"/>
              <a:t>эффективно </a:t>
            </a:r>
            <a:r>
              <a:rPr lang="ru-RU" dirty="0"/>
              <a:t>обрабатывает документы, где часть текста — это текстовый слой, а часть — изображения.</a:t>
            </a:r>
          </a:p>
          <a:p>
            <a:r>
              <a:rPr lang="ru-RU" b="1" dirty="0"/>
              <a:t>Поддержка 190+ языков:</a:t>
            </a:r>
            <a:r>
              <a:rPr lang="ru-RU" dirty="0"/>
              <a:t> </a:t>
            </a:r>
            <a:r>
              <a:rPr lang="ru-RU" dirty="0" smtClean="0"/>
              <a:t>критически </a:t>
            </a:r>
            <a:r>
              <a:rPr lang="ru-RU" dirty="0"/>
              <a:t>важно для экзотических языков.</a:t>
            </a:r>
          </a:p>
        </p:txBody>
      </p:sp>
    </p:spTree>
    <p:extLst>
      <p:ext uri="{BB962C8B-B14F-4D97-AF65-F5344CB8AC3E}">
        <p14:creationId xmlns:p14="http://schemas.microsoft.com/office/powerpoint/2010/main" val="1829578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B36CAC-F598-6556-FEA7-5AAA8F09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Недостатки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098460-18FC-9D3B-2D90-5E95B303C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Высокая стоимость:</a:t>
            </a:r>
            <a:r>
              <a:rPr lang="ru-RU" dirty="0"/>
              <a:t> </a:t>
            </a:r>
            <a:r>
              <a:rPr lang="ru-RU" dirty="0" smtClean="0"/>
              <a:t>лицензия </a:t>
            </a:r>
            <a:r>
              <a:rPr lang="ru-RU" dirty="0"/>
              <a:t>существенно дороже многих </a:t>
            </a:r>
            <a:r>
              <a:rPr lang="en-US" dirty="0"/>
              <a:t>CAT-</a:t>
            </a:r>
            <a:r>
              <a:rPr lang="ru-RU" dirty="0"/>
              <a:t>инструментов.</a:t>
            </a:r>
          </a:p>
          <a:p>
            <a:r>
              <a:rPr lang="ru-RU" b="1" dirty="0"/>
              <a:t>Двухэтапный процесс:</a:t>
            </a:r>
            <a:r>
              <a:rPr lang="ru-RU" dirty="0"/>
              <a:t> </a:t>
            </a:r>
            <a:r>
              <a:rPr lang="ru-RU" dirty="0" smtClean="0"/>
              <a:t>работа </a:t>
            </a:r>
            <a:r>
              <a:rPr lang="ru-RU" dirty="0"/>
              <a:t>ведётся вне </a:t>
            </a:r>
            <a:r>
              <a:rPr lang="en-US" dirty="0"/>
              <a:t>CAT-</a:t>
            </a:r>
            <a:r>
              <a:rPr lang="ru-RU" dirty="0"/>
              <a:t>среды. Любые правки в исходнике требуют повторной конвертации.</a:t>
            </a:r>
          </a:p>
          <a:p>
            <a:r>
              <a:rPr lang="ru-RU" b="1" dirty="0" smtClean="0"/>
              <a:t>Избыточность функционала </a:t>
            </a:r>
            <a:r>
              <a:rPr lang="ru-RU" b="1" dirty="0"/>
              <a:t>для простых текстовых </a:t>
            </a:r>
            <a:r>
              <a:rPr lang="en-US" b="1" dirty="0"/>
              <a:t>PDF:</a:t>
            </a:r>
            <a:r>
              <a:rPr lang="en-US" dirty="0"/>
              <a:t> </a:t>
            </a:r>
            <a:r>
              <a:rPr lang="ru-RU" dirty="0" smtClean="0"/>
              <a:t>не </a:t>
            </a:r>
            <a:r>
              <a:rPr lang="ru-RU" dirty="0"/>
              <a:t>имеет смысла использовать для простых документов, созданных </a:t>
            </a:r>
            <a:r>
              <a:rPr lang="ru-RU" dirty="0" smtClean="0"/>
              <a:t>в </a:t>
            </a:r>
            <a:r>
              <a:rPr lang="en-US" dirty="0" smtClean="0"/>
              <a:t>Word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681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A66218C-B0C9-B522-CB62-696651660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310" y="480515"/>
            <a:ext cx="5067379" cy="5892302"/>
          </a:xfrm>
          <a:prstGeom prst="rect">
            <a:avLst/>
          </a:prstGeom>
          <a:scene3d>
            <a:camera prst="orthographicFront"/>
            <a:lightRig rig="threePt" dir="t"/>
          </a:scene3d>
          <a:sp3d contourW="50800"/>
        </p:spPr>
      </p:pic>
    </p:spTree>
    <p:extLst>
      <p:ext uri="{BB962C8B-B14F-4D97-AF65-F5344CB8AC3E}">
        <p14:creationId xmlns:p14="http://schemas.microsoft.com/office/powerpoint/2010/main" val="782103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5B0D08-75DB-8E0E-D4CE-A3DE232B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Adobe Acrobat Pro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D12722-7DC1-81BE-BC54-3CB816B1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ru-RU"/>
              <a:t>Использует "родные" технологии </a:t>
            </a:r>
            <a:r>
              <a:rPr lang="en-US"/>
              <a:t>Adobe </a:t>
            </a:r>
            <a:r>
              <a:rPr lang="ru-RU"/>
              <a:t>для декомпозиции </a:t>
            </a:r>
            <a:r>
              <a:rPr lang="en-US"/>
              <a:t>PDF-</a:t>
            </a:r>
            <a:r>
              <a:rPr lang="ru-RU"/>
              <a:t>файла. Имеет доступ к внутренней структуре документа, которую не видят сторонние парсеры.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Изображение выглядит как текст, снимок экрана, программное обеспечение, Значок на компьютер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861D4437-0D86-E595-3325-F7D1FCD74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67" y="1411616"/>
            <a:ext cx="6517065" cy="3714726"/>
          </a:xfrm>
          <a:prstGeom prst="rect">
            <a:avLst/>
          </a:prstGeom>
          <a:scene3d>
            <a:camera prst="orthographicFront"/>
            <a:lightRig rig="threePt" dir="t"/>
          </a:scene3d>
          <a:sp3d contourW="57150"/>
        </p:spPr>
      </p:pic>
    </p:spTree>
    <p:extLst>
      <p:ext uri="{BB962C8B-B14F-4D97-AF65-F5344CB8AC3E}">
        <p14:creationId xmlns:p14="http://schemas.microsoft.com/office/powerpoint/2010/main" val="1682011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146952-76E5-F894-2245-9FCF1E34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Достоинства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50F538-39E7-2486-5AB7-28BC342A5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Прямой доступ к исходным данным:</a:t>
            </a:r>
            <a:r>
              <a:rPr lang="ru-RU" dirty="0"/>
              <a:t> как продукт от создателя стандарта </a:t>
            </a:r>
            <a:r>
              <a:rPr lang="en-US" dirty="0"/>
              <a:t>PDF, Acrobat </a:t>
            </a:r>
            <a:r>
              <a:rPr lang="ru-RU" dirty="0"/>
              <a:t>теоретически имеет наибольшие шансы корректно </a:t>
            </a:r>
            <a:r>
              <a:rPr lang="ru-RU" dirty="0" smtClean="0"/>
              <a:t>воспринять любой </a:t>
            </a:r>
            <a:r>
              <a:rPr lang="ru-RU" dirty="0"/>
              <a:t>файл.</a:t>
            </a:r>
          </a:p>
          <a:p>
            <a:r>
              <a:rPr lang="ru-RU" b="1" dirty="0"/>
              <a:t>Хорошее распознавание тегированных </a:t>
            </a:r>
            <a:r>
              <a:rPr lang="en-US" b="1" dirty="0"/>
              <a:t>PDF:</a:t>
            </a:r>
            <a:r>
              <a:rPr lang="en-US" dirty="0"/>
              <a:t> </a:t>
            </a:r>
            <a:r>
              <a:rPr lang="ru-RU" dirty="0"/>
              <a:t>если документ изначально создан с логической структурой, </a:t>
            </a:r>
            <a:r>
              <a:rPr lang="en-US" dirty="0"/>
              <a:t>Acrobat </a:t>
            </a:r>
            <a:r>
              <a:rPr lang="ru-RU" dirty="0"/>
              <a:t>идеально её извлекает.</a:t>
            </a:r>
          </a:p>
          <a:p>
            <a:r>
              <a:rPr lang="ru-RU" b="1" dirty="0"/>
              <a:t>Интегрированный </a:t>
            </a:r>
            <a:r>
              <a:rPr lang="en-US" b="1" dirty="0"/>
              <a:t>OCR:</a:t>
            </a:r>
            <a:r>
              <a:rPr lang="en-US" dirty="0"/>
              <a:t> </a:t>
            </a:r>
            <a:r>
              <a:rPr lang="ru-RU" dirty="0"/>
              <a:t>имеет встроенный, достаточно качественный движок </a:t>
            </a:r>
            <a:r>
              <a:rPr lang="en-US" dirty="0"/>
              <a:t>OCR </a:t>
            </a:r>
            <a:r>
              <a:rPr lang="ru-RU" dirty="0"/>
              <a:t>для сканированных документов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073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C7DCE-CF8F-2B35-095C-319CCF28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Недостатки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5C3D4B-A471-8469-A8D6-6C409486B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Непредсказуемость результата:</a:t>
            </a:r>
            <a:r>
              <a:rPr lang="ru-RU" sz="2400" dirty="0"/>
              <a:t> качество экспорта может </a:t>
            </a:r>
            <a:r>
              <a:rPr lang="ru-RU" sz="2400" dirty="0" smtClean="0"/>
              <a:t>значительно варьироваться </a:t>
            </a:r>
            <a:r>
              <a:rPr lang="ru-RU" sz="2400" dirty="0"/>
              <a:t>от документа к документу. Иногда результат бывает хуже, чем у специализированных конкурентов.</a:t>
            </a:r>
          </a:p>
          <a:p>
            <a:r>
              <a:rPr lang="ru-RU" sz="2400" b="1" dirty="0"/>
              <a:t>Создание сложной разметки:</a:t>
            </a:r>
            <a:r>
              <a:rPr lang="ru-RU" sz="2400" dirty="0"/>
              <a:t> экспортируемый </a:t>
            </a:r>
            <a:r>
              <a:rPr lang="en-US" sz="2400" dirty="0"/>
              <a:t>DOCX-</a:t>
            </a:r>
            <a:r>
              <a:rPr lang="ru-RU" sz="2400" dirty="0"/>
              <a:t>файл может быть перегружен стилями и надстройками, что затрудняет работу с ним в </a:t>
            </a:r>
            <a:r>
              <a:rPr lang="en-US" sz="2400" dirty="0"/>
              <a:t>CAT-</a:t>
            </a:r>
            <a:r>
              <a:rPr lang="ru-RU" sz="2400" dirty="0"/>
              <a:t>системе.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79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2DAC179-C790-4427-B1A0-AF7E55B8E6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EBF2F0-B046-7290-CC8E-6782CE68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ru-RU"/>
              <a:t>Цели создания </a:t>
            </a:r>
            <a:r>
              <a:rPr lang="de-DE"/>
              <a:t>PDF</a:t>
            </a:r>
            <a:endParaRPr lang="ru-RU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A392D87-3787-45D6-976E-B85674C090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3836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EFE8E04-DEE3-49FD-89A2-285FAD1CB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03B1A3AF-4F01-7EE0-8B0F-AD31D909F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582777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083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2A9E2F-21C9-A990-9E50-6A42BB58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Сравнение САТ-фильтров и сторонних </a:t>
            </a:r>
            <a:r>
              <a:rPr lang="ru-RU" dirty="0" smtClean="0"/>
              <a:t>движков </a:t>
            </a:r>
            <a:r>
              <a:rPr lang="de-DE" dirty="0" smtClean="0"/>
              <a:t>OCR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239B33-FB88-F509-7487-CFC033DED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Интеграция в процесс перевода: лучше фильтры САТ-программ, т.к. интеграция там прямая, в отличие от двухэтапного процесса со сторонними движками.</a:t>
            </a:r>
          </a:p>
          <a:p>
            <a:r>
              <a:rPr lang="ru-RU" dirty="0"/>
              <a:t>Идеальный тип документа: в САТ можно редактировать только документы с простой или средней версткой, без артефактов. В сторонних движках сложные документы, гибридные файлы</a:t>
            </a:r>
          </a:p>
          <a:p>
            <a:r>
              <a:rPr lang="ru-RU" dirty="0"/>
              <a:t>Качество </a:t>
            </a:r>
            <a:r>
              <a:rPr lang="de-DE" dirty="0"/>
              <a:t>OCR</a:t>
            </a:r>
            <a:r>
              <a:rPr lang="ru-RU" dirty="0"/>
              <a:t>: в САТ низкое качество, требуется предобработка. В сторонних движках – высокое.</a:t>
            </a:r>
          </a:p>
          <a:p>
            <a:r>
              <a:rPr lang="ru-RU" dirty="0"/>
              <a:t>Сохранение сложной верстки: в САТ – среднее. У сторонних движков – высокое.</a:t>
            </a:r>
          </a:p>
          <a:p>
            <a:r>
              <a:rPr lang="ru-RU" dirty="0"/>
              <a:t>Необходимость ручного вмешательства: в САТ – высокая необходимость, у сторонних движков – среднее (контроль качества конвертации).</a:t>
            </a:r>
          </a:p>
        </p:txBody>
      </p:sp>
    </p:spTree>
    <p:extLst>
      <p:ext uri="{BB962C8B-B14F-4D97-AF65-F5344CB8AC3E}">
        <p14:creationId xmlns:p14="http://schemas.microsoft.com/office/powerpoint/2010/main" val="2398352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A204626-2220-4678-A939-FD94EA7B53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B090DB-441A-0D4C-BF35-06E30208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799"/>
            <a:ext cx="5958837" cy="1963615"/>
          </a:xfrm>
        </p:spPr>
        <p:txBody>
          <a:bodyPr>
            <a:normAutofit/>
          </a:bodyPr>
          <a:lstStyle/>
          <a:p>
            <a:r>
              <a:rPr lang="ru-RU" sz="2800" b="1" dirty="0"/>
              <a:t>Юридические и этические риски: редактирование подписей, печатей, штампов и метаданных в </a:t>
            </a:r>
            <a:r>
              <a:rPr lang="de-DE" sz="2800" b="1" dirty="0"/>
              <a:t>PDF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538C2E-711F-85B3-91A1-93A9BE351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958837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Работа с редактированием документов соприкасается напрямую с областями права, корпоративной безопасности и профессиональной этики. Неправильные действия могут привести к аннулированию документа, судебным искам и потере репутации.</a:t>
            </a:r>
          </a:p>
          <a:p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B97D8A6-1C5A-42B6-AE78-F3D0F9BDF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7" name="Graphic 6" descr="Office Worker">
            <a:extLst>
              <a:ext uri="{FF2B5EF4-FFF2-40B4-BE49-F238E27FC236}">
                <a16:creationId xmlns:a16="http://schemas.microsoft.com/office/drawing/2014/main" xmlns="" id="{CC42D78E-20AD-74A9-3F1A-F2E7ADFEF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52340" y="1778834"/>
            <a:ext cx="3299579" cy="329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9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5D3B20-B75E-E681-6F79-0F593E24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Юридический статус электронной подписи и печати в </a:t>
            </a:r>
            <a:r>
              <a:rPr lang="en-US" b="1" dirty="0"/>
              <a:t>PDF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726FEF-D9B2-E54D-000D-2D893CDAF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Квалифицированная и неквалифицированная электронная подпись (КЭП/НЭП):</a:t>
            </a:r>
          </a:p>
          <a:p>
            <a:pPr marL="0" indent="0">
              <a:buNone/>
            </a:pPr>
            <a:r>
              <a:rPr lang="ru-RU" dirty="0"/>
              <a:t>Электронная подпись в </a:t>
            </a:r>
            <a:r>
              <a:rPr lang="en-US" dirty="0"/>
              <a:t>PDF — </a:t>
            </a:r>
            <a:r>
              <a:rPr lang="ru-RU" dirty="0"/>
              <a:t>это не изображение, а криптографический </a:t>
            </a:r>
            <a:r>
              <a:rPr lang="ru-RU" dirty="0" err="1"/>
              <a:t>хеш</a:t>
            </a:r>
            <a:r>
              <a:rPr lang="ru-RU" dirty="0"/>
              <a:t>, созданный с использованием закрытого ключа и привязанный к содержимому документа. Любое изменение документа после подписания делает подпись недействительной.</a:t>
            </a:r>
          </a:p>
        </p:txBody>
      </p:sp>
    </p:spTree>
    <p:extLst>
      <p:ext uri="{BB962C8B-B14F-4D97-AF65-F5344CB8AC3E}">
        <p14:creationId xmlns:p14="http://schemas.microsoft.com/office/powerpoint/2010/main" val="873481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E1EEC6D-725F-29BF-1230-1318F3CD4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600" y="1069038"/>
            <a:ext cx="11226799" cy="47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32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B404C0-D462-7645-D26D-24EDBA5E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28600"/>
            <a:ext cx="9601200" cy="1485900"/>
          </a:xfrm>
        </p:spPr>
        <p:txBody>
          <a:bodyPr/>
          <a:lstStyle/>
          <a:p>
            <a:r>
              <a:rPr lang="ru-RU" dirty="0"/>
              <a:t>Технический и юридический аспекты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E3ADBA-4074-5B13-47AE-B898CF8EA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4480"/>
            <a:ext cx="9601200" cy="4312920"/>
          </a:xfrm>
        </p:spPr>
        <p:txBody>
          <a:bodyPr>
            <a:normAutofit/>
          </a:bodyPr>
          <a:lstStyle/>
          <a:p>
            <a:r>
              <a:rPr lang="ru-RU" dirty="0"/>
              <a:t>Электронная подпись в </a:t>
            </a:r>
            <a:r>
              <a:rPr lang="en-US" dirty="0"/>
              <a:t>PDF — </a:t>
            </a:r>
            <a:r>
              <a:rPr lang="ru-RU" dirty="0"/>
              <a:t>это не изображение, а криптографический </a:t>
            </a:r>
            <a:r>
              <a:rPr lang="ru-RU" dirty="0" err="1"/>
              <a:t>хеш</a:t>
            </a:r>
            <a:r>
              <a:rPr lang="ru-RU" dirty="0"/>
              <a:t>, созданный с использованием закрытого ключа и привязанный к содержимому документа. Любое изменение документа после подписания делает подпись недействительной.</a:t>
            </a:r>
          </a:p>
          <a:p>
            <a:r>
              <a:rPr lang="ru-RU" dirty="0"/>
              <a:t>В большинстве юрисдикций (включая РФ по закону № 63-ФЗ, </a:t>
            </a:r>
            <a:r>
              <a:rPr lang="en-US" dirty="0"/>
              <a:t>EU </a:t>
            </a:r>
            <a:r>
              <a:rPr lang="en-US" dirty="0" err="1"/>
              <a:t>eIDAS</a:t>
            </a:r>
            <a:r>
              <a:rPr lang="en-US" dirty="0"/>
              <a:t>) </a:t>
            </a:r>
            <a:r>
              <a:rPr lang="ru-RU" dirty="0"/>
              <a:t>КЭП приравнена к собственноручной подписи и имеет полную юридическую силу. НЭП может подтвердить факт подписания, но не всегда достаточна для серьёзных сделок.</a:t>
            </a:r>
          </a:p>
          <a:p>
            <a:r>
              <a:rPr lang="en-US" b="1" dirty="0" err="1"/>
              <a:t>eIDAS</a:t>
            </a:r>
            <a:r>
              <a:rPr lang="en-US" dirty="0"/>
              <a:t> – electronic </a:t>
            </a:r>
            <a:r>
              <a:rPr lang="en-US" dirty="0" err="1"/>
              <a:t>IDentification</a:t>
            </a:r>
            <a:r>
              <a:rPr lang="en-US" dirty="0"/>
              <a:t>, Authentication and trust Services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Вывод</a:t>
            </a:r>
            <a:r>
              <a:rPr lang="ru-RU" dirty="0"/>
              <a:t>: </a:t>
            </a:r>
            <a:r>
              <a:rPr lang="ru-RU" dirty="0">
                <a:solidFill>
                  <a:srgbClr val="FF0000"/>
                </a:solidFill>
              </a:rPr>
              <a:t>любая попытка заменить текст в подписанном документе без предварительного снятия подписи (если это технически возможно) или без согласования с заказчиком является грубейшим нарушением и даже уголовно наказуемым деянием.</a:t>
            </a:r>
          </a:p>
        </p:txBody>
      </p:sp>
    </p:spTree>
    <p:extLst>
      <p:ext uri="{BB962C8B-B14F-4D97-AF65-F5344CB8AC3E}">
        <p14:creationId xmlns:p14="http://schemas.microsoft.com/office/powerpoint/2010/main" val="2169580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C87540-5BE1-6323-087B-C1FDB768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94460"/>
            <a:ext cx="9601200" cy="447294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Изображение подписи или печати, вставленное в </a:t>
            </a:r>
            <a:r>
              <a:rPr lang="en-US" sz="2400" dirty="0"/>
              <a:t>PDF </a:t>
            </a:r>
            <a:r>
              <a:rPr lang="ru-RU" sz="2400" dirty="0"/>
              <a:t>без криптографической защиты (просто как картинка), не имеет самостоятельной юридической силы.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Риск для переводчика: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dirty="0"/>
              <a:t>Удаление, перемещение или модификация такого графического элемента может быть расценено как подлог документа, особенно если это приводит к изменению его смысла или сторон, его подписавших.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062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2013B1-50B0-0095-B527-43E04B99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Прямые юридические риски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31C561-DADD-3D71-96BB-4BF8B514D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Незаконное изменение официального документа (подлог): </a:t>
            </a:r>
            <a:r>
              <a:rPr lang="ru-RU" dirty="0"/>
              <a:t>внесение изменений в документ, имеющий юридическую силу без полномочий. Даже если это всего лишь перевод.</a:t>
            </a:r>
          </a:p>
          <a:p>
            <a:r>
              <a:rPr lang="ru-RU" b="1" dirty="0"/>
              <a:t>Нарушение целостности доказательства:</a:t>
            </a:r>
            <a:r>
              <a:rPr lang="ru-RU" dirty="0"/>
              <a:t> в случае судебного слушания или разбирательства в арбитраже любое изменение документа или его метаданных (дата создания, автор) ставит под сомнение его достоверность.</a:t>
            </a:r>
          </a:p>
          <a:p>
            <a:r>
              <a:rPr lang="ru-RU" b="1" dirty="0"/>
              <a:t>Нарушение законодательства касательно электронной подписи </a:t>
            </a:r>
            <a:r>
              <a:rPr lang="ru-RU" dirty="0"/>
              <a:t>– преступление в сфере компьютерной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688787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F726DC-69E8-75D8-DA3F-A42DF5B3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Косвенные риски, репутационные риски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3E9B16-1180-3941-3579-E32F46281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Гражданско-правовая ответственность:</a:t>
            </a:r>
            <a:r>
              <a:rPr lang="ru-RU" dirty="0"/>
              <a:t> если вследствие неправильного перевода или "поломки" подписи клиент понёс убытки, он может взыскать их с переводчика или бюро переводов по договору оказания услуг.</a:t>
            </a:r>
          </a:p>
          <a:p>
            <a:r>
              <a:rPr lang="ru-RU" b="1" dirty="0"/>
              <a:t>Потеря доверия и репутации:</a:t>
            </a:r>
            <a:r>
              <a:rPr lang="ru-RU" dirty="0"/>
              <a:t> инцидент с подписанным документом мгновенно разрушает репутацию специалиста на рынке.</a:t>
            </a:r>
          </a:p>
          <a:p>
            <a:r>
              <a:rPr lang="ru-RU" b="1" dirty="0"/>
              <a:t>Риски для заказчика:</a:t>
            </a:r>
            <a:r>
              <a:rPr lang="ru-RU" dirty="0"/>
              <a:t> переводчик, не предупредивший заказчика о рисках перевода подписанного документа, может переложить на него юридическую ответственность.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4420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8C1A7-1944-0C07-AD9D-E9470720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этического характера и протоколы безопасности (1)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DC6539-925B-2BA9-B168-6685E5F23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ДО НАЧАЛА ПЕРЕВОДА:</a:t>
            </a:r>
          </a:p>
          <a:p>
            <a:r>
              <a:rPr lang="ru-RU" b="1" dirty="0"/>
              <a:t>Визуальный осмотр</a:t>
            </a:r>
            <a:r>
              <a:rPr lang="ru-RU" dirty="0"/>
              <a:t> на предмет наличия видимых подписей, печатей, штампов, пометок и служебных отметок.</a:t>
            </a:r>
          </a:p>
          <a:p>
            <a:r>
              <a:rPr lang="ru-RU" b="1" dirty="0"/>
              <a:t>Проверка юридического статуса</a:t>
            </a:r>
            <a:r>
              <a:rPr lang="ru-RU" dirty="0"/>
              <a:t>: в редакторе проверить подписи на действительность, что делает документ юридически значимым (например, в </a:t>
            </a:r>
            <a:r>
              <a:rPr lang="en-US" dirty="0"/>
              <a:t>Adobe Acrobat</a:t>
            </a:r>
            <a:r>
              <a:rPr lang="ru-RU" dirty="0"/>
              <a:t>, панель "Подписи" (</a:t>
            </a:r>
            <a:r>
              <a:rPr lang="en-US" dirty="0"/>
              <a:t>Signatures)</a:t>
            </a:r>
            <a:r>
              <a:rPr lang="ru-RU" dirty="0"/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C921F4-AD91-3094-F209-820AFF428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48066"/>
            <a:ext cx="2618154" cy="20788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A00A67-DA74-63B0-8961-FBC81A0C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377" y="4930248"/>
            <a:ext cx="5257800" cy="1314450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/>
        </p:spPr>
      </p:pic>
    </p:spTree>
    <p:extLst>
      <p:ext uri="{BB962C8B-B14F-4D97-AF65-F5344CB8AC3E}">
        <p14:creationId xmlns:p14="http://schemas.microsoft.com/office/powerpoint/2010/main" val="15752605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F3C013-3B91-4515-F022-1E02D96E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7FBB1B-0350-FEA1-14E9-6C38AB91E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93D61AD-F408-9B87-76AC-F3387E58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212" y="685800"/>
            <a:ext cx="6869575" cy="545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22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B37E899-1A26-449D-9A99-B8D7B95645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EF89B9-BA3E-24A4-842B-5C887E39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ru-RU" dirty="0"/>
              <a:t>В переводческой деятельности: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9023BA4-63D6-4B04-BC2C-6D126A23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19BA79-3A79-ABC5-F3F4-C7FD5649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3" y="2286000"/>
            <a:ext cx="6613081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Формат </a:t>
            </a:r>
            <a:r>
              <a:rPr lang="de-DE" sz="2400" dirty="0"/>
              <a:t>PDF </a:t>
            </a:r>
            <a:r>
              <a:rPr lang="ru-RU" sz="2400" dirty="0"/>
              <a:t>превращает переводческую деятельность в </a:t>
            </a:r>
            <a:r>
              <a:rPr lang="ru-RU" sz="2400" u="sng" dirty="0"/>
              <a:t>комплексную задачу</a:t>
            </a:r>
            <a:r>
              <a:rPr lang="ru-RU" sz="2400" dirty="0"/>
              <a:t>, сочетающую владение языком, понимание вёрстки и навыки работы со специализированным программным обеспечением. </a:t>
            </a:r>
          </a:p>
          <a:p>
            <a:pPr marL="0" indent="0">
              <a:buNone/>
            </a:pPr>
            <a:r>
              <a:rPr lang="ru-RU" sz="2400" dirty="0"/>
              <a:t>Переводчик должен не только точно передать смысл текста, но и интегрировать перевод в документ, сохранив его исходную структуру, форматирование, шрифты и графические элементы.</a:t>
            </a:r>
          </a:p>
        </p:txBody>
      </p:sp>
      <p:pic>
        <p:nvPicPr>
          <p:cNvPr id="6" name="Рисунок 5" descr="Изображение выглядит как Устройство вывода, Персональный компьютер, периферический, компьютерный монито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3FB98831-425B-740E-9ECA-3FBE756AE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47" y="1274884"/>
            <a:ext cx="3990423" cy="3990423"/>
          </a:xfrm>
          <a:prstGeom prst="rect">
            <a:avLst/>
          </a:prstGeom>
          <a:scene3d>
            <a:camera prst="orthographicFront"/>
            <a:lightRig rig="threePt" dir="t"/>
          </a:scene3d>
          <a:sp3d contourW="31750"/>
        </p:spPr>
      </p:pic>
    </p:spTree>
    <p:extLst>
      <p:ext uri="{BB962C8B-B14F-4D97-AF65-F5344CB8AC3E}">
        <p14:creationId xmlns:p14="http://schemas.microsoft.com/office/powerpoint/2010/main" val="4145766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AB7E9-0313-285C-E070-A72CC3EE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EC617B-BCB9-7D75-1037-61B61EF14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AD68D7-B4F6-1669-5B99-E68886463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71700"/>
            <a:ext cx="9829800" cy="2457450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/>
        </p:spPr>
      </p:pic>
    </p:spTree>
    <p:extLst>
      <p:ext uri="{BB962C8B-B14F-4D97-AF65-F5344CB8AC3E}">
        <p14:creationId xmlns:p14="http://schemas.microsoft.com/office/powerpoint/2010/main" val="2285967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0B5B73-A493-406E-98C9-A7464E4D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этического характера и протоколы безопасности (2)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F06D97-9553-4106-49B7-27FC0CABC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87062"/>
            <a:ext cx="9601200" cy="453683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/>
              <a:t>Согласование с заказчиком нюансы работы:</a:t>
            </a:r>
            <a:r>
              <a:rPr lang="ru-RU" sz="2400" dirty="0"/>
              <a:t> направление заказчику официального запроса, в котором разъясняются риски. Обязательное получение письменного (напр., по </a:t>
            </a:r>
            <a:r>
              <a:rPr lang="ru-RU" sz="2400" dirty="0" err="1"/>
              <a:t>эл.почте</a:t>
            </a:r>
            <a:r>
              <a:rPr lang="en-US" sz="2400" dirty="0"/>
              <a:t>) </a:t>
            </a:r>
            <a:r>
              <a:rPr lang="ru-RU" sz="2400" dirty="0"/>
              <a:t>разрешения на работу с документом. Идеальный вариант — получение от заказчика неподписанной версии документа.</a:t>
            </a:r>
          </a:p>
          <a:p>
            <a:pPr marL="0" indent="0">
              <a:buNone/>
            </a:pPr>
            <a:r>
              <a:rPr lang="ru-RU" sz="2400" dirty="0"/>
              <a:t>В ПРОЦЕССЕ РАБОТЫ: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Никогда не редактировать </a:t>
            </a:r>
            <a:r>
              <a:rPr lang="ru-RU" sz="2400" dirty="0"/>
              <a:t>графические изображения подписей и печатей.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Не пытаться снимать электронные подписи </a:t>
            </a:r>
            <a:r>
              <a:rPr lang="ru-RU" sz="2400" dirty="0"/>
              <a:t>с помощью взлома или неавторизованных средств.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Не изменять метаданные документа</a:t>
            </a:r>
            <a:r>
              <a:rPr lang="ru-RU" sz="2400" dirty="0"/>
              <a:t>, относящиеся к его происхождению и авторству (есть несколько степеней авторства: </a:t>
            </a:r>
            <a:r>
              <a:rPr lang="en-US" sz="2400" dirty="0"/>
              <a:t>Author, Producer, Creator).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1825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246E87-7F97-C451-840B-9C19EDF3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Рекомендуемые действия (в случае получения, например, неподписанной копии документа)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536F74-2735-24C2-B1CB-CAD11C11F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Добавление водяного знака "ПЕРЕВОД" или "</a:t>
            </a:r>
            <a:r>
              <a:rPr lang="en-US" dirty="0"/>
              <a:t>UNOFFICIAL TRANSLATION" </a:t>
            </a:r>
            <a:r>
              <a:rPr lang="ru-RU" dirty="0"/>
              <a:t>на каждую страницу итогового документа.</a:t>
            </a:r>
          </a:p>
          <a:p>
            <a:r>
              <a:rPr lang="ru-RU" dirty="0"/>
              <a:t>Создание отдельного файла для перевода. В названии файла должно быть указано, что это перевод (например, "Договор_</a:t>
            </a:r>
            <a:r>
              <a:rPr lang="en-US" dirty="0" err="1"/>
              <a:t>ENG_TRANSLATION.pdf</a:t>
            </a:r>
            <a:r>
              <a:rPr lang="en-US" dirty="0"/>
              <a:t>").</a:t>
            </a:r>
          </a:p>
          <a:p>
            <a:r>
              <a:rPr lang="ru-RU" dirty="0"/>
              <a:t>Внесение в метаданные поля "</a:t>
            </a:r>
            <a:r>
              <a:rPr lang="en-US" dirty="0"/>
              <a:t>Subject" </a:t>
            </a:r>
            <a:r>
              <a:rPr lang="ru-RU" dirty="0"/>
              <a:t>или "</a:t>
            </a:r>
            <a:r>
              <a:rPr lang="en-US" dirty="0"/>
              <a:t>Keywords" </a:t>
            </a:r>
            <a:r>
              <a:rPr lang="ru-RU" dirty="0"/>
              <a:t>пометки "</a:t>
            </a:r>
            <a:r>
              <a:rPr lang="en-US" dirty="0"/>
              <a:t>Translation".</a:t>
            </a:r>
          </a:p>
          <a:p>
            <a:r>
              <a:rPr lang="ru-RU" dirty="0"/>
              <a:t>Если необходимо перевести сам факт наличия подписи, это делается в виде текстового комментария или сноски: "[Подпись: Иванов И.И.]" / "[</a:t>
            </a:r>
            <a:r>
              <a:rPr lang="en-US" dirty="0"/>
              <a:t>Signature: Ivanov I.I.]".</a:t>
            </a:r>
          </a:p>
        </p:txBody>
      </p:sp>
    </p:spTree>
    <p:extLst>
      <p:ext uri="{BB962C8B-B14F-4D97-AF65-F5344CB8AC3E}">
        <p14:creationId xmlns:p14="http://schemas.microsoft.com/office/powerpoint/2010/main" val="1276310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81071-9BF7-CB6D-773B-2FE9AD8F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 выполнения перевода: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9075AF-27CB-A728-9915-7A3928A99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Сопроводительное письмо:</a:t>
            </a:r>
            <a:r>
              <a:rPr lang="ru-RU" dirty="0"/>
              <a:t> направление заказчику документа с пояснением о проделанной работе и предпринятых мерах предосторожности.</a:t>
            </a:r>
          </a:p>
          <a:p>
            <a:r>
              <a:rPr lang="ru-RU" b="1" dirty="0"/>
              <a:t>Сохранение переписки:</a:t>
            </a:r>
            <a:r>
              <a:rPr lang="ru-RU" dirty="0"/>
              <a:t> архивация всех электронных сообщений с заказчиком, где обсуждался статус документа и были получены разрешения.</a:t>
            </a:r>
          </a:p>
          <a:p>
            <a:r>
              <a:rPr lang="ru-RU" b="1" dirty="0"/>
              <a:t>Нотариальное заверение (если требуется):</a:t>
            </a:r>
            <a:r>
              <a:rPr lang="ru-RU" dirty="0"/>
              <a:t> если перевод должен иметь юридическую силу, он должен быть выполнен через бюро переводов с последующим нотариальным заверением. В этом случае нотариус заверяет подпись переводчика, а не оригинальный документ.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331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7E32F6C-1C6E-F9CC-14ED-42FB66FD6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485" y="480515"/>
            <a:ext cx="7753029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45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1E954AF0-B5CC-4A16-ACDA-675B5694F2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1A4BCC2-8C79-4CE1-27E9-E30F1E8B0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75" y="780979"/>
            <a:ext cx="6900380" cy="5296042"/>
          </a:xfrm>
          <a:prstGeom prst="rect">
            <a:avLst/>
          </a:prstGeom>
          <a:scene3d>
            <a:camera prst="orthographicFront"/>
            <a:lightRig rig="threePt" dir="t"/>
          </a:scene3d>
          <a:sp3d contourW="69850">
            <a:contourClr>
              <a:schemeClr val="tx1"/>
            </a:contourClr>
          </a:sp3d>
        </p:spPr>
      </p:pic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325322DD-3792-4947-A96A-1B6D9D786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0C7149-FAAD-8F8E-ADAE-AF8E406B1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0001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cap="all"/>
              <a:t>Метаданные – скрытая информация о документе, невидимая в обычном режиме просмотра.</a:t>
            </a:r>
          </a:p>
        </p:txBody>
      </p:sp>
    </p:spTree>
    <p:extLst>
      <p:ext uri="{BB962C8B-B14F-4D97-AF65-F5344CB8AC3E}">
        <p14:creationId xmlns:p14="http://schemas.microsoft.com/office/powerpoint/2010/main" val="4067385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44B150-6143-6BCE-8891-6641F9B7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Конфиденциальные метаданные: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FD8872-6F51-298D-A23A-E942C1DF8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b="1" i="0" dirty="0"/>
              <a:t>Author, Company:</a:t>
            </a:r>
            <a:r>
              <a:rPr lang="en-US" i="0" dirty="0"/>
              <a:t> </a:t>
            </a:r>
            <a:r>
              <a:rPr lang="ru-RU" i="0" dirty="0"/>
              <a:t>Может раскрыть истинного автора документа, что является коммерческой тайной.</a:t>
            </a:r>
          </a:p>
          <a:p>
            <a:pPr lvl="1"/>
            <a:r>
              <a:rPr lang="en-US" b="1" i="0" dirty="0"/>
              <a:t>Producer, Creator:</a:t>
            </a:r>
            <a:r>
              <a:rPr lang="en-US" i="0" dirty="0"/>
              <a:t> </a:t>
            </a:r>
            <a:r>
              <a:rPr lang="ru-RU" i="0" dirty="0"/>
              <a:t>Может раскрыть используемое ПО и версию.</a:t>
            </a:r>
          </a:p>
          <a:p>
            <a:pPr lvl="1"/>
            <a:r>
              <a:rPr lang="en-US" b="1" i="0" dirty="0"/>
              <a:t>Creation Date, Modification Date:</a:t>
            </a:r>
            <a:r>
              <a:rPr lang="en-US" i="0" dirty="0"/>
              <a:t> </a:t>
            </a:r>
            <a:r>
              <a:rPr lang="ru-RU" i="0" dirty="0"/>
              <a:t>Могут быть критичны для установления хронологии событий.</a:t>
            </a:r>
          </a:p>
          <a:p>
            <a:pPr lvl="1"/>
            <a:r>
              <a:rPr lang="en-US" b="1" i="0" dirty="0"/>
              <a:t>Saved Paths:</a:t>
            </a:r>
            <a:r>
              <a:rPr lang="en-US" i="0" dirty="0"/>
              <a:t> </a:t>
            </a:r>
            <a:r>
              <a:rPr lang="ru-RU" i="0" dirty="0"/>
              <a:t>Полный путь к файлу на компьютере автора, который может раскрыть структуру папок и имена пользователей.</a:t>
            </a:r>
          </a:p>
          <a:p>
            <a:pPr marL="0" indent="0">
              <a:buNone/>
            </a:pPr>
            <a:r>
              <a:rPr lang="ru-RU" dirty="0"/>
              <a:t>Переводчик в этой копии документа удаляет перед отправкой заказчику все метаданные, не имеющие отношения к переводу (вкладка «Свойства документа» </a:t>
            </a:r>
            <a:r>
              <a:rPr lang="en-US" dirty="0"/>
              <a:t>Adobe Acrobat</a:t>
            </a:r>
            <a:r>
              <a:rPr lang="ru-RU" dirty="0"/>
              <a:t> – »Очистить документа» или др. специализированные утилиты). При этом не забыв указать в свойствах, что данный файл является переводом.</a:t>
            </a:r>
          </a:p>
        </p:txBody>
      </p:sp>
    </p:spTree>
    <p:extLst>
      <p:ext uri="{BB962C8B-B14F-4D97-AF65-F5344CB8AC3E}">
        <p14:creationId xmlns:p14="http://schemas.microsoft.com/office/powerpoint/2010/main" val="29694080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1F9A0C1C-8ABC-401B-8FE9-AC9327C4C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9AD6B2-BD02-8B7B-8A9B-BC2BEAB8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cap="all"/>
              <a:t>Работа с чертежами, схемами: технический PDF</a:t>
            </a: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xmlns="" id="{BA5783C3-2F96-40A7-A24F-30CB07AA3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xmlns="" id="{A9D08DBA-0326-4C4E-ACFB-576F3ABDD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" name="Объект 6" descr="Изображение выглядит как зарисовка, диаграмма, Технический чертеж, Пла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6877672C-BAA5-3912-14AB-393D765B9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23" y="1526646"/>
            <a:ext cx="5659222" cy="4003899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/>
        </p:spPr>
      </p:pic>
    </p:spTree>
    <p:extLst>
      <p:ext uri="{BB962C8B-B14F-4D97-AF65-F5344CB8AC3E}">
        <p14:creationId xmlns:p14="http://schemas.microsoft.com/office/powerpoint/2010/main" val="2702865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6F231A-23A7-523D-26D6-B89EEC19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Технический </a:t>
            </a:r>
            <a:r>
              <a:rPr lang="de-DE" dirty="0"/>
              <a:t>PDF-</a:t>
            </a:r>
            <a:r>
              <a:rPr lang="ru-RU" dirty="0"/>
              <a:t>документ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2809F1-1041-4C3E-DD1E-DC1E1F70F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Отдельные чертежи, схемы, спецификации, условные обозначения, выноски являются частью целого документа.</a:t>
            </a:r>
          </a:p>
          <a:p>
            <a:r>
              <a:rPr lang="ru-RU" dirty="0"/>
              <a:t>Герменевтический круг </a:t>
            </a:r>
            <a:r>
              <a:rPr lang="ru-RU" dirty="0" smtClean="0"/>
              <a:t>в </a:t>
            </a:r>
            <a:r>
              <a:rPr lang="ru-RU" dirty="0"/>
              <a:t>техническом переводе – переводчик вынужден постоянно </a:t>
            </a:r>
            <a:r>
              <a:rPr lang="ru-RU" dirty="0" smtClean="0"/>
              <a:t>двигаться по </a:t>
            </a:r>
            <a:r>
              <a:rPr lang="ru-RU" dirty="0"/>
              <a:t>спирали: от общего просмотра документа (определение типа документа — чертёж сборки, электрическая схема, монтажный план) к детальному анализу отдельных элементов и обратно к общему смыслу, каждый раз уточняя свою </a:t>
            </a:r>
            <a:r>
              <a:rPr lang="ru-RU" dirty="0" smtClean="0"/>
              <a:t>интерпретацию изложенного.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1370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06F602-1E5E-6EF5-13E8-00A5A20B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831" y="369278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Лингвистико</a:t>
            </a:r>
            <a:r>
              <a:rPr lang="ru-RU" dirty="0"/>
              <a:t>-визуальный синтез: классификация и стратегии перевода встроенных элементов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EC4F75-5ED3-71F0-2889-8926032DD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02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/>
              <a:t>Чертежи:</a:t>
            </a:r>
          </a:p>
          <a:p>
            <a:pPr marL="0" indent="0">
              <a:buNone/>
            </a:pPr>
            <a:r>
              <a:rPr lang="ru-RU" b="1" i="1" dirty="0"/>
              <a:t>Сборочные чертежи, </a:t>
            </a:r>
            <a:r>
              <a:rPr lang="ru-RU" b="1" i="1" dirty="0" err="1"/>
              <a:t>деталировочные</a:t>
            </a:r>
            <a:r>
              <a:rPr lang="ru-RU" b="1" i="1" dirty="0"/>
              <a:t> чертежи, габаритные чертежи, теоретические чертежи.</a:t>
            </a:r>
          </a:p>
          <a:p>
            <a:pPr marL="0" indent="0">
              <a:buNone/>
            </a:pPr>
            <a:r>
              <a:rPr lang="ru-RU" dirty="0"/>
              <a:t>Ключевые элементы перевода:</a:t>
            </a:r>
          </a:p>
          <a:p>
            <a:r>
              <a:rPr lang="ru-RU" b="1" dirty="0"/>
              <a:t>Выноски и Поз.</a:t>
            </a:r>
            <a:r>
              <a:rPr lang="ru-RU" dirty="0"/>
              <a:t> (позиции): Цифры или буквы, связанные линией с деталью. Переводчик НЕ переводит позиции, а работает со </a:t>
            </a:r>
            <a:r>
              <a:rPr lang="ru-RU" i="1" dirty="0"/>
              <a:t>спецификацией</a:t>
            </a:r>
            <a:r>
              <a:rPr lang="ru-RU" dirty="0"/>
              <a:t> — отдельной таблицей, где расшифровывается каждая позиция (например, "Поз. 5 - Винт </a:t>
            </a:r>
            <a:r>
              <a:rPr lang="en-US" dirty="0"/>
              <a:t>M6x20"). </a:t>
            </a:r>
            <a:r>
              <a:rPr lang="ru-RU" dirty="0"/>
              <a:t>Задача — перевести текст в спецификации, сохранив неизменными номера позиций на чертеже.</a:t>
            </a:r>
          </a:p>
          <a:p>
            <a:r>
              <a:rPr lang="ru-RU" b="1" dirty="0"/>
              <a:t>Технические надписи на поле чертежа:</a:t>
            </a:r>
            <a:r>
              <a:rPr lang="ru-RU" dirty="0"/>
              <a:t> Основная надпись (штамп), содержащая название изделия, масштаб, массу, обозначение материала, исполнителей и т.д. Требует точного, стандартизированного перевода с учётом ГОСТ или </a:t>
            </a:r>
            <a:r>
              <a:rPr lang="en-US" dirty="0"/>
              <a:t>ISO.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7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93D97C6-63EF-4CA6-B01D-25E2772DC9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63E72-270A-9065-9E68-3DAFD0D6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700" b="1" dirty="0"/>
              <a:t>Основная задача в работе с документами в формате </a:t>
            </a:r>
            <a:r>
              <a:rPr lang="de-DE" sz="3700" b="1" dirty="0"/>
              <a:t>PDF</a:t>
            </a:r>
            <a:endParaRPr lang="ru-RU" sz="3700" b="1" dirty="0"/>
          </a:p>
        </p:txBody>
      </p:sp>
      <p:pic>
        <p:nvPicPr>
          <p:cNvPr id="5" name="Рисунок 4" descr="Документ контур">
            <a:extLst>
              <a:ext uri="{FF2B5EF4-FFF2-40B4-BE49-F238E27FC236}">
                <a16:creationId xmlns:a16="http://schemas.microsoft.com/office/drawing/2014/main" xmlns="" id="{66F7BDFA-A7B3-65A1-1D55-351943CA1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4276" y="1881930"/>
            <a:ext cx="3093388" cy="309338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DA4A40B-EDCE-42FC-B189-AEFB4F82E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41CF18-BCDC-DC83-41F5-B1FCAB108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Извлечь текст, перевести его и вернуть обратно в документ, сохранив (или воссоздав) исходное оформление.</a:t>
            </a:r>
          </a:p>
        </p:txBody>
      </p:sp>
    </p:spTree>
    <p:extLst>
      <p:ext uri="{BB962C8B-B14F-4D97-AF65-F5344CB8AC3E}">
        <p14:creationId xmlns:p14="http://schemas.microsoft.com/office/powerpoint/2010/main" val="35946484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F87DDC-4C69-FEDC-4C51-2F80C6C5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15462"/>
            <a:ext cx="9601200" cy="5251938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ru-RU" b="1" i="0" dirty="0"/>
              <a:t>Допуски и посадки</a:t>
            </a:r>
            <a:r>
              <a:rPr lang="en-US" b="1" i="0" dirty="0"/>
              <a:t>:</a:t>
            </a:r>
            <a:r>
              <a:rPr lang="en-US" i="0" dirty="0"/>
              <a:t> </a:t>
            </a:r>
            <a:r>
              <a:rPr lang="ru-RU" i="0" dirty="0"/>
              <a:t>Записи вида "</a:t>
            </a:r>
            <a:r>
              <a:rPr lang="en-US" i="0" dirty="0"/>
              <a:t>Ø25H7" </a:t>
            </a:r>
            <a:r>
              <a:rPr lang="ru-RU" i="0" dirty="0"/>
              <a:t>или "±0.1". Это формализованный язык, не подлежащий литературному переводу, но требующий понимания. "</a:t>
            </a:r>
            <a:r>
              <a:rPr lang="en-US" i="0" dirty="0"/>
              <a:t>H7" — </a:t>
            </a:r>
            <a:r>
              <a:rPr lang="ru-RU" i="0" dirty="0"/>
              <a:t>это обозначение поля допуска, которое обычно оставляют без изменения.</a:t>
            </a:r>
          </a:p>
          <a:p>
            <a:pPr marL="0" indent="0">
              <a:buNone/>
            </a:pPr>
            <a:r>
              <a:rPr lang="ru-RU" b="1" dirty="0"/>
              <a:t>Стратегия:</a:t>
            </a:r>
            <a:r>
              <a:rPr lang="ru-RU" dirty="0"/>
              <a:t> Работа с двумя файлами параллельно — сам </a:t>
            </a:r>
            <a:r>
              <a:rPr lang="en-US" dirty="0"/>
              <a:t>PDF </a:t>
            </a:r>
            <a:r>
              <a:rPr lang="ru-RU" dirty="0"/>
              <a:t>с чертежом и отдельный файл спецификации (который может быть как в </a:t>
            </a:r>
            <a:r>
              <a:rPr lang="en-US" dirty="0"/>
              <a:t>PDF, </a:t>
            </a:r>
            <a:r>
              <a:rPr lang="ru-RU" dirty="0"/>
              <a:t>так и в </a:t>
            </a:r>
            <a:r>
              <a:rPr lang="en-US" dirty="0"/>
              <a:t>Excel). </a:t>
            </a:r>
            <a:r>
              <a:rPr lang="ru-RU" dirty="0"/>
              <a:t>Критически важна согласованность.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1687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4AED8A-1F49-EF01-0950-085EBDD6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27538"/>
            <a:ext cx="9601200" cy="5820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Электрические схемы:</a:t>
            </a:r>
          </a:p>
          <a:p>
            <a:pPr marL="0" indent="0">
              <a:buNone/>
            </a:pPr>
            <a:r>
              <a:rPr lang="ru-RU" dirty="0"/>
              <a:t>Схема — это язык символов. Переводчик должен владеть базовым "алфавитом" — условными графическими обозначениями (УГО) резисторов, конденсаторов, диодов, транзисторов и т.д.</a:t>
            </a:r>
          </a:p>
          <a:p>
            <a:pPr marL="0" indent="0">
              <a:buNone/>
            </a:pPr>
            <a:r>
              <a:rPr lang="ru-RU" b="1" dirty="0"/>
              <a:t>Ключевые элементы для перевода:</a:t>
            </a:r>
            <a:endParaRPr lang="ru-RU" dirty="0"/>
          </a:p>
          <a:p>
            <a:pPr lvl="1"/>
            <a:r>
              <a:rPr lang="ru-RU" b="1" i="0" dirty="0"/>
              <a:t>Обозначения элементов</a:t>
            </a:r>
            <a:r>
              <a:rPr lang="en-US" b="1" i="0" dirty="0"/>
              <a:t>:</a:t>
            </a:r>
            <a:r>
              <a:rPr lang="en-US" i="0" dirty="0"/>
              <a:t> "R1", "C5", "DA2", "VT3". </a:t>
            </a:r>
            <a:r>
              <a:rPr lang="ru-RU" i="0" dirty="0"/>
              <a:t>Это уникальные идентификаторы, которые НЕ переводятся и не изменяются</a:t>
            </a:r>
            <a:r>
              <a:rPr lang="ru-RU" i="0" dirty="0" smtClean="0"/>
              <a:t>.</a:t>
            </a:r>
            <a:endParaRPr lang="ru-RU" b="1" i="0" dirty="0"/>
          </a:p>
          <a:p>
            <a:pPr lvl="1"/>
            <a:r>
              <a:rPr lang="ru-RU" b="1" i="0" dirty="0"/>
              <a:t>Маркировки и номиналы:</a:t>
            </a:r>
            <a:r>
              <a:rPr lang="ru-RU" i="0" dirty="0"/>
              <a:t> "1 кОм", "16 мкФ", "~220</a:t>
            </a:r>
            <a:r>
              <a:rPr lang="en-US" i="0" dirty="0"/>
              <a:t>V". </a:t>
            </a:r>
            <a:r>
              <a:rPr lang="ru-RU" i="0" dirty="0"/>
              <a:t>Подлежат переводу с обязательным сохранением числовых значений и единиц измерения, которые часто требуют конвертации (например, "2 </a:t>
            </a:r>
            <a:r>
              <a:rPr lang="en-US" i="0" dirty="0"/>
              <a:t>in" -&gt; "50,8 </a:t>
            </a:r>
            <a:r>
              <a:rPr lang="ru-RU" i="0" dirty="0"/>
              <a:t>мм" с обязательной оговоркой).</a:t>
            </a:r>
          </a:p>
          <a:p>
            <a:pPr lvl="1"/>
            <a:r>
              <a:rPr lang="ru-RU" b="1" i="0" dirty="0"/>
              <a:t>Надписи на линиях связи:</a:t>
            </a:r>
            <a:r>
              <a:rPr lang="ru-RU" i="0" dirty="0"/>
              <a:t> Обозначения проводов, кабелей, сигналов ("+5</a:t>
            </a:r>
            <a:r>
              <a:rPr lang="en-US" i="0" dirty="0"/>
              <a:t>V", "A1", "Shield").</a:t>
            </a:r>
          </a:p>
          <a:p>
            <a:pPr marL="0" indent="0">
              <a:buNone/>
            </a:pPr>
            <a:r>
              <a:rPr lang="ru-RU" b="1" dirty="0"/>
              <a:t>Стратегия:</a:t>
            </a:r>
            <a:r>
              <a:rPr lang="ru-RU" dirty="0"/>
              <a:t> Создание глоссария УГО и их описаний на целевом языке перед началом перевода всего документа.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5988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BE732FE-BCC0-FDCF-0AAA-DFF3D04F1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85800"/>
            <a:ext cx="9601200" cy="51816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Блок-схемы и технологические схемы:</a:t>
            </a:r>
          </a:p>
          <a:p>
            <a:pPr marL="0" indent="0">
              <a:buNone/>
            </a:pPr>
            <a:r>
              <a:rPr lang="ru-RU" dirty="0"/>
              <a:t>Эти схемы отображают не физическое устройство, а поток данных, действий или материалов.</a:t>
            </a:r>
          </a:p>
          <a:p>
            <a:pPr marL="0" indent="0">
              <a:buNone/>
            </a:pPr>
            <a:r>
              <a:rPr lang="ru-RU" b="1" dirty="0"/>
              <a:t>Ключевые элементы для перевода:</a:t>
            </a:r>
            <a:endParaRPr lang="ru-RU" dirty="0"/>
          </a:p>
          <a:p>
            <a:pPr lvl="1"/>
            <a:r>
              <a:rPr lang="ru-RU" b="1" i="0" dirty="0"/>
              <a:t>Блоки: </a:t>
            </a:r>
            <a:r>
              <a:rPr lang="ru-RU" i="0" dirty="0"/>
              <a:t>Текст внутри блоков является оператором действия или решением. Требует лаконичного, императивного перевода ("Проверить давление", "Данные верны?").</a:t>
            </a:r>
          </a:p>
          <a:p>
            <a:pPr lvl="1"/>
            <a:r>
              <a:rPr lang="ru-RU" b="1" i="0" dirty="0"/>
              <a:t>Соединительные линии и стрелки:</a:t>
            </a:r>
            <a:r>
              <a:rPr lang="ru-RU" i="0" dirty="0"/>
              <a:t> Могут иметь подписи, поясняющие условие перехода или передаваемый объект.</a:t>
            </a:r>
          </a:p>
          <a:p>
            <a:pPr marL="0" indent="0">
              <a:buNone/>
            </a:pPr>
            <a:r>
              <a:rPr lang="ru-RU" b="1" dirty="0"/>
              <a:t>Стратегия:</a:t>
            </a:r>
            <a:r>
              <a:rPr lang="ru-RU" dirty="0"/>
              <a:t> Фокус на сохранение логической последовательности. Перевод должен быть интуитивно понятен для специалиста, который будет читать схему на целевом языке.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6708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58992D-EC40-9FF1-79CF-E16B896BE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33046"/>
            <a:ext cx="9601200" cy="5234354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Гистограммы, графики и диаграммы:</a:t>
            </a:r>
          </a:p>
          <a:p>
            <a:pPr marL="0" indent="0">
              <a:buNone/>
            </a:pPr>
            <a:r>
              <a:rPr lang="ru-RU" dirty="0"/>
              <a:t>Основная смысловая нагрузка лежит на визуале, но текстовые элементы критичны для интерпретации.</a:t>
            </a:r>
          </a:p>
          <a:p>
            <a:pPr marL="0" indent="0">
              <a:buNone/>
            </a:pPr>
            <a:r>
              <a:rPr lang="ru-RU" b="1" dirty="0"/>
              <a:t>Ключевые элементы для перевода:</a:t>
            </a:r>
            <a:endParaRPr lang="ru-RU" dirty="0"/>
          </a:p>
          <a:p>
            <a:pPr lvl="1"/>
            <a:r>
              <a:rPr lang="ru-RU" b="1" i="0" dirty="0"/>
              <a:t>Заголовки осей</a:t>
            </a:r>
            <a:r>
              <a:rPr lang="en-US" b="1" i="0" dirty="0"/>
              <a:t> </a:t>
            </a:r>
            <a:r>
              <a:rPr lang="ru-RU" b="1" i="0" dirty="0"/>
              <a:t>и легенды</a:t>
            </a:r>
            <a:r>
              <a:rPr lang="en-US" b="1" i="0" dirty="0"/>
              <a:t>:</a:t>
            </a:r>
            <a:r>
              <a:rPr lang="en-US" i="0" dirty="0"/>
              <a:t> "Time, sec", "Pressure, MPa", "Series 1". </a:t>
            </a:r>
            <a:r>
              <a:rPr lang="ru-RU" i="0" dirty="0"/>
              <a:t>Требуют точного перевода с сохранением единиц измерения.</a:t>
            </a:r>
          </a:p>
          <a:p>
            <a:pPr lvl="1"/>
            <a:r>
              <a:rPr lang="ru-RU" b="1" i="0" dirty="0"/>
              <a:t>Подписи данных</a:t>
            </a:r>
            <a:r>
              <a:rPr lang="en-US" b="1" i="0" dirty="0"/>
              <a:t>:</a:t>
            </a:r>
            <a:r>
              <a:rPr lang="en-US" i="0" dirty="0"/>
              <a:t> </a:t>
            </a:r>
            <a:r>
              <a:rPr lang="ru-RU" i="0" dirty="0"/>
              <a:t>Цифровые значения на самом графике обычно не переводятся, но если они сопровождаются текстом ("</a:t>
            </a:r>
            <a:r>
              <a:rPr lang="en-US" i="0" dirty="0"/>
              <a:t>Peak", "Threshold"), </a:t>
            </a:r>
            <a:r>
              <a:rPr lang="ru-RU" i="0" dirty="0"/>
              <a:t>его необходимо перевести.</a:t>
            </a:r>
          </a:p>
          <a:p>
            <a:pPr lvl="1"/>
            <a:r>
              <a:rPr lang="ru-RU" b="1" i="0" dirty="0"/>
              <a:t>Заголовок диаграммы и примечания.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9F9B51A5-5780-5C3B-2DA7-575B4B873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543074"/>
              </p:ext>
            </p:extLst>
          </p:nvPr>
        </p:nvGraphicFramePr>
        <p:xfrm>
          <a:off x="3356979" y="4377267"/>
          <a:ext cx="5630441" cy="232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61456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3D97C6-63EF-4CA6-B01D-25E2772DC9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0C1C06-5AD9-ED94-4260-8097738D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ru-RU" sz="4100" dirty="0"/>
              <a:t>«Непереводимое» в технической графике</a:t>
            </a:r>
          </a:p>
        </p:txBody>
      </p:sp>
      <p:pic>
        <p:nvPicPr>
          <p:cNvPr id="5" name="Рисунок 4" descr="Изображение выглядит как текст, снимок экрана, документ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29DF08C7-6955-D30D-9BBA-3AD56E83B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68" y="1428750"/>
            <a:ext cx="3994356" cy="4075873"/>
          </a:xfrm>
          <a:prstGeom prst="rect">
            <a:avLst/>
          </a:prstGeom>
          <a:scene3d>
            <a:camera prst="orthographicFront"/>
            <a:lightRig rig="threePt" dir="t"/>
          </a:scene3d>
          <a:sp3d contourW="31750"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DA4A40B-EDCE-42FC-B189-AEFB4F82E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534296-99EA-28D2-4200-FEDCBAF0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b="1" dirty="0"/>
              <a:t>Стандартизированные надписи:</a:t>
            </a:r>
            <a:r>
              <a:rPr lang="ru-RU" sz="1900" dirty="0"/>
              <a:t> </a:t>
            </a:r>
            <a:r>
              <a:rPr lang="ru-RU" sz="1900" dirty="0" smtClean="0"/>
              <a:t>надписи </a:t>
            </a:r>
            <a:r>
              <a:rPr lang="ru-RU" sz="1900" dirty="0"/>
              <a:t>типа "Не масштабировать" ("</a:t>
            </a:r>
            <a:r>
              <a:rPr lang="en-US" sz="1900" dirty="0"/>
              <a:t>Do not scale"), "</a:t>
            </a:r>
            <a:r>
              <a:rPr lang="ru-RU" sz="1900" dirty="0"/>
              <a:t>Вид А" ("</a:t>
            </a:r>
            <a:r>
              <a:rPr lang="en-US" sz="1900" dirty="0"/>
              <a:t>View A") </a:t>
            </a:r>
            <a:r>
              <a:rPr lang="ru-RU" sz="1900" dirty="0"/>
              <a:t>являются устоявшимися и переводятся по стандарту.</a:t>
            </a:r>
          </a:p>
          <a:p>
            <a:pPr marL="0" indent="0">
              <a:buNone/>
            </a:pPr>
            <a:r>
              <a:rPr lang="ru-RU" sz="1900" b="1" dirty="0"/>
              <a:t>Торговые марки и названия моделей:</a:t>
            </a:r>
            <a:r>
              <a:rPr lang="ru-RU" sz="1900" dirty="0"/>
              <a:t> </a:t>
            </a:r>
            <a:r>
              <a:rPr lang="ru-RU" sz="1900" dirty="0" smtClean="0"/>
              <a:t>не переводятся </a:t>
            </a:r>
            <a:r>
              <a:rPr lang="ru-RU" sz="1900" dirty="0"/>
              <a:t>(например, "</a:t>
            </a:r>
            <a:r>
              <a:rPr lang="en-US" sz="1900" dirty="0"/>
              <a:t>Intel Core i7", "Adobe Acrobat").</a:t>
            </a:r>
          </a:p>
          <a:p>
            <a:pPr marL="0" indent="0">
              <a:buNone/>
            </a:pPr>
            <a:r>
              <a:rPr lang="ru-RU" sz="1900" b="1" dirty="0"/>
              <a:t>Коды и артикулы:</a:t>
            </a:r>
            <a:r>
              <a:rPr lang="ru-RU" sz="1900" dirty="0"/>
              <a:t> </a:t>
            </a:r>
            <a:r>
              <a:rPr lang="ru-RU" sz="1900" dirty="0" smtClean="0"/>
              <a:t>остаются </a:t>
            </a:r>
            <a:r>
              <a:rPr lang="ru-RU" sz="1900" dirty="0"/>
              <a:t>без изменений.</a:t>
            </a:r>
          </a:p>
          <a:p>
            <a:pPr marL="0" indent="0">
              <a:buNone/>
            </a:pPr>
            <a:r>
              <a:rPr lang="ru-RU" sz="1900" b="1" dirty="0"/>
              <a:t>Аббревиатуры и акронимы:</a:t>
            </a:r>
            <a:r>
              <a:rPr lang="ru-RU" sz="1900" dirty="0"/>
              <a:t> </a:t>
            </a:r>
            <a:r>
              <a:rPr lang="ru-RU" sz="1900" dirty="0" smtClean="0"/>
              <a:t>требуют </a:t>
            </a:r>
            <a:r>
              <a:rPr lang="ru-RU" sz="1900" dirty="0"/>
              <a:t>осторожного подхода. Известные (</a:t>
            </a:r>
            <a:r>
              <a:rPr lang="en-US" sz="1900" dirty="0"/>
              <a:t>CPU, RAM) </a:t>
            </a:r>
            <a:r>
              <a:rPr lang="ru-RU" sz="1900" dirty="0"/>
              <a:t>можно оставить или дать с расшифровкой при первом упоминании. Специфичные подлежат расшифровке и переводу.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3696804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5439A8-F94C-4712-1842-49347B78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Программное обеспечение для технического переводчика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8E5785-F26E-94D2-47B3-A48D86433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Редакторы </a:t>
            </a:r>
            <a:r>
              <a:rPr lang="en-US" b="1" dirty="0"/>
              <a:t>PDF </a:t>
            </a:r>
            <a:r>
              <a:rPr lang="ru-RU" b="1" dirty="0"/>
              <a:t>с функцией редактирования объектов:</a:t>
            </a:r>
            <a:r>
              <a:rPr lang="ru-RU" dirty="0"/>
              <a:t> </a:t>
            </a:r>
            <a:r>
              <a:rPr lang="de-DE" dirty="0" smtClean="0"/>
              <a:t>A</a:t>
            </a:r>
            <a:r>
              <a:rPr lang="en-US" dirty="0" err="1" smtClean="0"/>
              <a:t>dobe</a:t>
            </a:r>
            <a:r>
              <a:rPr lang="en-US" dirty="0" smtClean="0"/>
              <a:t> </a:t>
            </a:r>
            <a:r>
              <a:rPr lang="en-US" dirty="0"/>
              <a:t>Acrobat Pro, PDF-</a:t>
            </a:r>
            <a:r>
              <a:rPr lang="en-US" dirty="0" err="1"/>
              <a:t>XChange</a:t>
            </a:r>
            <a:r>
              <a:rPr lang="en-US" dirty="0"/>
              <a:t> Editor. </a:t>
            </a:r>
            <a:r>
              <a:rPr lang="ru-RU" dirty="0"/>
              <a:t>Позволяют выделять и редактировать текстовые слои, связанные с графикой.</a:t>
            </a:r>
          </a:p>
          <a:p>
            <a:r>
              <a:rPr lang="ru-RU" b="1" dirty="0"/>
              <a:t>Векторные редакторы (для крайних случаев):</a:t>
            </a:r>
            <a:r>
              <a:rPr lang="ru-RU" dirty="0"/>
              <a:t> </a:t>
            </a:r>
            <a:r>
              <a:rPr lang="ru-RU" dirty="0" smtClean="0"/>
              <a:t>иногда </a:t>
            </a:r>
            <a:r>
              <a:rPr lang="ru-RU" dirty="0"/>
              <a:t>для перевода текста в сложной векторной графике требуется открытие </a:t>
            </a:r>
            <a:r>
              <a:rPr lang="en-US" dirty="0"/>
              <a:t>PDF </a:t>
            </a:r>
            <a:r>
              <a:rPr lang="ru-RU" dirty="0"/>
              <a:t>в программе типа </a:t>
            </a:r>
            <a:r>
              <a:rPr lang="en-US" dirty="0"/>
              <a:t>Adobe Illustrator </a:t>
            </a:r>
            <a:r>
              <a:rPr lang="ru-RU" dirty="0"/>
              <a:t>или </a:t>
            </a:r>
            <a:r>
              <a:rPr lang="en-US" dirty="0"/>
              <a:t>CorelDRAW. </a:t>
            </a:r>
            <a:r>
              <a:rPr lang="ru-RU" dirty="0"/>
              <a:t>Это рискованно, так как может нарушить геометрические привязки.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текст, снимок экрана, Брошюра, Печа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C024D475-5A52-6B45-529E-A1545E38E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038" y="4568858"/>
            <a:ext cx="5978324" cy="2048510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/>
        </p:spPr>
      </p:pic>
    </p:spTree>
    <p:extLst>
      <p:ext uri="{BB962C8B-B14F-4D97-AF65-F5344CB8AC3E}">
        <p14:creationId xmlns:p14="http://schemas.microsoft.com/office/powerpoint/2010/main" val="23304392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B93143-A36E-399D-FEE8-9E4AE6E1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Двойной контроль – метод проверки качества перевода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5E2E92-1DDC-6152-97B4-B0BE7339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Лингвистический контроль:</a:t>
            </a:r>
            <a:r>
              <a:rPr lang="ru-RU" dirty="0"/>
              <a:t> </a:t>
            </a:r>
            <a:r>
              <a:rPr lang="ru-RU" dirty="0" smtClean="0"/>
              <a:t>соответствие </a:t>
            </a:r>
            <a:r>
              <a:rPr lang="ru-RU" dirty="0"/>
              <a:t>перевода терминологии, грамматике, стилю.</a:t>
            </a:r>
          </a:p>
          <a:p>
            <a:r>
              <a:rPr lang="ru-RU" b="1" dirty="0"/>
              <a:t>Технико-визуальный контроль:</a:t>
            </a:r>
            <a:r>
              <a:rPr lang="ru-RU" dirty="0"/>
              <a:t> </a:t>
            </a:r>
            <a:r>
              <a:rPr lang="ru-RU" dirty="0" smtClean="0"/>
              <a:t>проверка</a:t>
            </a:r>
            <a:r>
              <a:rPr lang="ru-RU" dirty="0"/>
              <a:t>, что все надписи на чертежах и схемах переведены, ни один элемент не "уплыл", все связи сохранены. Итоговую проверку необходимо проводить, сравнивая исходный и переведенный </a:t>
            </a:r>
            <a:r>
              <a:rPr lang="en-US" dirty="0"/>
              <a:t>PDF </a:t>
            </a:r>
            <a:r>
              <a:rPr lang="ru-RU" dirty="0"/>
              <a:t>в режиме </a:t>
            </a:r>
            <a:r>
              <a:rPr lang="en-US" dirty="0"/>
              <a:t>side-by-side </a:t>
            </a:r>
            <a:r>
              <a:rPr lang="ru-RU" dirty="0"/>
              <a:t>просмотра.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05E3717-679F-83C4-6B36-39290994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4363093"/>
            <a:ext cx="7188200" cy="2298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71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549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3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xmlns="" id="{1F9A0C1C-8ABC-401B-8FE9-AC9327C4C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28F178-8641-E938-0C54-DD632CCDD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cap="all"/>
              <a:t>Оптимизация рабочего процесса: создание макросов и скриптов (AppleScript, JavaScript для Acrobat) для автоматизации рутинных задач</a:t>
            </a:r>
            <a:endParaRPr lang="en-US" sz="2400" cap="all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BA5783C3-2F96-40A7-A24F-30CB07AA3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xmlns="" id="{A9D08DBA-0326-4C4E-ACFB-576F3ABDD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Объект 8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0066F1A0-4886-8822-C7C1-38B6EBBCD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23" y="1915718"/>
            <a:ext cx="5659222" cy="3225756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67C63D-7A0A-39B7-F94C-5E0E8746C20B}"/>
              </a:ext>
            </a:extLst>
          </p:cNvPr>
          <p:cNvSpPr txBox="1"/>
          <p:nvPr/>
        </p:nvSpPr>
        <p:spPr>
          <a:xfrm>
            <a:off x="1379023" y="1178169"/>
            <a:ext cx="553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Добавление водяного знака "</a:t>
            </a:r>
            <a:r>
              <a:rPr lang="en-US" b="1" dirty="0"/>
              <a:t>UNOFFICIAL TRANSLATION" </a:t>
            </a:r>
            <a:r>
              <a:rPr lang="ru-RU" b="1" dirty="0"/>
              <a:t>на все страницы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2782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A0870A-8E77-FB8A-1860-0EF6B972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Пакетное извлечение текста из всех </a:t>
            </a:r>
            <a:r>
              <a:rPr lang="en-US" b="1" dirty="0"/>
              <a:t>PDF </a:t>
            </a:r>
            <a:r>
              <a:rPr lang="ru-RU" b="1" dirty="0"/>
              <a:t>в папке.</a:t>
            </a:r>
            <a:endParaRPr lang="ru-RU" dirty="0"/>
          </a:p>
        </p:txBody>
      </p:sp>
      <p:pic>
        <p:nvPicPr>
          <p:cNvPr id="5" name="Объект 4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6AD061FE-E087-6788-448D-572ACE548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386" y="2171700"/>
            <a:ext cx="6959228" cy="4351020"/>
          </a:xfrm>
          <a:scene3d>
            <a:camera prst="orthographicFront"/>
            <a:lightRig rig="threePt" dir="t"/>
          </a:scene3d>
          <a:sp3d contourW="44450"/>
        </p:spPr>
      </p:pic>
    </p:spTree>
    <p:extLst>
      <p:ext uri="{BB962C8B-B14F-4D97-AF65-F5344CB8AC3E}">
        <p14:creationId xmlns:p14="http://schemas.microsoft.com/office/powerpoint/2010/main" val="15855811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55C8F-02AB-F42D-5523-6E77B5F2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Автоматическое открытие </a:t>
            </a:r>
            <a:r>
              <a:rPr lang="en-US" b="1" dirty="0"/>
              <a:t>PDF </a:t>
            </a:r>
            <a:r>
              <a:rPr lang="ru-RU" b="1" dirty="0"/>
              <a:t>в </a:t>
            </a:r>
            <a:r>
              <a:rPr lang="en-US" b="1" dirty="0"/>
              <a:t>Acrobat, </a:t>
            </a:r>
            <a:r>
              <a:rPr lang="ru-RU" b="1" dirty="0"/>
              <a:t>печать в </a:t>
            </a:r>
            <a:r>
              <a:rPr lang="en-US" b="1" dirty="0"/>
              <a:t>Adobe PDF </a:t>
            </a:r>
            <a:r>
              <a:rPr lang="ru-RU" b="1" dirty="0"/>
              <a:t>для оптимизации и закрытие</a:t>
            </a:r>
            <a:endParaRPr lang="ru-RU" dirty="0"/>
          </a:p>
        </p:txBody>
      </p:sp>
      <p:pic>
        <p:nvPicPr>
          <p:cNvPr id="5" name="Объект 4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E36C3262-F444-EFF1-99E8-3961E82C3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9937" y="2432538"/>
            <a:ext cx="5872126" cy="4232911"/>
          </a:xfrm>
          <a:scene3d>
            <a:camera prst="orthographicFront"/>
            <a:lightRig rig="threePt" dir="t"/>
          </a:scene3d>
          <a:sp3d contourW="57150"/>
        </p:spPr>
      </p:pic>
    </p:spTree>
    <p:extLst>
      <p:ext uri="{BB962C8B-B14F-4D97-AF65-F5344CB8AC3E}">
        <p14:creationId xmlns:p14="http://schemas.microsoft.com/office/powerpoint/2010/main" val="365562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A69CBB-6364-C84C-1EE5-97262046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 fontScale="90000"/>
          </a:bodyPr>
          <a:lstStyle/>
          <a:p>
            <a:r>
              <a:rPr lang="en-US" sz="3400"/>
              <a:t>PDF — </a:t>
            </a:r>
            <a:r>
              <a:rPr lang="ru-RU" sz="3400"/>
              <a:t>это, по сути, "цифровой оттиск", который может быть создан разными способами:</a:t>
            </a:r>
          </a:p>
        </p:txBody>
      </p:sp>
      <p:pic>
        <p:nvPicPr>
          <p:cNvPr id="5" name="Picture 4" descr="Пилес бумажной работы">
            <a:extLst>
              <a:ext uri="{FF2B5EF4-FFF2-40B4-BE49-F238E27FC236}">
                <a16:creationId xmlns:a16="http://schemas.microsoft.com/office/drawing/2014/main" xmlns="" id="{404ED64A-365A-F985-7BC7-BD7EADED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633" r="23537"/>
          <a:stretch>
            <a:fillRect/>
          </a:stretch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FCD71C-5228-DAC0-9D1B-CA909C78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5999"/>
            <a:ext cx="6176776" cy="4202723"/>
          </a:xfrm>
        </p:spPr>
        <p:txBody>
          <a:bodyPr>
            <a:normAutofit fontScale="92500"/>
          </a:bodyPr>
          <a:lstStyle/>
          <a:p>
            <a:r>
              <a:rPr lang="en-US" sz="1800" b="1" dirty="0"/>
              <a:t>PDF </a:t>
            </a:r>
            <a:r>
              <a:rPr lang="ru-RU" sz="1800" b="1" dirty="0"/>
              <a:t>из текстового документа:</a:t>
            </a:r>
            <a:r>
              <a:rPr lang="ru-RU" sz="1800" dirty="0"/>
              <a:t> Создан из </a:t>
            </a:r>
            <a:r>
              <a:rPr lang="en-US" sz="1800" dirty="0"/>
              <a:t>Word, InDesign </a:t>
            </a:r>
            <a:r>
              <a:rPr lang="ru-RU" sz="1800" dirty="0"/>
              <a:t>и т.д. Содержит "живой" текстовый слой, который обычно можно выделить и скопировать. Это наиболее простой для работы вариант.</a:t>
            </a:r>
          </a:p>
          <a:p>
            <a:r>
              <a:rPr lang="ru-RU" sz="1800" b="1" dirty="0"/>
              <a:t>Сканированный </a:t>
            </a:r>
            <a:r>
              <a:rPr lang="en-US" sz="1800" b="1" dirty="0"/>
              <a:t>PDF (</a:t>
            </a:r>
            <a:r>
              <a:rPr lang="ru-RU" sz="1800" b="1" dirty="0"/>
              <a:t>изображение):</a:t>
            </a:r>
            <a:r>
              <a:rPr lang="ru-RU" sz="1800" dirty="0"/>
              <a:t> Документ является просто набором изображений страниц. Текстового слоя нет. Для работы с таким </a:t>
            </a:r>
            <a:r>
              <a:rPr lang="en-US" sz="1800" dirty="0"/>
              <a:t>PDF </a:t>
            </a:r>
            <a:r>
              <a:rPr lang="ru-RU" sz="1800" dirty="0"/>
              <a:t>необходим этап распознавания текста с помощью технологии </a:t>
            </a:r>
            <a:r>
              <a:rPr lang="en-US" sz="1800" dirty="0"/>
              <a:t>OCR (Optical Character Recognition).</a:t>
            </a:r>
          </a:p>
          <a:p>
            <a:r>
              <a:rPr lang="en-US" sz="1800" b="1" dirty="0"/>
              <a:t>PDF </a:t>
            </a:r>
            <a:r>
              <a:rPr lang="ru-RU" sz="1800" b="1" dirty="0"/>
              <a:t>со сложной вёрсткой:</a:t>
            </a:r>
            <a:r>
              <a:rPr lang="ru-RU" sz="1800" dirty="0"/>
              <a:t> Содержит множество колонок, таблиц, формул, рисунков, нестандартные шрифты. Даже при наличии текстового слоя извлечение информации в правильной последовательности может быть крайне затруднено.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914734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BAFEE6-84F2-36CD-881E-5BF1C823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Интеграция скриптов в рабочий процесс </a:t>
            </a:r>
            <a:r>
              <a:rPr lang="en-US" b="1" dirty="0"/>
              <a:t>CAT-</a:t>
            </a:r>
            <a:r>
              <a:rPr lang="ru-RU" b="1" dirty="0"/>
              <a:t>инструментов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B32BB7-D16E-CF92-D8AD-F6950D17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SDL Trados Studio:</a:t>
            </a:r>
            <a:endParaRPr lang="ru-RU" b="1" dirty="0"/>
          </a:p>
          <a:p>
            <a:r>
              <a:rPr lang="ru-RU" b="1" dirty="0"/>
              <a:t>Проектные </a:t>
            </a:r>
            <a:r>
              <a:rPr lang="ru-RU" b="1" dirty="0" smtClean="0"/>
              <a:t>шаблоны</a:t>
            </a:r>
            <a:r>
              <a:rPr lang="en-US" b="1" dirty="0" smtClean="0"/>
              <a:t>:</a:t>
            </a:r>
            <a:r>
              <a:rPr lang="en-US" dirty="0"/>
              <a:t> </a:t>
            </a:r>
            <a:r>
              <a:rPr lang="ru-RU" dirty="0"/>
              <a:t>п</a:t>
            </a:r>
            <a:r>
              <a:rPr lang="ru-RU" dirty="0" smtClean="0"/>
              <a:t>озволяют </a:t>
            </a:r>
            <a:r>
              <a:rPr lang="ru-RU" dirty="0"/>
              <a:t>автоматически применять набор настроек, включая задачи предобработки файлов.</a:t>
            </a:r>
          </a:p>
          <a:p>
            <a:r>
              <a:rPr lang="ru-RU" b="1" dirty="0"/>
              <a:t>Файловые </a:t>
            </a:r>
            <a:r>
              <a:rPr lang="ru-RU" b="1" dirty="0" smtClean="0"/>
              <a:t>типы</a:t>
            </a:r>
            <a:r>
              <a:rPr lang="en-US" b="1" dirty="0" smtClean="0"/>
              <a:t>:</a:t>
            </a:r>
            <a:r>
              <a:rPr lang="en-US" dirty="0"/>
              <a:t> </a:t>
            </a:r>
            <a:r>
              <a:rPr lang="ru-RU" dirty="0" smtClean="0"/>
              <a:t>можно </a:t>
            </a:r>
            <a:r>
              <a:rPr lang="ru-RU" dirty="0"/>
              <a:t>настроить собственные обработчики для специфичных </a:t>
            </a:r>
            <a:r>
              <a:rPr lang="en-US" dirty="0"/>
              <a:t>PDF, </a:t>
            </a:r>
            <a:r>
              <a:rPr lang="ru-RU" dirty="0"/>
              <a:t>которые будут запускать внешние скрипты (например, предварительный запуск </a:t>
            </a:r>
            <a:r>
              <a:rPr lang="en-US" dirty="0" err="1"/>
              <a:t>Abbyy</a:t>
            </a:r>
            <a:r>
              <a:rPr lang="en-US" dirty="0"/>
              <a:t> FineReader) </a:t>
            </a:r>
            <a:r>
              <a:rPr lang="ru-RU" dirty="0"/>
              <a:t>перед загрузкой в </a:t>
            </a:r>
            <a:r>
              <a:rPr lang="en-US" dirty="0"/>
              <a:t>Studio.</a:t>
            </a:r>
          </a:p>
          <a:p>
            <a:r>
              <a:rPr lang="en-US" b="1" dirty="0"/>
              <a:t>SDK </a:t>
            </a:r>
            <a:r>
              <a:rPr lang="ru-RU" b="1" dirty="0"/>
              <a:t>и </a:t>
            </a:r>
            <a:r>
              <a:rPr lang="en-US" b="1" dirty="0"/>
              <a:t>API:</a:t>
            </a:r>
            <a:r>
              <a:rPr lang="en-US" dirty="0"/>
              <a:t> </a:t>
            </a:r>
            <a:r>
              <a:rPr lang="ru-RU" dirty="0" smtClean="0"/>
              <a:t>для </a:t>
            </a:r>
            <a:r>
              <a:rPr lang="ru-RU" dirty="0"/>
              <a:t>продвинутых пользователей позволяет создавать плагины, которые интегрируются в интерфейс </a:t>
            </a:r>
            <a:r>
              <a:rPr lang="en-US" dirty="0"/>
              <a:t>Studio.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0341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C5F410-0BB3-F6E8-3F47-36F9F35D9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memoQ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ru-RU" b="1" i="0" dirty="0"/>
              <a:t>Инструменты рабочего процесса</a:t>
            </a:r>
            <a:r>
              <a:rPr lang="en-US" b="1" i="0" dirty="0"/>
              <a:t>:</a:t>
            </a:r>
            <a:r>
              <a:rPr lang="en-US" i="0" dirty="0"/>
              <a:t> </a:t>
            </a:r>
            <a:r>
              <a:rPr lang="ru-RU" i="0" dirty="0"/>
              <a:t>позволяют настраивать цепочки действий, которые выполняются до, во время и после перевода. Можно настроить запуск внешнего скрипта (например, .</a:t>
            </a:r>
            <a:r>
              <a:rPr lang="en-US" i="0" dirty="0"/>
              <a:t>bat </a:t>
            </a:r>
            <a:r>
              <a:rPr lang="ru-RU" i="0" dirty="0"/>
              <a:t>или .</a:t>
            </a:r>
            <a:r>
              <a:rPr lang="en-US" i="0" dirty="0"/>
              <a:t>ps1 </a:t>
            </a:r>
            <a:r>
              <a:rPr lang="ru-RU" i="0" dirty="0"/>
              <a:t>файла на </a:t>
            </a:r>
            <a:r>
              <a:rPr lang="en-US" i="0" dirty="0"/>
              <a:t>Windows) </a:t>
            </a:r>
            <a:r>
              <a:rPr lang="ru-RU" i="0" dirty="0"/>
              <a:t>для обработки файлов.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847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B17C16-AC64-3832-BE9B-F231A385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внедрения скриптов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0CE6D4-1792-A312-259F-0602C37DA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Прототипирование:</a:t>
            </a:r>
            <a:r>
              <a:rPr lang="ru-RU" dirty="0"/>
              <a:t> </a:t>
            </a:r>
            <a:r>
              <a:rPr lang="ru-RU" dirty="0" smtClean="0"/>
              <a:t>создание </a:t>
            </a:r>
            <a:r>
              <a:rPr lang="ru-RU" dirty="0"/>
              <a:t>простой, работающей версии скрипта для одной операции.</a:t>
            </a:r>
          </a:p>
          <a:p>
            <a:r>
              <a:rPr lang="ru-RU" b="1" dirty="0"/>
              <a:t>Обработка ошибок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ru-RU" dirty="0" smtClean="0"/>
              <a:t>обязательное </a:t>
            </a:r>
            <a:r>
              <a:rPr lang="ru-RU" dirty="0"/>
              <a:t>добавление в скрипт проверок (</a:t>
            </a:r>
            <a:r>
              <a:rPr lang="en-US" dirty="0"/>
              <a:t>try...catch </a:t>
            </a:r>
            <a:r>
              <a:rPr lang="ru-RU" dirty="0"/>
              <a:t>в </a:t>
            </a:r>
            <a:r>
              <a:rPr lang="en-US" dirty="0"/>
              <a:t>JavaScript) </a:t>
            </a:r>
            <a:r>
              <a:rPr lang="ru-RU" dirty="0"/>
              <a:t>на случай, если файл защищён паролем, повреждён или путь не найден.</a:t>
            </a:r>
          </a:p>
          <a:p>
            <a:r>
              <a:rPr lang="ru-RU" b="1" dirty="0"/>
              <a:t>Тестирование на "песочнице" (</a:t>
            </a:r>
            <a:r>
              <a:rPr lang="en-US" b="1" dirty="0"/>
              <a:t>Sandbox</a:t>
            </a:r>
            <a:r>
              <a:rPr lang="ru-RU" b="1" dirty="0"/>
              <a:t>)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ru-RU" dirty="0" smtClean="0"/>
              <a:t>запуск </a:t>
            </a:r>
            <a:r>
              <a:rPr lang="ru-RU" dirty="0"/>
              <a:t>скрипта на тестовой папке с копиями документов, а не на оригиналах.</a:t>
            </a:r>
          </a:p>
          <a:p>
            <a:r>
              <a:rPr lang="ru-RU" b="1" dirty="0"/>
              <a:t>Создание пользовательского интерфейса (</a:t>
            </a:r>
            <a:r>
              <a:rPr lang="en-US" b="1" dirty="0"/>
              <a:t>UI):</a:t>
            </a:r>
            <a:r>
              <a:rPr lang="en-US" dirty="0"/>
              <a:t> </a:t>
            </a:r>
            <a:r>
              <a:rPr lang="ru-RU" dirty="0" smtClean="0"/>
              <a:t>для </a:t>
            </a:r>
            <a:r>
              <a:rPr lang="ru-RU" dirty="0"/>
              <a:t>часто используемых скриптов можно создать простые диалоговые окна с помощью </a:t>
            </a:r>
            <a:r>
              <a:rPr lang="en-US" dirty="0" err="1"/>
              <a:t>app.execDialog</a:t>
            </a:r>
            <a:r>
              <a:rPr lang="en-US" dirty="0"/>
              <a:t>() </a:t>
            </a:r>
            <a:r>
              <a:rPr lang="ru-RU" dirty="0"/>
              <a:t>в </a:t>
            </a:r>
            <a:r>
              <a:rPr lang="en-US" dirty="0"/>
              <a:t>Acrobat JavaScript, </a:t>
            </a:r>
            <a:r>
              <a:rPr lang="ru-RU" dirty="0"/>
              <a:t>где пользователь сможет выбрать параметры.</a:t>
            </a:r>
          </a:p>
          <a:p>
            <a:r>
              <a:rPr lang="ru-RU" b="1" dirty="0"/>
              <a:t>Документирование:</a:t>
            </a:r>
            <a:r>
              <a:rPr lang="ru-RU" dirty="0"/>
              <a:t> </a:t>
            </a:r>
            <a:r>
              <a:rPr lang="ru-RU" dirty="0" smtClean="0"/>
              <a:t>создание </a:t>
            </a:r>
            <a:r>
              <a:rPr lang="ru-RU" dirty="0"/>
              <a:t>краткой инструкции по использованию скрипта, чтобы не забыть его функционал через несколько месяцев.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7606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1578B9-D586-3EAC-2D8C-23ED0923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C13AF0-5020-323F-71B2-A04A69FB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Инвестиции времени в изучение основ </a:t>
            </a:r>
            <a:r>
              <a:rPr lang="ru-RU" dirty="0" err="1"/>
              <a:t>скриптования</a:t>
            </a:r>
            <a:r>
              <a:rPr lang="ru-RU" dirty="0"/>
              <a:t> и автоматизации окупаются многократно. Переводчик-технолог, способный написать даже простой скрипт, получает не просто инструмент для экономии времени, а стратегическое преимущество — способность обрабатывать сложные и объёмные проекты, недоступные для коллег, работающих вручную. Это переход от реактивного выполнения задач к проактивному проектированию собственного эффективного рабочего пространства.</a:t>
            </a:r>
          </a:p>
        </p:txBody>
      </p:sp>
    </p:spTree>
    <p:extLst>
      <p:ext uri="{BB962C8B-B14F-4D97-AF65-F5344CB8AC3E}">
        <p14:creationId xmlns:p14="http://schemas.microsoft.com/office/powerpoint/2010/main" val="28505239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D9D6BF1-DFF2-4526-9D13-BF339D8C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A54D4DB6-FB18-4CAE-8905-E0053C925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DBD6488-9429-4FFA-8AE8-C4022C39B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A77A6167-FCC5-49E8-B280-CECAF151ED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F84046EA-4273-437E-9DE5-5AEE713C35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E280A5-8992-49B2-1ED8-A09EA00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2" y="1480930"/>
            <a:ext cx="530113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600" cap="all" dirty="0"/>
              <a:t>ВЕРБАЛЬНОЕ</a:t>
            </a:r>
            <a:r>
              <a:rPr lang="en-US" sz="4600" cap="all" dirty="0"/>
              <a:t> СОДЕРЖАНИЕ ВИЗУАЛЬНОГО НОСИТЕЛЯ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48E6B51-B40C-2FE0-F664-E36C73968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371" r="2" b="2"/>
          <a:stretch>
            <a:fillRect/>
          </a:stretch>
        </p:blipFill>
        <p:spPr>
          <a:xfrm>
            <a:off x="7225748" y="10"/>
            <a:ext cx="49662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70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A50A69-92BF-FEE4-6D01-EBA66185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Графические элементы с текстом и стратегии их обработки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CD782E-A4B6-AFDA-31E1-0A5C80495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/>
              <a:t>Скриншоты пользовательского интерфейса:</a:t>
            </a:r>
          </a:p>
          <a:p>
            <a:pPr marL="0" indent="0">
              <a:buNone/>
            </a:pPr>
            <a:r>
              <a:rPr lang="ru-RU" dirty="0"/>
              <a:t>Документация к ПО, руководства пользователя, инструкции.</a:t>
            </a:r>
          </a:p>
          <a:p>
            <a:pPr marL="0" indent="0">
              <a:buNone/>
            </a:pPr>
            <a:r>
              <a:rPr lang="ru-RU" dirty="0"/>
              <a:t>Скриншоты содержат интерфейсные элементы (кнопки, меню, заголовки окон, сообщения системы), которые являются частью целостного визуального образа.</a:t>
            </a:r>
          </a:p>
          <a:p>
            <a:pPr marL="0" indent="0">
              <a:buNone/>
            </a:pPr>
            <a:r>
              <a:rPr lang="ru-RU" b="1" dirty="0"/>
              <a:t>Стратегии работы переводчика:</a:t>
            </a:r>
          </a:p>
          <a:p>
            <a:pPr marL="457200" indent="-457200">
              <a:buAutoNum type="arabicParenR"/>
            </a:pPr>
            <a:r>
              <a:rPr lang="ru-RU" dirty="0"/>
              <a:t>Ретушь и замена текста</a:t>
            </a:r>
          </a:p>
          <a:p>
            <a:pPr marL="0" indent="0">
              <a:buNone/>
            </a:pPr>
            <a:r>
              <a:rPr lang="ru-RU" dirty="0"/>
              <a:t>Инструменты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en-US" dirty="0"/>
              <a:t>Adobe Photoshop, GIMP, Affinity Photo</a:t>
            </a:r>
            <a:r>
              <a:rPr lang="ru-RU" dirty="0"/>
              <a:t> (есть масса приложений для мобильных устройств, которые выполняют данные функции). Проблема со шрифтами: иногда нет точного соответствия шрифта кириллицы.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6480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4A412F-E5E7-3626-61C9-11A0532A0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73723"/>
            <a:ext cx="9601200" cy="509367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2) Накладные текстовые блоки в </a:t>
            </a:r>
            <a:r>
              <a:rPr lang="en-US" dirty="0"/>
              <a:t>PDF-</a:t>
            </a:r>
            <a:r>
              <a:rPr lang="ru-RU" dirty="0"/>
              <a:t>редакторе:</a:t>
            </a:r>
          </a:p>
          <a:p>
            <a:pPr lvl="1"/>
            <a:r>
              <a:rPr lang="ru-RU" i="0" dirty="0"/>
              <a:t>Инструменты</a:t>
            </a:r>
            <a:r>
              <a:rPr lang="ru-RU" b="1" i="0" dirty="0"/>
              <a:t>:</a:t>
            </a:r>
            <a:r>
              <a:rPr lang="ru-RU" i="0" dirty="0"/>
              <a:t> </a:t>
            </a:r>
            <a:r>
              <a:rPr lang="en-US" i="0" dirty="0"/>
              <a:t>Adobe Acrobat Pro ("</a:t>
            </a:r>
            <a:r>
              <a:rPr lang="ru-RU" i="0" dirty="0"/>
              <a:t>Добавить текст"), </a:t>
            </a:r>
            <a:r>
              <a:rPr lang="en-US" i="0" dirty="0"/>
              <a:t>PDF-</a:t>
            </a:r>
            <a:r>
              <a:rPr lang="en-US" i="0" dirty="0" err="1"/>
              <a:t>XChange</a:t>
            </a:r>
            <a:r>
              <a:rPr lang="en-US" i="0" dirty="0"/>
              <a:t> Editor.</a:t>
            </a:r>
          </a:p>
          <a:p>
            <a:pPr lvl="1"/>
            <a:r>
              <a:rPr lang="ru-RU" i="0" dirty="0"/>
              <a:t>Процесс</a:t>
            </a:r>
            <a:r>
              <a:rPr lang="ru-RU" b="1" i="0" dirty="0"/>
              <a:t>:</a:t>
            </a:r>
            <a:r>
              <a:rPr lang="ru-RU" i="0" dirty="0"/>
              <a:t> Создание поверх изображения нового текстового блока с переводом. Маскировка исходного текста с помощью белых или подходящих по цвету прямоугольников.</a:t>
            </a:r>
          </a:p>
          <a:p>
            <a:pPr lvl="1"/>
            <a:r>
              <a:rPr lang="ru-RU" i="0" dirty="0"/>
              <a:t>Выглядит »любительски", если не выровнено идеально. Не работает со сложным фоном (градиенты, текстуры).</a:t>
            </a:r>
          </a:p>
          <a:p>
            <a:pPr marL="0" indent="0">
              <a:buNone/>
            </a:pPr>
            <a:r>
              <a:rPr lang="ru-RU" dirty="0"/>
              <a:t>3) Выносные сноски:</a:t>
            </a:r>
          </a:p>
          <a:p>
            <a:pPr>
              <a:buFontTx/>
              <a:buChar char="-"/>
            </a:pPr>
            <a:r>
              <a:rPr lang="ru-RU" dirty="0"/>
              <a:t>Исходный скриншот остаётся нетронутым. Перевод выносится в текстовый блок рядом со стрелкой, указывающей на элемент.</a:t>
            </a:r>
          </a:p>
          <a:p>
            <a:pPr>
              <a:buFontTx/>
              <a:buChar char="-"/>
            </a:pPr>
            <a:r>
              <a:rPr lang="ru-RU" dirty="0"/>
              <a:t>Идеально для сложных интерфейсов, где ретушь невозможна или нецелесообразна.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1453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5D87B9-96DC-19FD-41B4-ACCE2BE6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Инфографика и схематичные изображения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62FA94-188B-71C4-C0B6-148BDF25E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554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Маркетинговые брошюры, отчёты, презентации, образовательные материалы</a:t>
            </a:r>
          </a:p>
          <a:p>
            <a:pPr marL="0" indent="0">
              <a:buNone/>
            </a:pPr>
            <a:r>
              <a:rPr lang="ru-RU" dirty="0"/>
              <a:t>Текст является органичной частью дизайна, часто следует кривым линиям, вписан в геометрические фигуры, является частью иконок.</a:t>
            </a:r>
          </a:p>
          <a:p>
            <a:pPr marL="0" indent="0">
              <a:buNone/>
            </a:pPr>
            <a:r>
              <a:rPr lang="ru-RU" u="sng" dirty="0"/>
              <a:t>Процесс перевода в деталях:</a:t>
            </a:r>
          </a:p>
          <a:p>
            <a:pPr marL="457200" indent="-457200">
              <a:buAutoNum type="arabicParenR"/>
            </a:pPr>
            <a:r>
              <a:rPr lang="ru-RU" dirty="0"/>
              <a:t>Для критически важных документов – полная </a:t>
            </a:r>
            <a:r>
              <a:rPr lang="ru-RU" dirty="0" err="1"/>
              <a:t>редизайнерская</a:t>
            </a:r>
            <a:r>
              <a:rPr lang="ru-RU" dirty="0"/>
              <a:t> пересборка</a:t>
            </a:r>
          </a:p>
          <a:p>
            <a:pPr marL="0" indent="0">
              <a:buNone/>
            </a:pPr>
            <a:r>
              <a:rPr lang="ru-RU" dirty="0"/>
              <a:t>ПО: </a:t>
            </a:r>
            <a:r>
              <a:rPr lang="en-US" dirty="0"/>
              <a:t>Adobe Illustrator, Inkscape (</a:t>
            </a:r>
            <a:r>
              <a:rPr lang="ru-RU" dirty="0"/>
              <a:t>для векторной графики)</a:t>
            </a:r>
          </a:p>
          <a:p>
            <a:pPr marL="0" indent="0">
              <a:buNone/>
            </a:pPr>
            <a:r>
              <a:rPr lang="ru-RU" dirty="0"/>
              <a:t>Понадобится разблокировка слоев, прямое редактирование текста. Качество верстки и дизайна сохраняется.</a:t>
            </a:r>
          </a:p>
          <a:p>
            <a:pPr marL="0" indent="0">
              <a:buNone/>
            </a:pPr>
            <a:r>
              <a:rPr lang="ru-RU" dirty="0"/>
              <a:t>Требуется наличие исходных векторных файлов и навыки работы в редакторе, а также установка шрифтов.</a:t>
            </a:r>
          </a:p>
        </p:txBody>
      </p:sp>
    </p:spTree>
    <p:extLst>
      <p:ext uri="{BB962C8B-B14F-4D97-AF65-F5344CB8AC3E}">
        <p14:creationId xmlns:p14="http://schemas.microsoft.com/office/powerpoint/2010/main" val="37527655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8DFEB3-3239-BE22-C59B-34E931778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97877"/>
            <a:ext cx="9601200" cy="526952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2) Сегментная ретушь в растровом редакторе</a:t>
            </a:r>
          </a:p>
          <a:p>
            <a:pPr marL="0" indent="0">
              <a:buNone/>
            </a:pPr>
            <a:r>
              <a:rPr lang="ru-RU" dirty="0"/>
              <a:t>Применяется, </a:t>
            </a:r>
            <a:r>
              <a:rPr lang="ru-RU" i="0" dirty="0"/>
              <a:t>когда инфографика представлена как растровое изображение. Аналогична работе со скриншотами, но часто сложнее из-за обилия декоративных элементов.</a:t>
            </a:r>
          </a:p>
          <a:p>
            <a:pPr marL="0" indent="0">
              <a:buNone/>
            </a:pPr>
            <a:r>
              <a:rPr lang="ru-RU" dirty="0"/>
              <a:t>3) Создание параллельной версии:</a:t>
            </a:r>
          </a:p>
          <a:p>
            <a:pPr marL="530352" lvl="1" indent="0">
              <a:buNone/>
            </a:pPr>
            <a:r>
              <a:rPr lang="ru-RU" i="0" dirty="0"/>
              <a:t>Создание полностью нового файла с инфографикой на целевом языке, который прикрепляется к переводу как отдельный лист. Исходная инфографика остаётся в документе без изменений.</a:t>
            </a:r>
          </a:p>
          <a:p>
            <a:pPr marL="530352" lvl="1" indent="0">
              <a:buNone/>
            </a:pPr>
            <a:r>
              <a:rPr lang="ru-RU" i="0" dirty="0"/>
              <a:t>Применение: когда затраты на ретушь/редизайн непропорционально высоки.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7922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637F0-E60A-2057-9F82-32798A07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Фотографии с текстом (вывески, документы, этикетки)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489A95-5541-11A2-E947-D085AC76C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Юридические доказательства, исторические документы, каталоги товаров</a:t>
            </a:r>
          </a:p>
          <a:p>
            <a:r>
              <a:rPr lang="ru-RU" dirty="0"/>
              <a:t>Текст является частью реального объекта. Его удаление искажает историческую или доказательственную ценность изображения.</a:t>
            </a:r>
          </a:p>
          <a:p>
            <a:r>
              <a:rPr lang="ru-RU" dirty="0"/>
              <a:t>Для перевода применяются исключительно выносные аннотации:</a:t>
            </a:r>
          </a:p>
          <a:p>
            <a:pPr marL="0" indent="0">
              <a:buNone/>
            </a:pPr>
            <a:r>
              <a:rPr lang="ru-RU" dirty="0"/>
              <a:t>Переводчик добавляет в документ текстовые аннотации</a:t>
            </a:r>
            <a:r>
              <a:rPr lang="en-US" dirty="0"/>
              <a:t> </a:t>
            </a:r>
            <a:r>
              <a:rPr lang="ru-RU" dirty="0"/>
              <a:t>или выноски, в которых даёт перевод текста, видимого на фотографии. Сам исходный объект не редактируется. Обязательна пометка "[Перевод с...]".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84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C89EA62-F38E-4285-A105-C5E1BD360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2CF6E46A-CCCD-4728-B011-E147B2362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2E2C684B-30C9-4689-A529-EBF1B8ADB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51D149FF-24EA-4575-93C6-D58A02586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DDBA44-1AEF-50C1-062A-AB1D7F5F0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956" y="1480930"/>
            <a:ext cx="4975700" cy="36720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cap="all" dirty="0" err="1"/>
              <a:t>Ключевые</a:t>
            </a:r>
            <a:r>
              <a:rPr lang="en-US" sz="3600" cap="all" dirty="0"/>
              <a:t> </a:t>
            </a:r>
            <a:r>
              <a:rPr lang="en-US" sz="3600" cap="all" dirty="0" err="1"/>
              <a:t>программные</a:t>
            </a:r>
            <a:r>
              <a:rPr lang="en-US" sz="3600" cap="all" dirty="0"/>
              <a:t> </a:t>
            </a:r>
            <a:r>
              <a:rPr lang="en-US" sz="3600" cap="all" dirty="0" err="1"/>
              <a:t>инструменты</a:t>
            </a:r>
            <a:endParaRPr lang="en-US" sz="3600" cap="al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C965133-69F4-4869-A4C0-97C9B2B60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6"/>
            <a:ext cx="2108425" cy="6857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43FEB8E0-28C6-45D4-B8D7-F36F09074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1125266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09EBF91-BD5B-4CA7-8B07-993751CD3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16357" y="2463421"/>
            <a:ext cx="0" cy="203351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DE768E8-7DE5-4E22-8F8D-12485419F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96" y="2163228"/>
            <a:ext cx="2217295" cy="23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88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1F9A0C1C-8ABC-401B-8FE9-AC9327C4C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FCDD0B-4186-FE96-9C05-DBAC8410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5" y="634028"/>
            <a:ext cx="3738933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cap="all" dirty="0"/>
              <a:t>ПО и </a:t>
            </a:r>
            <a:r>
              <a:rPr lang="en-US" sz="2900" cap="all" dirty="0" err="1"/>
              <a:t>автоматизация</a:t>
            </a:r>
            <a:r>
              <a:rPr lang="en-US" sz="2900" cap="all" dirty="0"/>
              <a:t> </a:t>
            </a:r>
            <a:r>
              <a:rPr lang="en-US" sz="2900" cap="all" dirty="0" err="1"/>
              <a:t>переводческого</a:t>
            </a:r>
            <a:r>
              <a:rPr lang="en-US" sz="2900" cap="all" dirty="0"/>
              <a:t> </a:t>
            </a:r>
            <a:r>
              <a:rPr lang="en-US" sz="2900" cap="all" dirty="0" err="1"/>
              <a:t>процесса</a:t>
            </a:r>
            <a:endParaRPr lang="en-US" sz="2900" cap="all" dirty="0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BA5783C3-2F96-40A7-A24F-30CB07AA3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A9D08DBA-0326-4C4E-ACFB-576F3ABDD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E31B609-7378-5E07-84FD-0C6429C86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23" y="2014754"/>
            <a:ext cx="5659222" cy="3027683"/>
          </a:xfrm>
          <a:prstGeom prst="rect">
            <a:avLst/>
          </a:prstGeom>
          <a:scene3d>
            <a:camera prst="orthographicFront"/>
            <a:lightRig rig="threePt" dir="t"/>
          </a:scene3d>
          <a:sp3d contourW="50800"/>
        </p:spPr>
      </p:pic>
    </p:spTree>
    <p:extLst>
      <p:ext uri="{BB962C8B-B14F-4D97-AF65-F5344CB8AC3E}">
        <p14:creationId xmlns:p14="http://schemas.microsoft.com/office/powerpoint/2010/main" val="42607442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9C8B38-140D-15D9-177B-CE9CDF9C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для распознавания текста на изображениях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D5C993-47E6-5F28-1042-1AB247FEF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Abbyy</a:t>
            </a:r>
            <a:r>
              <a:rPr lang="en-US" dirty="0"/>
              <a:t> FineReader, </a:t>
            </a:r>
            <a:r>
              <a:rPr lang="en-US" dirty="0" err="1"/>
              <a:t>Readiris</a:t>
            </a:r>
            <a:r>
              <a:rPr lang="ru-RU" dirty="0"/>
              <a:t> – лучшие алгоритмы для распознавания текста на неоднородном фоне и в условиях низкого разрешения.</a:t>
            </a:r>
          </a:p>
          <a:p>
            <a:r>
              <a:rPr lang="ru-RU" dirty="0"/>
              <a:t>Запуск </a:t>
            </a:r>
            <a:r>
              <a:rPr lang="en-US" dirty="0"/>
              <a:t>OCR </a:t>
            </a:r>
            <a:r>
              <a:rPr lang="ru-RU" dirty="0"/>
              <a:t>для всего </a:t>
            </a:r>
            <a:r>
              <a:rPr lang="en-US" dirty="0"/>
              <a:t>PDF </a:t>
            </a:r>
            <a:r>
              <a:rPr lang="ru-RU" dirty="0"/>
              <a:t>с настройкой "Изображения и текст" или "Только изображения". Это извлекает текст из графики в отдельный, скрытый слой, который затем можно редактировать в </a:t>
            </a:r>
            <a:r>
              <a:rPr lang="en-US" dirty="0"/>
              <a:t>Acrobat Pro. </a:t>
            </a:r>
            <a:r>
              <a:rPr lang="ru-RU" dirty="0"/>
              <a:t>Однако, качество прямого редактирования этого слоя часто оставляет желать лучшего, так как он не связан с визуальной составляющей.</a:t>
            </a:r>
          </a:p>
        </p:txBody>
      </p:sp>
    </p:spTree>
    <p:extLst>
      <p:ext uri="{BB962C8B-B14F-4D97-AF65-F5344CB8AC3E}">
        <p14:creationId xmlns:p14="http://schemas.microsoft.com/office/powerpoint/2010/main" val="10281889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F6DD72-EB6B-26C0-1595-34A81042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4853"/>
            <a:ext cx="9601200" cy="1485900"/>
          </a:xfrm>
        </p:spPr>
        <p:txBody>
          <a:bodyPr/>
          <a:lstStyle/>
          <a:p>
            <a:r>
              <a:rPr lang="ru-RU" b="1" dirty="0"/>
              <a:t>Нейросетевые и </a:t>
            </a:r>
            <a:r>
              <a:rPr lang="en-US" b="1" dirty="0"/>
              <a:t>AI-</a:t>
            </a:r>
            <a:r>
              <a:rPr lang="ru-RU" b="1" dirty="0"/>
              <a:t>инструменты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23B74C-8C7C-C326-3D14-476D744F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5369"/>
            <a:ext cx="9601200" cy="4888523"/>
          </a:xfrm>
        </p:spPr>
        <p:txBody>
          <a:bodyPr>
            <a:normAutofit/>
          </a:bodyPr>
          <a:lstStyle/>
          <a:p>
            <a:r>
              <a:rPr lang="ru-RU" b="1" dirty="0"/>
              <a:t>Машинный перевод с интеграцией в изображение</a:t>
            </a:r>
          </a:p>
          <a:p>
            <a:pPr marL="0" indent="0">
              <a:buNone/>
            </a:pPr>
            <a:r>
              <a:rPr lang="en-US" i="0" dirty="0"/>
              <a:t>AI-</a:t>
            </a:r>
            <a:r>
              <a:rPr lang="ru-RU" i="0" dirty="0"/>
              <a:t>система (например, на базе </a:t>
            </a:r>
            <a:r>
              <a:rPr lang="en-US" i="0" dirty="0"/>
              <a:t>OpenAI GPT-4V </a:t>
            </a:r>
            <a:r>
              <a:rPr lang="ru-RU" i="0" dirty="0"/>
              <a:t>или аналогичных мультимодальных моделей) сначала распознаёт текст на изображении, затем переводит его, а затем алгоритм генеративной графики (напр., </a:t>
            </a:r>
            <a:r>
              <a:rPr lang="en-US" i="0" dirty="0"/>
              <a:t>Stable Diffusion) "</a:t>
            </a:r>
            <a:r>
              <a:rPr lang="ru-RU" i="0" dirty="0"/>
              <a:t>заливает" область с исходным текстом, генерируя фон, и наносит переведённый текст.</a:t>
            </a:r>
            <a:endParaRPr lang="ru-RU" b="1" i="0" dirty="0"/>
          </a:p>
          <a:p>
            <a:pPr marL="0" indent="0">
              <a:buNone/>
            </a:pPr>
            <a:r>
              <a:rPr lang="ru-RU" b="1" i="0" dirty="0"/>
              <a:t>Текущее состояние:</a:t>
            </a:r>
            <a:r>
              <a:rPr lang="ru-RU" i="0" dirty="0"/>
              <a:t> технология находится в процессе становления, требует ручной проверки и доработки, но представляет собой уже сейчас решение проблемы.</a:t>
            </a:r>
          </a:p>
          <a:p>
            <a:r>
              <a:rPr lang="ru-RU" b="1" dirty="0"/>
              <a:t>Инструменты для автоматической замены текста:</a:t>
            </a:r>
            <a:r>
              <a:rPr lang="ru-RU" dirty="0"/>
              <a:t> некоторые онлайн-сервисы и плагины (часто на базе </a:t>
            </a:r>
            <a:r>
              <a:rPr lang="en-US" dirty="0"/>
              <a:t>AI) </a:t>
            </a:r>
            <a:r>
              <a:rPr lang="ru-RU" dirty="0"/>
              <a:t>начинают предлагать функцию автоматической замены текста на изображениях, но их качество сильно варьируется и неприемлемо для профессионального использования.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6061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6D9029-A1EE-E635-1BE9-252C3175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Прочие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385AFB-D3BC-EFA7-0EC5-EF3CF4AA2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Необходим учет дополнительного времени переводчика на решение технического аспекта.</a:t>
            </a:r>
          </a:p>
          <a:p>
            <a:r>
              <a:rPr lang="ru-RU" dirty="0"/>
              <a:t>Информирование заказчика заранее о тексте в графике, предлагаемых методах работы, их стоимости и сроках. У заказчика могут быть также и нужные исходники.</a:t>
            </a:r>
          </a:p>
          <a:p>
            <a:r>
              <a:rPr lang="ru-RU" dirty="0"/>
              <a:t>Двойной контроль качества (правильности перевода и визуально-технической составляющей – шрифтов, выравнивания, артефактов ретуши, общее эстетическое восприятие).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Монеты контур">
            <a:extLst>
              <a:ext uri="{FF2B5EF4-FFF2-40B4-BE49-F238E27FC236}">
                <a16:creationId xmlns:a16="http://schemas.microsoft.com/office/drawing/2014/main" xmlns="" id="{31B04257-6A35-E35F-EC27-E2411B955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4400" y="1257300"/>
            <a:ext cx="914400" cy="914400"/>
          </a:xfrm>
          <a:prstGeom prst="rect">
            <a:avLst/>
          </a:prstGeom>
        </p:spPr>
      </p:pic>
      <p:pic>
        <p:nvPicPr>
          <p:cNvPr id="7" name="Рисунок 6" descr="Папка-планшет с галочками контур">
            <a:extLst>
              <a:ext uri="{FF2B5EF4-FFF2-40B4-BE49-F238E27FC236}">
                <a16:creationId xmlns:a16="http://schemas.microsoft.com/office/drawing/2014/main" xmlns="" id="{999B4EA2-E8BF-D043-57EA-19199AD47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63200" y="1257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192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FA200E-17EE-4879-3CD5-D86E6E9C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59" y="140677"/>
            <a:ext cx="3282695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/>
              <a:t>Локализация интерактивных </a:t>
            </a:r>
            <a:r>
              <a:rPr lang="en-US" sz="3400" b="1" dirty="0"/>
              <a:t>PDF-</a:t>
            </a:r>
            <a:r>
              <a:rPr lang="ru-RU" sz="3400" b="1" dirty="0"/>
              <a:t>форм</a:t>
            </a:r>
            <a:endParaRPr lang="ru-RU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007426-C69E-FDE1-72FC-6D649A20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1626577"/>
            <a:ext cx="3770374" cy="4297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Важна не только вербальная составляющая, но и юзабилити, понимание кросс-культурных особенностей и функциональной механики </a:t>
            </a:r>
            <a:r>
              <a:rPr lang="en-US" sz="2400" dirty="0"/>
              <a:t>PDF-</a:t>
            </a:r>
            <a:r>
              <a:rPr lang="ru-RU" sz="2400" dirty="0"/>
              <a:t>документов. Переводчик выступает здесь в роли инженера по локализации, где ошибка может сделать форму непригодной для использования.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0E7347-FCB3-420B-1D05-0BF6B2551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67" y="1436055"/>
            <a:ext cx="6517065" cy="3665849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/>
        </p:spPr>
      </p:pic>
    </p:spTree>
    <p:extLst>
      <p:ext uri="{BB962C8B-B14F-4D97-AF65-F5344CB8AC3E}">
        <p14:creationId xmlns:p14="http://schemas.microsoft.com/office/powerpoint/2010/main" val="5011796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E05AE9-1EB4-7264-6CA0-438D1A84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315DAD-AB37-5DED-C082-40E72960D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69EED0-FF79-1BD0-414D-EA03CBA64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08" y="72342"/>
            <a:ext cx="11934784" cy="6713316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/>
        </p:spPr>
      </p:pic>
    </p:spTree>
    <p:extLst>
      <p:ext uri="{BB962C8B-B14F-4D97-AF65-F5344CB8AC3E}">
        <p14:creationId xmlns:p14="http://schemas.microsoft.com/office/powerpoint/2010/main" val="2478293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E2B8A2D-F46F-4DA5-8AFF-BC57461C28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C9F411-A2F6-4C9F-8E24-90FD792A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 fontScale="90000"/>
          </a:bodyPr>
          <a:lstStyle/>
          <a:p>
            <a:r>
              <a:rPr lang="ru-RU" sz="3700"/>
              <a:t>Структура интерактивной </a:t>
            </a:r>
            <a:r>
              <a:rPr lang="de-DE" sz="3700"/>
              <a:t>PDF-</a:t>
            </a:r>
            <a:r>
              <a:rPr lang="ru-RU" sz="3700"/>
              <a:t>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44B1F6-E692-E523-155A-2533A1ED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3" y="1967948"/>
            <a:ext cx="6260166" cy="3899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Типы полей в форме:</a:t>
            </a:r>
          </a:p>
          <a:p>
            <a:pPr>
              <a:buFontTx/>
              <a:buChar char="-"/>
            </a:pPr>
            <a:r>
              <a:rPr lang="ru-RU" dirty="0"/>
              <a:t>Текстовые</a:t>
            </a:r>
          </a:p>
          <a:p>
            <a:pPr>
              <a:buFontTx/>
              <a:buChar char="-"/>
            </a:pPr>
            <a:r>
              <a:rPr lang="ru-RU" dirty="0"/>
              <a:t>Флажки (чек-боксы)</a:t>
            </a:r>
          </a:p>
          <a:p>
            <a:pPr>
              <a:buFontTx/>
              <a:buChar char="-"/>
            </a:pPr>
            <a:r>
              <a:rPr lang="ru-RU" dirty="0"/>
              <a:t>Переключатели (</a:t>
            </a:r>
            <a:r>
              <a:rPr lang="de-DE" dirty="0" err="1"/>
              <a:t>radio</a:t>
            </a:r>
            <a:r>
              <a:rPr lang="de-DE" dirty="0"/>
              <a:t> </a:t>
            </a:r>
            <a:r>
              <a:rPr lang="de-DE" dirty="0" err="1"/>
              <a:t>buttons</a:t>
            </a:r>
            <a:r>
              <a:rPr lang="de-DE" dirty="0"/>
              <a:t>)</a:t>
            </a:r>
            <a:r>
              <a:rPr lang="ru-RU" dirty="0"/>
              <a:t> </a:t>
            </a:r>
            <a:endParaRPr lang="de-DE" dirty="0"/>
          </a:p>
          <a:p>
            <a:pPr>
              <a:buFontTx/>
              <a:buChar char="-"/>
            </a:pPr>
            <a:r>
              <a:rPr lang="ru-RU" dirty="0"/>
              <a:t>Выпадающие списки (выбор одного варианта в раскрывающемся списке)</a:t>
            </a:r>
          </a:p>
          <a:p>
            <a:pPr>
              <a:buFontTx/>
              <a:buChar char="-"/>
            </a:pPr>
            <a:r>
              <a:rPr lang="ru-RU" dirty="0"/>
              <a:t>Обычные списки (выбор одного или нескольких вариантов одновременно)</a:t>
            </a:r>
          </a:p>
          <a:p>
            <a:pPr>
              <a:buFontTx/>
              <a:buChar char="-"/>
            </a:pPr>
            <a:r>
              <a:rPr lang="ru-RU" dirty="0"/>
              <a:t>Кнопки.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2BAD85-00E4-4D0A-993C-8372E78E1A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Рисунок 8" descr="Список контур">
            <a:extLst>
              <a:ext uri="{FF2B5EF4-FFF2-40B4-BE49-F238E27FC236}">
                <a16:creationId xmlns:a16="http://schemas.microsoft.com/office/drawing/2014/main" xmlns="" id="{67E03E58-5609-EF35-0BAF-B2B257B6B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44236" y="643467"/>
            <a:ext cx="1749777" cy="174977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 descr="флажок установлен со сплошной заливкой">
            <a:extLst>
              <a:ext uri="{FF2B5EF4-FFF2-40B4-BE49-F238E27FC236}">
                <a16:creationId xmlns:a16="http://schemas.microsoft.com/office/drawing/2014/main" xmlns="" id="{FB283BEA-7431-B747-0C85-305DBE3E4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68000" y="2554112"/>
            <a:ext cx="1749776" cy="1749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 descr="Переключатель контур">
            <a:extLst>
              <a:ext uri="{FF2B5EF4-FFF2-40B4-BE49-F238E27FC236}">
                <a16:creationId xmlns:a16="http://schemas.microsoft.com/office/drawing/2014/main" xmlns="" id="{1F307670-2433-0668-A34F-EB6D6BF5F7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968001" y="4464756"/>
            <a:ext cx="1749776" cy="174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7522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64B392-399C-1BD7-F6F3-B1449422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Локализация </a:t>
            </a:r>
            <a:r>
              <a:rPr lang="de-DE" dirty="0"/>
              <a:t>PDF-</a:t>
            </a:r>
            <a:r>
              <a:rPr lang="ru-RU" dirty="0"/>
              <a:t>форм: </a:t>
            </a:r>
            <a:br>
              <a:rPr lang="ru-RU" dirty="0"/>
            </a:br>
            <a:r>
              <a:rPr lang="ru-RU" dirty="0"/>
              <a:t>лингвистический и визуальный аспекты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7DAF65-C4DB-F858-AD8B-A736C1E36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Основная сложность 1</a:t>
            </a:r>
            <a:r>
              <a:rPr lang="ru-RU" dirty="0"/>
              <a:t>: увеличение объема текста в переводе (в переводе с английского на большинство европейских языков длина текста увеличивается на 15-30%. Для немецкого и финского — до 50%. Для правосторонних языков (арабский, иврит) текст не только меняет длину, но и направление).</a:t>
            </a:r>
          </a:p>
          <a:p>
            <a:pPr marL="0" indent="0">
              <a:buNone/>
            </a:pPr>
            <a:r>
              <a:rPr lang="ru-RU" dirty="0"/>
              <a:t>Варианты решения проблемы:</a:t>
            </a:r>
          </a:p>
          <a:p>
            <a:pPr marL="0" indent="0">
              <a:buNone/>
            </a:pPr>
            <a:r>
              <a:rPr lang="ru-RU" dirty="0"/>
              <a:t>-      увеличение  размеров полей (возможно с </a:t>
            </a:r>
            <a:r>
              <a:rPr lang="en-US" dirty="0"/>
              <a:t>Adobe Acrobat Pro (</a:t>
            </a:r>
            <a:r>
              <a:rPr lang="ru-RU" dirty="0"/>
              <a:t>Инструменты &gt; Подготовка форм &gt; Редактировать))</a:t>
            </a:r>
          </a:p>
          <a:p>
            <a:pPr>
              <a:buFontTx/>
              <a:buChar char="-"/>
            </a:pPr>
            <a:r>
              <a:rPr lang="ru-RU" dirty="0"/>
              <a:t>изменение шрифта (риск – ухудшение читаемости)</a:t>
            </a:r>
          </a:p>
          <a:p>
            <a:pPr>
              <a:buFontTx/>
              <a:buChar char="-"/>
            </a:pPr>
            <a:r>
              <a:rPr lang="ru-RU" dirty="0"/>
              <a:t>аббревиация и лингвистическая оптимизация (компрессия) (напр., тел. вместо «телефон»)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984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154C4-1718-E322-7950-BB5BE7AA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Локализация списков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EF2011-1931-C7A5-65AA-4269E1DC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485900"/>
          </a:xfrm>
        </p:spPr>
        <p:txBody>
          <a:bodyPr/>
          <a:lstStyle/>
          <a:p>
            <a:r>
              <a:rPr lang="ru-RU" dirty="0"/>
              <a:t>Каждый пункт списка – это отдельная сущность, встроенная в структуру списка</a:t>
            </a:r>
          </a:p>
          <a:p>
            <a:pPr marL="0" indent="0">
              <a:buNone/>
            </a:pPr>
            <a:r>
              <a:rPr lang="ru-RU" dirty="0"/>
              <a:t>Список можно редактировать в </a:t>
            </a:r>
            <a:r>
              <a:rPr lang="en-US" b="1" dirty="0"/>
              <a:t>Adobe Acrobat Pro</a:t>
            </a:r>
            <a:r>
              <a:rPr lang="ru-RU" b="1" dirty="0"/>
              <a:t> </a:t>
            </a:r>
            <a:r>
              <a:rPr lang="ru-RU" dirty="0"/>
              <a:t>(последовательное редактирование элемента списка и его экспортируемого значения)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EFF038-9524-3B19-A903-8FA3B4C226F1}"/>
              </a:ext>
            </a:extLst>
          </p:cNvPr>
          <p:cNvSpPr txBox="1"/>
          <p:nvPr/>
        </p:nvSpPr>
        <p:spPr>
          <a:xfrm>
            <a:off x="1447800" y="3771900"/>
            <a:ext cx="5649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Локализация кнопок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95D87A-2495-E176-5EB0-0ED53DE9049A}"/>
              </a:ext>
            </a:extLst>
          </p:cNvPr>
          <p:cNvSpPr txBox="1"/>
          <p:nvPr/>
        </p:nvSpPr>
        <p:spPr>
          <a:xfrm>
            <a:off x="1371600" y="5163524"/>
            <a:ext cx="936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Надписи на кнопках надо изменить на ПЯ, проверить действие кнопки в обязательном порядке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4828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BEAF58-B4E0-66C3-6B65-B4ACB52EE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9454"/>
            <a:ext cx="9601200" cy="1485900"/>
          </a:xfrm>
        </p:spPr>
        <p:txBody>
          <a:bodyPr/>
          <a:lstStyle/>
          <a:p>
            <a:r>
              <a:rPr lang="ru-RU" dirty="0"/>
              <a:t>Функциональная и кросс-культурная адаптация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896DF5-AD75-C66A-9865-57757D1E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05354"/>
            <a:ext cx="9601200" cy="46657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Многие формы используют </a:t>
            </a:r>
            <a:r>
              <a:rPr lang="en-US" sz="2400" dirty="0"/>
              <a:t>JavaScript </a:t>
            </a:r>
            <a:r>
              <a:rPr lang="ru-RU" sz="2400" dirty="0"/>
              <a:t>для проверки введённых данных (например, формат даты, </a:t>
            </a:r>
            <a:r>
              <a:rPr lang="en-US" sz="2400" dirty="0"/>
              <a:t>email, </a:t>
            </a:r>
            <a:r>
              <a:rPr lang="ru-RU" sz="2400" dirty="0"/>
              <a:t>обязательность заполнения поля).</a:t>
            </a:r>
          </a:p>
          <a:p>
            <a:pPr marL="0" indent="0">
              <a:buNone/>
            </a:pPr>
            <a:r>
              <a:rPr lang="ru-RU" sz="2400" b="1" dirty="0"/>
              <a:t>Локализация скриптов:</a:t>
            </a:r>
            <a:endParaRPr lang="ru-RU" sz="2400" dirty="0"/>
          </a:p>
          <a:p>
            <a:pPr lvl="1"/>
            <a:r>
              <a:rPr lang="ru-RU" sz="2400" b="1" i="0" dirty="0"/>
              <a:t>Сообщения об ошибках:</a:t>
            </a:r>
            <a:r>
              <a:rPr lang="ru-RU" sz="2400" i="0" dirty="0"/>
              <a:t> текст, который видит пользователь ("</a:t>
            </a:r>
            <a:r>
              <a:rPr lang="en-US" sz="2400" i="0" dirty="0"/>
              <a:t>Please enter a valid date" -&gt; "</a:t>
            </a:r>
            <a:r>
              <a:rPr lang="ru-RU" sz="2400" i="0" dirty="0"/>
              <a:t>Пожалуйста, введите корректную дату").</a:t>
            </a:r>
          </a:p>
          <a:p>
            <a:pPr lvl="1"/>
            <a:r>
              <a:rPr lang="ru-RU" sz="2400" b="1" i="0" dirty="0"/>
              <a:t>Логика валидации:</a:t>
            </a:r>
            <a:r>
              <a:rPr lang="ru-RU" sz="2400" i="0" dirty="0"/>
              <a:t> форматы дат и чисел. Скрипт, проверяющий дату в формате ММ/ДД/ГГГГ, должен быть переписан для формата ДД.ММ.ГГГГ.</a:t>
            </a:r>
          </a:p>
          <a:p>
            <a:pPr lvl="1"/>
            <a:r>
              <a:rPr lang="ru-RU" sz="2400" b="1" i="0" dirty="0"/>
              <a:t>Маски ввода</a:t>
            </a:r>
            <a:r>
              <a:rPr lang="en-US" sz="2400" b="1" i="0" dirty="0"/>
              <a:t>:</a:t>
            </a:r>
            <a:r>
              <a:rPr lang="en-US" sz="2400" i="0" dirty="0"/>
              <a:t> </a:t>
            </a:r>
            <a:r>
              <a:rPr lang="ru-RU" sz="2400" i="0" dirty="0"/>
              <a:t>маска для телефонного номера "(</a:t>
            </a:r>
            <a:r>
              <a:rPr lang="ru-RU" sz="2400" b="1" dirty="0"/>
              <a:t>)-</a:t>
            </a:r>
            <a:r>
              <a:rPr lang="ru-RU" sz="2400" i="0" dirty="0"/>
              <a:t>-</a:t>
            </a:r>
            <a:r>
              <a:rPr lang="ru-RU" sz="2400" b="1" i="0" dirty="0"/>
              <a:t>" должна быть адаптирована под целевой рынок (например, "+7 (_) _--</a:t>
            </a:r>
            <a:r>
              <a:rPr lang="ru-RU" sz="2400" i="0" dirty="0"/>
              <a:t>" для России).</a:t>
            </a:r>
            <a:endParaRPr lang="de-DE" sz="2400" i="0" dirty="0"/>
          </a:p>
          <a:p>
            <a:pPr lvl="1"/>
            <a:endParaRPr lang="ru-RU" sz="2400" i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26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424EBA-568E-4C75-C710-39E8D851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853238" cy="985838"/>
          </a:xfrm>
        </p:spPr>
        <p:txBody>
          <a:bodyPr>
            <a:normAutofit fontScale="90000"/>
          </a:bodyPr>
          <a:lstStyle/>
          <a:p>
            <a:r>
              <a:rPr lang="ru-RU" dirty="0"/>
              <a:t>Редакторы </a:t>
            </a:r>
            <a:r>
              <a:rPr lang="de-DE" dirty="0"/>
              <a:t>PDF</a:t>
            </a:r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5940A9-CCFD-D1D5-72E2-757AACAC9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1" y="1436055"/>
            <a:ext cx="6517065" cy="3665849"/>
          </a:xfrm>
          <a:prstGeom prst="rect">
            <a:avLst/>
          </a:prstGeom>
          <a:scene3d>
            <a:camera prst="orthographicFront"/>
            <a:lightRig rig="threePt" dir="t"/>
          </a:scene3d>
          <a:sp3d contourW="82550">
            <a:contourClr>
              <a:schemeClr val="tx1"/>
            </a:contourClr>
          </a:sp3d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811DCC-F3C8-1195-6FE3-E23DB5576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657" y="1436055"/>
            <a:ext cx="4245429" cy="4921201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Adobe Acrobat Pro (</a:t>
            </a:r>
            <a:r>
              <a:rPr lang="ru-RU" sz="2600" dirty="0"/>
              <a:t>золотой стандарт в индустрии), </a:t>
            </a:r>
            <a:r>
              <a:rPr lang="en-US" sz="2600" dirty="0"/>
              <a:t>Foxit PDF </a:t>
            </a:r>
            <a:r>
              <a:rPr lang="en-US" sz="2600" dirty="0" smtClean="0"/>
              <a:t>Editor (Phantom), </a:t>
            </a:r>
            <a:r>
              <a:rPr lang="en-US" sz="2600" dirty="0"/>
              <a:t>PDF-</a:t>
            </a:r>
            <a:r>
              <a:rPr lang="en-US" sz="2600" dirty="0" err="1"/>
              <a:t>XChange</a:t>
            </a:r>
            <a:r>
              <a:rPr lang="en-US" sz="2600" dirty="0"/>
              <a:t> Editor, Nitro PDF Pro. </a:t>
            </a:r>
            <a:r>
              <a:rPr lang="ru-RU" sz="2600" dirty="0"/>
              <a:t>Эти программы позволяют напрямую редактировать текст внутри </a:t>
            </a:r>
            <a:r>
              <a:rPr lang="en-US" sz="2600" dirty="0"/>
              <a:t>PDF-</a:t>
            </a:r>
            <a:r>
              <a:rPr lang="ru-RU" sz="2600" dirty="0"/>
              <a:t>файла, что минимизирует потерю форматирования.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79807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77A44-2CCC-2A8B-129C-7CF9BE7E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0632"/>
            <a:ext cx="9601200" cy="1485900"/>
          </a:xfrm>
        </p:spPr>
        <p:txBody>
          <a:bodyPr/>
          <a:lstStyle/>
          <a:p>
            <a:r>
              <a:rPr lang="ru-RU" dirty="0"/>
              <a:t>Кросс-культурная адаптация полей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09B551-C3E3-7135-23AC-5DE4118D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00554"/>
            <a:ext cx="10234246" cy="4366846"/>
          </a:xfrm>
        </p:spPr>
        <p:txBody>
          <a:bodyPr/>
          <a:lstStyle/>
          <a:p>
            <a:r>
              <a:rPr lang="ru-RU" dirty="0"/>
              <a:t>Имена и адреса:</a:t>
            </a:r>
          </a:p>
          <a:p>
            <a:pPr marL="0" indent="0">
              <a:buNone/>
            </a:pPr>
            <a:r>
              <a:rPr lang="ru-RU" dirty="0"/>
              <a:t>Порядок ФИО тоже может поменяться: Иванов Иван Иванович </a:t>
            </a:r>
            <a:r>
              <a:rPr lang="en-US" dirty="0"/>
              <a:t>= </a:t>
            </a:r>
            <a:r>
              <a:rPr lang="de-DE" dirty="0"/>
              <a:t>Hans Müller</a:t>
            </a:r>
          </a:p>
          <a:p>
            <a:pPr marL="0" indent="0">
              <a:buNone/>
            </a:pPr>
            <a:r>
              <a:rPr lang="ru-RU" dirty="0"/>
              <a:t>Адреса тоже пишутся в разном порядке:</a:t>
            </a:r>
          </a:p>
          <a:p>
            <a:pPr marL="0" indent="0">
              <a:buNone/>
            </a:pPr>
            <a:r>
              <a:rPr lang="ru-RU" dirty="0"/>
              <a:t>664000 Россия, г. Иркутск, ул. Ленина, 8</a:t>
            </a:r>
          </a:p>
          <a:p>
            <a:pPr marL="0" indent="0">
              <a:buNone/>
            </a:pPr>
            <a:r>
              <a:rPr lang="ru-RU" dirty="0"/>
              <a:t>Адрес в Германии: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Изображение выглядит как текст, Шрифт, белый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2AFD7119-FCC1-F895-6B50-4A7BACC2F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162" y="4192221"/>
            <a:ext cx="4485676" cy="23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85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F3C595-1A13-DE58-7A65-298837EC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Программное обеспечение для локализации форм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9789EA-B2BB-E304-2D0F-C22C2AE5B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85138"/>
          </a:xfrm>
        </p:spPr>
        <p:txBody>
          <a:bodyPr>
            <a:noAutofit/>
          </a:bodyPr>
          <a:lstStyle/>
          <a:p>
            <a:r>
              <a:rPr lang="en-US" sz="2800" dirty="0"/>
              <a:t>Adobe Acrobat Pro</a:t>
            </a:r>
            <a:endParaRPr lang="ru-RU" sz="2800" dirty="0"/>
          </a:p>
          <a:p>
            <a:r>
              <a:rPr lang="ru-RU" sz="2800" dirty="0"/>
              <a:t>Редакторы </a:t>
            </a:r>
            <a:r>
              <a:rPr lang="en-US" sz="2800" dirty="0"/>
              <a:t>JavaScript </a:t>
            </a:r>
            <a:r>
              <a:rPr lang="ru-RU" sz="2800" dirty="0"/>
              <a:t>для проверки и отладки скриптов</a:t>
            </a:r>
          </a:p>
          <a:p>
            <a:endParaRPr lang="ru-RU" sz="2800" dirty="0"/>
          </a:p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В обязательном порядке необходимо проверить функциональность заполнения форм текстовыми данными, кнопок, валидации (специально ввести некорректные данные и проверить сообщения об ошибках). Тестирование лучше проводить в разных </a:t>
            </a:r>
            <a:r>
              <a:rPr lang="de-DE" sz="2800" dirty="0">
                <a:solidFill>
                  <a:srgbClr val="FF0000"/>
                </a:solidFill>
              </a:rPr>
              <a:t>PDF-</a:t>
            </a:r>
            <a:r>
              <a:rPr lang="ru-RU" sz="2800" dirty="0">
                <a:solidFill>
                  <a:srgbClr val="FF0000"/>
                </a:solidFill>
              </a:rPr>
              <a:t>ридерах (особое внимание для </a:t>
            </a:r>
            <a:r>
              <a:rPr lang="en-US" sz="2800" dirty="0">
                <a:solidFill>
                  <a:srgbClr val="FF0000"/>
                </a:solidFill>
              </a:rPr>
              <a:t>XFA-</a:t>
            </a:r>
            <a:r>
              <a:rPr lang="ru-RU" sz="2800" dirty="0">
                <a:solidFill>
                  <a:srgbClr val="FF0000"/>
                </a:solidFill>
              </a:rPr>
              <a:t>форм).</a:t>
            </a:r>
          </a:p>
        </p:txBody>
      </p:sp>
    </p:spTree>
    <p:extLst>
      <p:ext uri="{BB962C8B-B14F-4D97-AF65-F5344CB8AC3E}">
        <p14:creationId xmlns:p14="http://schemas.microsoft.com/office/powerpoint/2010/main" val="34993409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CB73C468-D875-4A8E-A540-E43BF8232D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901CB9-F0E0-29D1-25BB-1910880A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885" y="634028"/>
            <a:ext cx="4798243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cap="all"/>
              <a:t>Структура PDF-документа: многоуровневые оглавления, закладки, перекрестные ссылки и их локализация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xmlns="" id="{B4734F2F-19FC-4D35-9BDE-5CEAD57D9B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xmlns="" id="{D97A8A26-FD96-4968-A34A-727382AC7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Шрифт, логотип, симво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8D7511F0-AE7A-0B02-8DF1-885B96ED1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962" y="2114028"/>
            <a:ext cx="2962422" cy="19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56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0745FF-EBD8-570F-DF9D-6891703D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Навигация в документе </a:t>
            </a:r>
            <a:r>
              <a:rPr lang="en-US" dirty="0"/>
              <a:t>PDF </a:t>
            </a:r>
            <a:r>
              <a:rPr lang="ru-RU" dirty="0"/>
              <a:t>и ее сохранение в процессе перевода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0D36AC-749D-E2CC-0809-00211C30B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49262"/>
          </a:xfrm>
        </p:spPr>
        <p:txBody>
          <a:bodyPr>
            <a:normAutofit fontScale="92500"/>
          </a:bodyPr>
          <a:lstStyle/>
          <a:p>
            <a:r>
              <a:rPr lang="ru-RU" dirty="0"/>
              <a:t>Оглавление и закладки в документе (правка осуществляется в разделе </a:t>
            </a:r>
            <a:r>
              <a:rPr lang="en-US" dirty="0"/>
              <a:t>Bookmarks Acrobat Pro)</a:t>
            </a:r>
            <a:endParaRPr lang="ru-RU" dirty="0"/>
          </a:p>
          <a:p>
            <a:pPr marL="457200" indent="-457200">
              <a:buAutoNum type="arabicParenR"/>
            </a:pPr>
            <a:r>
              <a:rPr lang="ru-RU" dirty="0"/>
              <a:t>Перевод методом «снизу вверх» (документы без особо формализованной структуры): перевести оглавление как обычный текст, затем вручную создать новую панель закладок в </a:t>
            </a:r>
            <a:r>
              <a:rPr lang="en-US" dirty="0"/>
              <a:t>Acrobat Pro (</a:t>
            </a:r>
            <a:r>
              <a:rPr lang="ru-RU" dirty="0"/>
              <a:t>Панель &gt; Создать закладки из структуры страницы), далее построить иерархию закладок, точно соответствующую оглавлению на ИЯ. Назначить каждой закладке</a:t>
            </a:r>
            <a:r>
              <a:rPr lang="en-US" dirty="0"/>
              <a:t> </a:t>
            </a:r>
            <a:r>
              <a:rPr lang="ru-RU" dirty="0"/>
              <a:t>правильное целевое представление (нужную страницу). </a:t>
            </a:r>
          </a:p>
          <a:p>
            <a:pPr marL="457200" indent="-457200">
              <a:buAutoNum type="arabicParenR"/>
            </a:pPr>
            <a:r>
              <a:rPr lang="ru-RU" dirty="0"/>
              <a:t>Перевод методом «сверху вниз» (для тегированных </a:t>
            </a:r>
            <a:r>
              <a:rPr lang="en-US" dirty="0"/>
              <a:t>PDF </a:t>
            </a:r>
            <a:r>
              <a:rPr lang="ru-RU" dirty="0"/>
              <a:t>или документов с корректными закладками: </a:t>
            </a:r>
          </a:p>
          <a:p>
            <a:pPr>
              <a:buFontTx/>
              <a:buChar char="-"/>
            </a:pPr>
            <a:r>
              <a:rPr lang="ru-RU" dirty="0"/>
              <a:t>Документ уже имеет логическую структуру (теги) и панель закладок, все работает корректно.</a:t>
            </a:r>
          </a:p>
          <a:p>
            <a:pPr marL="0" indent="0">
              <a:buNone/>
            </a:pPr>
            <a:r>
              <a:rPr lang="ru-RU" dirty="0"/>
              <a:t>Перевод осуществляется через вкладку Закладки (</a:t>
            </a:r>
            <a:r>
              <a:rPr lang="en-US" dirty="0"/>
              <a:t>Bookmarks)</a:t>
            </a:r>
            <a:r>
              <a:rPr lang="ru-RU" dirty="0"/>
              <a:t>, »Свойства».</a:t>
            </a:r>
          </a:p>
        </p:txBody>
      </p:sp>
    </p:spTree>
    <p:extLst>
      <p:ext uri="{BB962C8B-B14F-4D97-AF65-F5344CB8AC3E}">
        <p14:creationId xmlns:p14="http://schemas.microsoft.com/office/powerpoint/2010/main" val="15241486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2860C6-332B-97F8-C612-F54151EE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8442"/>
            <a:ext cx="9601200" cy="1485900"/>
          </a:xfrm>
        </p:spPr>
        <p:txBody>
          <a:bodyPr/>
          <a:lstStyle/>
          <a:p>
            <a:r>
              <a:rPr lang="ru-RU" dirty="0"/>
              <a:t>Перекрёстные ссылки в документе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21DD3E-AFD0-D3BB-B3C1-3E4671D63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83323"/>
            <a:ext cx="9601200" cy="5111261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Гиперссылки</a:t>
            </a:r>
          </a:p>
          <a:p>
            <a:pPr marL="0" indent="0">
              <a:buNone/>
            </a:pPr>
            <a:r>
              <a:rPr lang="ru-RU" sz="2400" dirty="0"/>
              <a:t>С помощью инструмента "Редактирование объектов" (</a:t>
            </a:r>
            <a:r>
              <a:rPr lang="en-US" sz="2400" dirty="0"/>
              <a:t>Edit Object) </a:t>
            </a:r>
            <a:r>
              <a:rPr lang="ru-RU" sz="2400" dirty="0"/>
              <a:t>в </a:t>
            </a:r>
            <a:r>
              <a:rPr lang="en-US" sz="2400" dirty="0"/>
              <a:t>Acrobat Pro </a:t>
            </a:r>
            <a:r>
              <a:rPr lang="ru-RU" sz="2400" dirty="0"/>
              <a:t>выделяем все ссылок на странице.</a:t>
            </a:r>
          </a:p>
          <a:p>
            <a:pPr marL="0" indent="0">
              <a:buNone/>
            </a:pPr>
            <a:r>
              <a:rPr lang="ru-RU" sz="2400" dirty="0"/>
              <a:t>Двойной клик на ссылке открывает диалог "Свойства ссылки". Переводится видимый текст ссылки. </a:t>
            </a:r>
            <a:r>
              <a:rPr lang="ru-RU" sz="2400" b="1" dirty="0"/>
              <a:t>Внимание:</a:t>
            </a:r>
            <a:r>
              <a:rPr lang="ru-RU" sz="2400" dirty="0"/>
              <a:t> Целевой </a:t>
            </a:r>
            <a:r>
              <a:rPr lang="en-US" sz="2400" dirty="0"/>
              <a:t>URL </a:t>
            </a:r>
            <a:r>
              <a:rPr lang="ru-RU" sz="2400" dirty="0"/>
              <a:t>или действие по переходу внутри документа обычно не меняются.</a:t>
            </a:r>
          </a:p>
          <a:p>
            <a:r>
              <a:rPr lang="ru-RU" sz="2400" dirty="0"/>
              <a:t>Текстовые ссылки (например, см. раздел…)</a:t>
            </a:r>
          </a:p>
          <a:p>
            <a:pPr marL="0" indent="0">
              <a:buNone/>
            </a:pPr>
            <a:r>
              <a:rPr lang="ru-RU" sz="2400" dirty="0"/>
              <a:t>Перевод по оригиналу (если нет навигации, в процессе перевода не добавляем навигацию), если есть – преобразовываем текст перевода в гиперссылку по тексту (инструмент «Ссылка» в Акробате Про). Если объем текста возрос в переводе, нужно проверить навигацию каждой ссылки, чтобы не ввести реципиента в заблуждение).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154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981B0-213C-4F6B-3BA6-72A3FC95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риска для переводчика и пути их устранения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275F4A-E74A-1E9A-1045-9BB120F12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Без проверки функциональности есть риск повредить систему навигации документа и в результате ввести в заблуждение получателя перевода. </a:t>
            </a:r>
          </a:p>
          <a:p>
            <a:r>
              <a:rPr lang="ru-RU" dirty="0"/>
              <a:t>Для пакетной обработки рекомендуется использование </a:t>
            </a:r>
            <a:r>
              <a:rPr lang="en-US" b="1" dirty="0"/>
              <a:t>JavaScript</a:t>
            </a:r>
            <a:r>
              <a:rPr lang="ru-RU" b="1" dirty="0"/>
              <a:t>: </a:t>
            </a:r>
            <a:r>
              <a:rPr lang="ru-RU" dirty="0"/>
              <a:t>для больших документов с сотнями закладок. Пример такого скрипта: экспортировать текст закладок во внешний файл для перевода, потом импортировать обратно и перепривязать.</a:t>
            </a:r>
          </a:p>
          <a:p>
            <a:r>
              <a:rPr lang="ru-RU" dirty="0"/>
              <a:t>Перед началом полномасштабной локализации полезно перевести и восстановить навигацию для небольшого фрагмента текста в качестве пробы. Это позволить выявить специфические проблемы и оценить трудоёмкость.</a:t>
            </a:r>
          </a:p>
        </p:txBody>
      </p:sp>
    </p:spTree>
    <p:extLst>
      <p:ext uri="{BB962C8B-B14F-4D97-AF65-F5344CB8AC3E}">
        <p14:creationId xmlns:p14="http://schemas.microsoft.com/office/powerpoint/2010/main" val="22787736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76CE2A-0DC3-AA35-53A5-7E063D93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Специфика работы с архивным форматом </a:t>
            </a:r>
            <a:r>
              <a:rPr lang="en-US" b="1" dirty="0"/>
              <a:t>PDF/A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02545B-DDA7-6A87-46FC-3F301AFEB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Ограничения;</a:t>
            </a:r>
          </a:p>
          <a:p>
            <a:r>
              <a:rPr lang="ru-RU" dirty="0"/>
              <a:t>Редактирование;</a:t>
            </a:r>
          </a:p>
          <a:p>
            <a:r>
              <a:rPr lang="ru-RU" dirty="0"/>
              <a:t>Стратегии работы переводчика.</a:t>
            </a:r>
          </a:p>
        </p:txBody>
      </p:sp>
    </p:spTree>
    <p:extLst>
      <p:ext uri="{BB962C8B-B14F-4D97-AF65-F5344CB8AC3E}">
        <p14:creationId xmlns:p14="http://schemas.microsoft.com/office/powerpoint/2010/main" val="27807718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A8B87E-A097-272D-0275-16CFBB23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PDF/A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DAC4B3-6D12-7530-9977-A8DDAE90E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Самодостаточность и неизменность. Не зависит ни от каких внешних источников и ресурсов, все отображается так, как задумал автор документа (шрифты, цветовые профили и т.д.).</a:t>
            </a:r>
          </a:p>
          <a:p>
            <a:pPr marL="0" indent="0">
              <a:buNone/>
            </a:pPr>
            <a:r>
              <a:rPr lang="en-US" b="1" dirty="0"/>
              <a:t>PDF/A-1 (</a:t>
            </a:r>
            <a:r>
              <a:rPr lang="ru-RU" b="1" dirty="0"/>
              <a:t>уровни </a:t>
            </a:r>
            <a:r>
              <a:rPr lang="en-US" b="1" dirty="0"/>
              <a:t>a </a:t>
            </a:r>
            <a:r>
              <a:rPr lang="ru-RU" b="1" dirty="0"/>
              <a:t>и </a:t>
            </a:r>
            <a:r>
              <a:rPr lang="en-US" b="1" dirty="0"/>
              <a:t>b):</a:t>
            </a:r>
            <a:r>
              <a:rPr lang="en-US" dirty="0"/>
              <a:t> </a:t>
            </a:r>
            <a:r>
              <a:rPr lang="ru-RU" dirty="0"/>
              <a:t>Наиболее строгий и распространённый стандарт.</a:t>
            </a:r>
          </a:p>
          <a:p>
            <a:pPr lvl="1"/>
            <a:r>
              <a:rPr lang="ru-RU" b="1" i="0" dirty="0"/>
              <a:t>Запрещено:</a:t>
            </a:r>
            <a:r>
              <a:rPr lang="ru-RU" i="0" dirty="0"/>
              <a:t> </a:t>
            </a:r>
            <a:r>
              <a:rPr lang="en-US" i="0" dirty="0"/>
              <a:t>JavaScript, </a:t>
            </a:r>
            <a:r>
              <a:rPr lang="ru-RU" i="0" dirty="0"/>
              <a:t>шифрование, </a:t>
            </a:r>
            <a:r>
              <a:rPr lang="en-US" i="0" dirty="0"/>
              <a:t>LZW-</a:t>
            </a:r>
            <a:r>
              <a:rPr lang="ru-RU" i="0" dirty="0"/>
              <a:t>сжатие, внешние ссылки, аудио и видео.</a:t>
            </a:r>
          </a:p>
          <a:p>
            <a:pPr lvl="1"/>
            <a:r>
              <a:rPr lang="ru-RU" b="1" i="0" dirty="0"/>
              <a:t>Требуется:</a:t>
            </a:r>
            <a:r>
              <a:rPr lang="ru-RU" i="0" dirty="0"/>
              <a:t> Внедрение всех шрифтов.</a:t>
            </a:r>
          </a:p>
          <a:p>
            <a:pPr marL="0" indent="0">
              <a:buNone/>
            </a:pPr>
            <a:r>
              <a:rPr lang="en-US" b="1" dirty="0"/>
              <a:t>PDF/A-2 (</a:t>
            </a:r>
            <a:r>
              <a:rPr lang="ru-RU" b="1" dirty="0"/>
              <a:t>на базе </a:t>
            </a:r>
            <a:r>
              <a:rPr lang="en-US" b="1" dirty="0"/>
              <a:t>PDF 1.7):</a:t>
            </a:r>
            <a:r>
              <a:rPr lang="en-US" dirty="0"/>
              <a:t> </a:t>
            </a:r>
            <a:r>
              <a:rPr lang="ru-RU" dirty="0"/>
              <a:t>Более гибкий. Разрешает прозрачность, слои, </a:t>
            </a:r>
            <a:r>
              <a:rPr lang="en-US" dirty="0"/>
              <a:t>JPEG2000, </a:t>
            </a:r>
            <a:r>
              <a:rPr lang="ru-RU" dirty="0"/>
              <a:t>встраивание других </a:t>
            </a:r>
            <a:r>
              <a:rPr lang="en-US" dirty="0"/>
              <a:t>PDF/A-</a:t>
            </a:r>
            <a:r>
              <a:rPr lang="ru-RU" dirty="0"/>
              <a:t>документов. По-прежнему запрещает </a:t>
            </a:r>
            <a:r>
              <a:rPr lang="en-US" dirty="0"/>
              <a:t>JavaScript.</a:t>
            </a:r>
          </a:p>
          <a:p>
            <a:pPr marL="0" indent="0">
              <a:buNone/>
            </a:pPr>
            <a:r>
              <a:rPr lang="en-US" b="1" dirty="0"/>
              <a:t>PDF/A-3:</a:t>
            </a:r>
            <a:r>
              <a:rPr lang="en-US" dirty="0"/>
              <a:t> </a:t>
            </a:r>
            <a:r>
              <a:rPr lang="ru-RU" dirty="0"/>
              <a:t>Самый комфортный для переводчика. Разрешает встраивать </a:t>
            </a:r>
            <a:r>
              <a:rPr lang="ru-RU" b="1" dirty="0"/>
              <a:t>любые</a:t>
            </a:r>
            <a:r>
              <a:rPr lang="ru-RU" dirty="0"/>
              <a:t> файлы (например, исходные .</a:t>
            </a:r>
            <a:r>
              <a:rPr lang="en-US" dirty="0"/>
              <a:t>docx, .xlsx) </a:t>
            </a:r>
            <a:r>
              <a:rPr lang="ru-RU" dirty="0"/>
              <a:t>в </a:t>
            </a:r>
            <a:r>
              <a:rPr lang="en-US" dirty="0"/>
              <a:t>PDF/A-</a:t>
            </a:r>
            <a:r>
              <a:rPr lang="ru-RU" dirty="0"/>
              <a:t>контейнер. Это ключевая возможность для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5774093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D49F4D-BFE3-83A7-73FB-875CDADC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Уровни соответствия (</a:t>
            </a:r>
            <a:r>
              <a:rPr lang="en-US" b="1" dirty="0"/>
              <a:t>a, b, u):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596A5A-EA95-F827-0A75-2814210C8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Уровень </a:t>
            </a:r>
            <a:r>
              <a:rPr lang="en-US" b="1" dirty="0"/>
              <a:t>a (A):</a:t>
            </a:r>
            <a:r>
              <a:rPr lang="en-US" dirty="0"/>
              <a:t> </a:t>
            </a:r>
            <a:r>
              <a:rPr lang="ru-RU" dirty="0"/>
              <a:t>Полная доступность, включая тегированную логическую структуру для ридеров.</a:t>
            </a:r>
          </a:p>
          <a:p>
            <a:r>
              <a:rPr lang="ru-RU" b="1" dirty="0"/>
              <a:t>Уровень </a:t>
            </a:r>
            <a:r>
              <a:rPr lang="en-US" b="1" dirty="0"/>
              <a:t>b (B):</a:t>
            </a:r>
            <a:r>
              <a:rPr lang="en-US" dirty="0"/>
              <a:t> </a:t>
            </a:r>
            <a:r>
              <a:rPr lang="ru-RU" dirty="0"/>
              <a:t>Базовая соответствие, гарантирующая визуальную целостность.</a:t>
            </a:r>
          </a:p>
          <a:p>
            <a:r>
              <a:rPr lang="ru-RU" b="1" dirty="0"/>
              <a:t>Уровень </a:t>
            </a:r>
            <a:r>
              <a:rPr lang="en-US" b="1" dirty="0"/>
              <a:t>u (U):</a:t>
            </a:r>
            <a:r>
              <a:rPr lang="en-US" dirty="0"/>
              <a:t> </a:t>
            </a:r>
            <a:r>
              <a:rPr lang="ru-RU" dirty="0"/>
              <a:t>Добавляет требования к кодировке текста (</a:t>
            </a:r>
            <a:r>
              <a:rPr lang="en-US" dirty="0"/>
              <a:t>Unicode), </a:t>
            </a:r>
            <a:r>
              <a:rPr lang="ru-RU" dirty="0"/>
              <a:t>что облегчает поиск и извлечение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3376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F661EE-2BB2-7620-420C-6D7CED8E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архивным </a:t>
            </a:r>
            <a:r>
              <a:rPr lang="en-US" dirty="0"/>
              <a:t>PDF-</a:t>
            </a:r>
            <a:r>
              <a:rPr lang="ru-RU" dirty="0"/>
              <a:t>файлом: возможности и стратегии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C13340-A245-455D-BE85-52EA4AA95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1) Преобразовать </a:t>
            </a:r>
            <a:r>
              <a:rPr lang="en-US" dirty="0"/>
              <a:t>PDF/A </a:t>
            </a:r>
            <a:r>
              <a:rPr lang="ru-RU" dirty="0"/>
              <a:t>в обычный </a:t>
            </a:r>
            <a:r>
              <a:rPr lang="en-US" dirty="0"/>
              <a:t>PDF, </a:t>
            </a:r>
            <a:r>
              <a:rPr lang="ru-RU" dirty="0"/>
              <a:t>выполнить перевод и редактирование, а затем конвертировать результат обратно в </a:t>
            </a:r>
            <a:r>
              <a:rPr lang="en-US" dirty="0"/>
              <a:t>PDF/A.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2) Получить от заказчика исходные файлы, из которых был создан </a:t>
            </a:r>
            <a:r>
              <a:rPr lang="en-US" dirty="0"/>
              <a:t>PDF/A (</a:t>
            </a:r>
            <a:r>
              <a:rPr lang="ru-RU" dirty="0"/>
              <a:t>например, .</a:t>
            </a:r>
            <a:r>
              <a:rPr lang="en-US" dirty="0"/>
              <a:t>docx), </a:t>
            </a:r>
            <a:r>
              <a:rPr lang="ru-RU" dirty="0"/>
              <a:t>перевести их, а затем сгенерировать новый </a:t>
            </a:r>
            <a:r>
              <a:rPr lang="en-US" dirty="0"/>
              <a:t>PDF/A-</a:t>
            </a:r>
            <a:r>
              <a:rPr lang="ru-RU" dirty="0"/>
              <a:t>файл из переведённых исходников.</a:t>
            </a:r>
          </a:p>
          <a:p>
            <a:pPr marL="0" indent="0">
              <a:buNone/>
            </a:pPr>
            <a:r>
              <a:rPr lang="ru-RU" dirty="0"/>
              <a:t>3) Создать документ в формате </a:t>
            </a:r>
            <a:r>
              <a:rPr lang="en-US" dirty="0"/>
              <a:t>PDF/A-3</a:t>
            </a:r>
            <a:r>
              <a:rPr lang="ru-RU" dirty="0"/>
              <a:t>, предварительно переформатировав исходник из </a:t>
            </a:r>
            <a:r>
              <a:rPr lang="en-US" dirty="0"/>
              <a:t>PDF/A-1 </a:t>
            </a:r>
            <a:r>
              <a:rPr lang="ru-RU" dirty="0"/>
              <a:t>или </a:t>
            </a:r>
            <a:r>
              <a:rPr lang="en-US" dirty="0"/>
              <a:t>A-2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4) Не редактировать текст напрямую, а размещать поверх исходного текста непрозрачные белые плашки (с помощью инструментов редактирования объектов в </a:t>
            </a:r>
            <a:r>
              <a:rPr lang="en-US" dirty="0"/>
              <a:t>Acrobat Pro), </a:t>
            </a:r>
            <a:r>
              <a:rPr lang="ru-RU" dirty="0"/>
              <a:t>а затем поверх них добавлять новые текстовые блоки с переводом.</a:t>
            </a:r>
          </a:p>
        </p:txBody>
      </p:sp>
    </p:spTree>
    <p:extLst>
      <p:ext uri="{BB962C8B-B14F-4D97-AF65-F5344CB8AC3E}">
        <p14:creationId xmlns:p14="http://schemas.microsoft.com/office/powerpoint/2010/main" val="1596876413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4015</TotalTime>
  <Words>3785</Words>
  <Application>Microsoft Office PowerPoint</Application>
  <PresentationFormat>Широкоэкранный</PresentationFormat>
  <Paragraphs>414</Paragraphs>
  <Slides>109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109</vt:i4>
      </vt:variant>
    </vt:vector>
  </HeadingPairs>
  <TitlesOfParts>
    <vt:vector size="114" baseType="lpstr">
      <vt:lpstr>American Typewriter</vt:lpstr>
      <vt:lpstr>Calibri</vt:lpstr>
      <vt:lpstr>Franklin Gothic Book</vt:lpstr>
      <vt:lpstr>Wingdings</vt:lpstr>
      <vt:lpstr>Уголки</vt:lpstr>
      <vt:lpstr>Особенности работы с PDF-файлами</vt:lpstr>
      <vt:lpstr>PDF (Portable Document Format)</vt:lpstr>
      <vt:lpstr>Стандартизированные типы PDF-файлов</vt:lpstr>
      <vt:lpstr>Цели создания PDF</vt:lpstr>
      <vt:lpstr>В переводческой деятельности:</vt:lpstr>
      <vt:lpstr>Основная задача в работе с документами в формате PDF</vt:lpstr>
      <vt:lpstr>PDF — это, по сути, "цифровой оттиск", который может быть создан разными способами:</vt:lpstr>
      <vt:lpstr>Ключевые программные инструменты</vt:lpstr>
      <vt:lpstr>Редакторы PDF</vt:lpstr>
      <vt:lpstr>Программы CAT</vt:lpstr>
      <vt:lpstr>OCR-программы</vt:lpstr>
      <vt:lpstr>Презентация PowerPoint</vt:lpstr>
      <vt:lpstr>Конвертеры PDF в редактируемые форматы</vt:lpstr>
      <vt:lpstr>Пример рабочего процесса с PDF-файлом</vt:lpstr>
      <vt:lpstr>Что необходимо учитывать перед тем, как приступить к переводу файла PDF (1) </vt:lpstr>
      <vt:lpstr>Что необходимо учитывать перед тем, как приступить к переводу файла PDF (2)</vt:lpstr>
      <vt:lpstr>Структура PDF-файла: переводческий аспект (1)</vt:lpstr>
      <vt:lpstr>Структура PDF-файла: переводческий аспект (2)</vt:lpstr>
      <vt:lpstr>Типология текстовых блоков и их лингвистические особенности (1)</vt:lpstr>
      <vt:lpstr>Типология текстовых блоков и их лингвистические особенности (2)</vt:lpstr>
      <vt:lpstr>Типология текстовых блоков и их лингвистические особенности (3)</vt:lpstr>
      <vt:lpstr>Сложности перевода pdf-файлов с автоматическим извлечением текста (1)</vt:lpstr>
      <vt:lpstr>Сложности перевода pdf-файлов с автоматическим извлечением текста (2)</vt:lpstr>
      <vt:lpstr>Рекомендации:</vt:lpstr>
      <vt:lpstr>Встроенные фильтры CAT-систем  </vt:lpstr>
      <vt:lpstr>Презентация PowerPoint</vt:lpstr>
      <vt:lpstr>SDL Trados Studio (Модуль "Advanced PDF Filter"):</vt:lpstr>
      <vt:lpstr>Достоинства фильтра Trados:</vt:lpstr>
      <vt:lpstr>Недостатки:</vt:lpstr>
      <vt:lpstr>memoQ (PDF Filter):   Также использует геометрический и лингвистический анализ. Отличается несколько иным, более "агрессивным" подходом к сегментации.</vt:lpstr>
      <vt:lpstr>Достоинства:</vt:lpstr>
      <vt:lpstr>Недостатки:</vt:lpstr>
      <vt:lpstr>Сторонние движки: Abbyy FineReader</vt:lpstr>
      <vt:lpstr>Достоинства</vt:lpstr>
      <vt:lpstr>Недостатки</vt:lpstr>
      <vt:lpstr>Презентация PowerPoint</vt:lpstr>
      <vt:lpstr>Adobe Acrobat Pro</vt:lpstr>
      <vt:lpstr>Достоинства</vt:lpstr>
      <vt:lpstr>Недостатки</vt:lpstr>
      <vt:lpstr>Сравнение САТ-фильтров и сторонних движков OCR</vt:lpstr>
      <vt:lpstr>Юридические и этические риски: редактирование подписей, печатей, штампов и метаданных в PDF</vt:lpstr>
      <vt:lpstr>Юридический статус электронной подписи и печати в PDF </vt:lpstr>
      <vt:lpstr>Презентация PowerPoint</vt:lpstr>
      <vt:lpstr>Технический и юридический аспекты</vt:lpstr>
      <vt:lpstr>Презентация PowerPoint</vt:lpstr>
      <vt:lpstr>Прямые юридические риски</vt:lpstr>
      <vt:lpstr>Косвенные риски, репутационные риски</vt:lpstr>
      <vt:lpstr>Проблемы этического характера и протоколы безопасности (1)</vt:lpstr>
      <vt:lpstr>Презентация PowerPoint</vt:lpstr>
      <vt:lpstr>Презентация PowerPoint</vt:lpstr>
      <vt:lpstr>Проблемы этического характера и протоколы безопасности (2)</vt:lpstr>
      <vt:lpstr>Рекомендуемые действия (в случае получения, например, неподписанной копии документа)</vt:lpstr>
      <vt:lpstr>После выполнения перевода:</vt:lpstr>
      <vt:lpstr>Презентация PowerPoint</vt:lpstr>
      <vt:lpstr>Метаданные – скрытая информация о документе, невидимая в обычном режиме просмотра.</vt:lpstr>
      <vt:lpstr>Конфиденциальные метаданные: </vt:lpstr>
      <vt:lpstr>Работа с чертежами, схемами: технический PDF</vt:lpstr>
      <vt:lpstr>Технический PDF-документ</vt:lpstr>
      <vt:lpstr>Лингвистико-визуальный синтез: классификация и стратегии перевода встроенных элементов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«Непереводимое» в технической графике</vt:lpstr>
      <vt:lpstr>Программное обеспечение для технического переводчика</vt:lpstr>
      <vt:lpstr>Двойной контроль – метод проверки качества перевода</vt:lpstr>
      <vt:lpstr>Оптимизация рабочего процесса: создание макросов и скриптов (AppleScript, JavaScript для Acrobat) для автоматизации рутинных задач</vt:lpstr>
      <vt:lpstr>Пакетное извлечение текста из всех PDF в папке.</vt:lpstr>
      <vt:lpstr>Автоматическое открытие PDF в Acrobat, печать в Adobe PDF для оптимизации и закрытие</vt:lpstr>
      <vt:lpstr>Интеграция скриптов в рабочий процесс CAT-инструментов </vt:lpstr>
      <vt:lpstr>Презентация PowerPoint</vt:lpstr>
      <vt:lpstr>Процесс внедрения скриптов</vt:lpstr>
      <vt:lpstr>ИТОГ</vt:lpstr>
      <vt:lpstr>ВЕРБАЛЬНОЕ СОДЕРЖАНИЕ ВИЗУАЛЬНОГО НОСИТЕЛЯ</vt:lpstr>
      <vt:lpstr>Графические элементы с текстом и стратегии их обработки </vt:lpstr>
      <vt:lpstr>Презентация PowerPoint</vt:lpstr>
      <vt:lpstr>Инфографика и схематичные изображения</vt:lpstr>
      <vt:lpstr>Презентация PowerPoint</vt:lpstr>
      <vt:lpstr>Фотографии с текстом (вывески, документы, этикетки)</vt:lpstr>
      <vt:lpstr>ПО и автоматизация переводческого процесса</vt:lpstr>
      <vt:lpstr>ПО для распознавания текста на изображениях</vt:lpstr>
      <vt:lpstr>Нейросетевые и AI-инструменты</vt:lpstr>
      <vt:lpstr>Прочие рекомендации</vt:lpstr>
      <vt:lpstr>Локализация интерактивных PDF-форм</vt:lpstr>
      <vt:lpstr>Презентация PowerPoint</vt:lpstr>
      <vt:lpstr>Структура интерактивной PDF-формы</vt:lpstr>
      <vt:lpstr>Локализация PDF-форм:  лингвистический и визуальный аспекты</vt:lpstr>
      <vt:lpstr> Локализация списков</vt:lpstr>
      <vt:lpstr>Функциональная и кросс-культурная адаптация</vt:lpstr>
      <vt:lpstr>Кросс-культурная адаптация полей</vt:lpstr>
      <vt:lpstr>Программное обеспечение для локализации форм</vt:lpstr>
      <vt:lpstr>Структура PDF-документа: многоуровневые оглавления, закладки, перекрестные ссылки и их локализация</vt:lpstr>
      <vt:lpstr>Навигация в документе PDF и ее сохранение в процессе перевода</vt:lpstr>
      <vt:lpstr>Перекрёстные ссылки в документе</vt:lpstr>
      <vt:lpstr>Факторы риска для переводчика и пути их устранения</vt:lpstr>
      <vt:lpstr>Специфика работы с архивным форматом PDF/A</vt:lpstr>
      <vt:lpstr>PDF/A </vt:lpstr>
      <vt:lpstr>Уровни соответствия (a, b, u): </vt:lpstr>
      <vt:lpstr>Работа с архивным PDF-файлом: возможности и стратегии</vt:lpstr>
      <vt:lpstr>Исходный шрифт в PDF/A не поддерживает кириллицу или другой язык перевода </vt:lpstr>
      <vt:lpstr>Командная работа над PDF-документом</vt:lpstr>
      <vt:lpstr>Основные проблемы командной работы в переводческой деятельности</vt:lpstr>
      <vt:lpstr>Стратегия работы в команде с файлом PDF</vt:lpstr>
      <vt:lpstr>Модель цепочки исполнителей</vt:lpstr>
      <vt:lpstr>В командной работе очень важен инструмент для комментирования и рецензирования</vt:lpstr>
      <vt:lpstr>Онлайн-платформы для рецензирования PDF</vt:lpstr>
      <vt:lpstr>Общие правила работы в команде</vt:lpstr>
      <vt:lpstr>Использование централизованного глоссария и памяти переводов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работы с PDF-файлами</dc:title>
  <dc:creator>a8020</dc:creator>
  <cp:lastModifiedBy>student</cp:lastModifiedBy>
  <cp:revision>21</cp:revision>
  <dcterms:created xsi:type="dcterms:W3CDTF">2025-12-01T15:26:09Z</dcterms:created>
  <dcterms:modified xsi:type="dcterms:W3CDTF">2026-01-26T03:45:16Z</dcterms:modified>
</cp:coreProperties>
</file>